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1"/>
  </p:notesMasterIdLst>
  <p:handoutMasterIdLst>
    <p:handoutMasterId r:id="rId232"/>
  </p:handoutMasterIdLst>
  <p:sldIdLst>
    <p:sldId id="617" r:id="rId5"/>
    <p:sldId id="618" r:id="rId6"/>
    <p:sldId id="766" r:id="rId7"/>
    <p:sldId id="764" r:id="rId8"/>
    <p:sldId id="765" r:id="rId9"/>
    <p:sldId id="762" r:id="rId10"/>
    <p:sldId id="767" r:id="rId11"/>
    <p:sldId id="768" r:id="rId12"/>
    <p:sldId id="771" r:id="rId13"/>
    <p:sldId id="769" r:id="rId14"/>
    <p:sldId id="770" r:id="rId15"/>
    <p:sldId id="486" r:id="rId16"/>
    <p:sldId id="773" r:id="rId17"/>
    <p:sldId id="774" r:id="rId18"/>
    <p:sldId id="467" r:id="rId19"/>
    <p:sldId id="772" r:id="rId20"/>
    <p:sldId id="256" r:id="rId21"/>
    <p:sldId id="451" r:id="rId22"/>
    <p:sldId id="454" r:id="rId23"/>
    <p:sldId id="480" r:id="rId24"/>
    <p:sldId id="468" r:id="rId25"/>
    <p:sldId id="469" r:id="rId26"/>
    <p:sldId id="470" r:id="rId27"/>
    <p:sldId id="471" r:id="rId28"/>
    <p:sldId id="472" r:id="rId29"/>
    <p:sldId id="473" r:id="rId30"/>
    <p:sldId id="474" r:id="rId31"/>
    <p:sldId id="475" r:id="rId32"/>
    <p:sldId id="481" r:id="rId33"/>
    <p:sldId id="479" r:id="rId34"/>
    <p:sldId id="790" r:id="rId35"/>
    <p:sldId id="832" r:id="rId36"/>
    <p:sldId id="833" r:id="rId37"/>
    <p:sldId id="834" r:id="rId38"/>
    <p:sldId id="835" r:id="rId39"/>
    <p:sldId id="836" r:id="rId40"/>
    <p:sldId id="837" r:id="rId41"/>
    <p:sldId id="838" r:id="rId42"/>
    <p:sldId id="450" r:id="rId43"/>
    <p:sldId id="483" r:id="rId44"/>
    <p:sldId id="484" r:id="rId45"/>
    <p:sldId id="445" r:id="rId46"/>
    <p:sldId id="446" r:id="rId47"/>
    <p:sldId id="447" r:id="rId48"/>
    <p:sldId id="448" r:id="rId49"/>
    <p:sldId id="787" r:id="rId50"/>
    <p:sldId id="792" r:id="rId51"/>
    <p:sldId id="775" r:id="rId52"/>
    <p:sldId id="776" r:id="rId53"/>
    <p:sldId id="777" r:id="rId54"/>
    <p:sldId id="778" r:id="rId55"/>
    <p:sldId id="779" r:id="rId56"/>
    <p:sldId id="780" r:id="rId57"/>
    <p:sldId id="781" r:id="rId58"/>
    <p:sldId id="449" r:id="rId59"/>
    <p:sldId id="745" r:id="rId60"/>
    <p:sldId id="746" r:id="rId61"/>
    <p:sldId id="742" r:id="rId62"/>
    <p:sldId id="748" r:id="rId63"/>
    <p:sldId id="755" r:id="rId64"/>
    <p:sldId id="759" r:id="rId65"/>
    <p:sldId id="754" r:id="rId66"/>
    <p:sldId id="756" r:id="rId67"/>
    <p:sldId id="757" r:id="rId68"/>
    <p:sldId id="788" r:id="rId69"/>
    <p:sldId id="789" r:id="rId70"/>
    <p:sldId id="791" r:id="rId71"/>
    <p:sldId id="839" r:id="rId72"/>
    <p:sldId id="840" r:id="rId73"/>
    <p:sldId id="782" r:id="rId74"/>
    <p:sldId id="785" r:id="rId75"/>
    <p:sldId id="828" r:id="rId76"/>
    <p:sldId id="786" r:id="rId77"/>
    <p:sldId id="429" r:id="rId78"/>
    <p:sldId id="487" r:id="rId79"/>
    <p:sldId id="488" r:id="rId80"/>
    <p:sldId id="544" r:id="rId81"/>
    <p:sldId id="551" r:id="rId82"/>
    <p:sldId id="553" r:id="rId83"/>
    <p:sldId id="619" r:id="rId84"/>
    <p:sldId id="485" r:id="rId85"/>
    <p:sldId id="582" r:id="rId86"/>
    <p:sldId id="586" r:id="rId87"/>
    <p:sldId id="584" r:id="rId88"/>
    <p:sldId id="585" r:id="rId89"/>
    <p:sldId id="583" r:id="rId90"/>
    <p:sldId id="567" r:id="rId91"/>
    <p:sldId id="568" r:id="rId92"/>
    <p:sldId id="580" r:id="rId93"/>
    <p:sldId id="578" r:id="rId94"/>
    <p:sldId id="581" r:id="rId95"/>
    <p:sldId id="577" r:id="rId96"/>
    <p:sldId id="555" r:id="rId97"/>
    <p:sldId id="589" r:id="rId98"/>
    <p:sldId id="565" r:id="rId99"/>
    <p:sldId id="564" r:id="rId100"/>
    <p:sldId id="566" r:id="rId101"/>
    <p:sldId id="569" r:id="rId102"/>
    <p:sldId id="829" r:id="rId103"/>
    <p:sldId id="830" r:id="rId104"/>
    <p:sldId id="831" r:id="rId105"/>
    <p:sldId id="719" r:id="rId106"/>
    <p:sldId id="721" r:id="rId107"/>
    <p:sldId id="723" r:id="rId108"/>
    <p:sldId id="722" r:id="rId109"/>
    <p:sldId id="724" r:id="rId110"/>
    <p:sldId id="793" r:id="rId111"/>
    <p:sldId id="794" r:id="rId112"/>
    <p:sldId id="795" r:id="rId113"/>
    <p:sldId id="796" r:id="rId114"/>
    <p:sldId id="797" r:id="rId115"/>
    <p:sldId id="576" r:id="rId116"/>
    <p:sldId id="552" r:id="rId117"/>
    <p:sldId id="562" r:id="rId118"/>
    <p:sldId id="563" r:id="rId119"/>
    <p:sldId id="560" r:id="rId120"/>
    <p:sldId id="561" r:id="rId121"/>
    <p:sldId id="559" r:id="rId122"/>
    <p:sldId id="592" r:id="rId123"/>
    <p:sldId id="800" r:id="rId124"/>
    <p:sldId id="801" r:id="rId125"/>
    <p:sldId id="802" r:id="rId126"/>
    <p:sldId id="803" r:id="rId127"/>
    <p:sldId id="804" r:id="rId128"/>
    <p:sldId id="805" r:id="rId129"/>
    <p:sldId id="807" r:id="rId130"/>
    <p:sldId id="808" r:id="rId131"/>
    <p:sldId id="810" r:id="rId132"/>
    <p:sldId id="823" r:id="rId133"/>
    <p:sldId id="798" r:id="rId134"/>
    <p:sldId id="799" r:id="rId135"/>
    <p:sldId id="815" r:id="rId136"/>
    <p:sldId id="811" r:id="rId137"/>
    <p:sldId id="813" r:id="rId138"/>
    <p:sldId id="814" r:id="rId139"/>
    <p:sldId id="816" r:id="rId140"/>
    <p:sldId id="822" r:id="rId141"/>
    <p:sldId id="812" r:id="rId142"/>
    <p:sldId id="603" r:id="rId143"/>
    <p:sldId id="821" r:id="rId144"/>
    <p:sldId id="817" r:id="rId145"/>
    <p:sldId id="621" r:id="rId146"/>
    <p:sldId id="825" r:id="rId147"/>
    <p:sldId id="492" r:id="rId148"/>
    <p:sldId id="493" r:id="rId149"/>
    <p:sldId id="494" r:id="rId150"/>
    <p:sldId id="495" r:id="rId151"/>
    <p:sldId id="496" r:id="rId152"/>
    <p:sldId id="593" r:id="rId153"/>
    <p:sldId id="497" r:id="rId154"/>
    <p:sldId id="498" r:id="rId155"/>
    <p:sldId id="499" r:id="rId156"/>
    <p:sldId id="500" r:id="rId157"/>
    <p:sldId id="591" r:id="rId158"/>
    <p:sldId id="502" r:id="rId159"/>
    <p:sldId id="503" r:id="rId160"/>
    <p:sldId id="504" r:id="rId161"/>
    <p:sldId id="827" r:id="rId162"/>
    <p:sldId id="507" r:id="rId163"/>
    <p:sldId id="596" r:id="rId164"/>
    <p:sldId id="506" r:id="rId165"/>
    <p:sldId id="505" r:id="rId166"/>
    <p:sldId id="826" r:id="rId167"/>
    <p:sldId id="599" r:id="rId168"/>
    <p:sldId id="598" r:id="rId169"/>
    <p:sldId id="594" r:id="rId170"/>
    <p:sldId id="601" r:id="rId171"/>
    <p:sldId id="511" r:id="rId172"/>
    <p:sldId id="604" r:id="rId173"/>
    <p:sldId id="512" r:id="rId174"/>
    <p:sldId id="609" r:id="rId175"/>
    <p:sldId id="513" r:id="rId176"/>
    <p:sldId id="514" r:id="rId177"/>
    <p:sldId id="515" r:id="rId178"/>
    <p:sldId id="605" r:id="rId179"/>
    <p:sldId id="516" r:id="rId180"/>
    <p:sldId id="518" r:id="rId181"/>
    <p:sldId id="520" r:id="rId182"/>
    <p:sldId id="731" r:id="rId183"/>
    <p:sldId id="624" r:id="rId184"/>
    <p:sldId id="623" r:id="rId185"/>
    <p:sldId id="652" r:id="rId186"/>
    <p:sldId id="625" r:id="rId187"/>
    <p:sldId id="626" r:id="rId188"/>
    <p:sldId id="627" r:id="rId189"/>
    <p:sldId id="629" r:id="rId190"/>
    <p:sldId id="630" r:id="rId191"/>
    <p:sldId id="522" r:id="rId192"/>
    <p:sldId id="631" r:id="rId193"/>
    <p:sldId id="634" r:id="rId194"/>
    <p:sldId id="637" r:id="rId195"/>
    <p:sldId id="633" r:id="rId196"/>
    <p:sldId id="639" r:id="rId197"/>
    <p:sldId id="636" r:id="rId198"/>
    <p:sldId id="640" r:id="rId199"/>
    <p:sldId id="641" r:id="rId200"/>
    <p:sldId id="643" r:id="rId201"/>
    <p:sldId id="645" r:id="rId202"/>
    <p:sldId id="732" r:id="rId203"/>
    <p:sldId id="653" r:id="rId204"/>
    <p:sldId id="588" r:id="rId205"/>
    <p:sldId id="646" r:id="rId206"/>
    <p:sldId id="647" r:id="rId207"/>
    <p:sldId id="648" r:id="rId208"/>
    <p:sldId id="649" r:id="rId209"/>
    <p:sldId id="650" r:id="rId210"/>
    <p:sldId id="651" r:id="rId211"/>
    <p:sldId id="524" r:id="rId212"/>
    <p:sldId id="526" r:id="rId213"/>
    <p:sldId id="525" r:id="rId214"/>
    <p:sldId id="733" r:id="rId215"/>
    <p:sldId id="654" r:id="rId216"/>
    <p:sldId id="528" r:id="rId217"/>
    <p:sldId id="530" r:id="rId218"/>
    <p:sldId id="527" r:id="rId219"/>
    <p:sldId id="535" r:id="rId220"/>
    <p:sldId id="531" r:id="rId221"/>
    <p:sldId id="532" r:id="rId222"/>
    <p:sldId id="533" r:id="rId223"/>
    <p:sldId id="734" r:id="rId224"/>
    <p:sldId id="606" r:id="rId225"/>
    <p:sldId id="538" r:id="rId226"/>
    <p:sldId id="607" r:id="rId227"/>
    <p:sldId id="539" r:id="rId228"/>
    <p:sldId id="735" r:id="rId229"/>
    <p:sldId id="824" r:id="rId230"/>
  </p:sldIdLst>
  <p:sldSz cx="9144000" cy="6858000" type="screen4x3"/>
  <p:notesSz cx="6781800" cy="9067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4D86"/>
    <a:srgbClr val="0062AC"/>
    <a:srgbClr val="CC9900"/>
    <a:srgbClr val="18B84A"/>
    <a:srgbClr val="349C45"/>
    <a:srgbClr val="000000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93516" autoAdjust="0"/>
  </p:normalViewPr>
  <p:slideViewPr>
    <p:cSldViewPr>
      <p:cViewPr varScale="1">
        <p:scale>
          <a:sx n="77" d="100"/>
          <a:sy n="77" d="100"/>
        </p:scale>
        <p:origin x="117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51" d="100"/>
          <a:sy n="51" d="100"/>
        </p:scale>
        <p:origin x="2964" y="3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slide" Target="slides/slide193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217" Type="http://schemas.openxmlformats.org/officeDocument/2006/relationships/slide" Target="slides/slide213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12" Type="http://schemas.openxmlformats.org/officeDocument/2006/relationships/slide" Target="slides/slide208.xml"/><Relationship Id="rId233" Type="http://schemas.openxmlformats.org/officeDocument/2006/relationships/presProps" Target="presProps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223" Type="http://schemas.openxmlformats.org/officeDocument/2006/relationships/slide" Target="slides/slide219.xml"/><Relationship Id="rId228" Type="http://schemas.openxmlformats.org/officeDocument/2006/relationships/slide" Target="slides/slide22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slide" Target="slides/slide214.xml"/><Relationship Id="rId234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theme" Target="theme/theme1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tableStyles" Target="tableStyles.xml"/><Relationship Id="rId26" Type="http://schemas.openxmlformats.org/officeDocument/2006/relationships/slide" Target="slides/slide22.xml"/><Relationship Id="rId231" Type="http://schemas.openxmlformats.org/officeDocument/2006/relationships/notesMaster" Target="notesMasters/notesMaster1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7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53390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53390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>
              <a:defRPr sz="1200"/>
            </a:lvl1pPr>
          </a:lstStyle>
          <a:p>
            <a:fld id="{D4232388-EE34-4AB1-82B4-CE0CD5998EC1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3950" y="679450"/>
            <a:ext cx="4533900" cy="3400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62" tIns="45281" rIns="90562" bIns="452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0" y="4307205"/>
            <a:ext cx="5425440" cy="4080510"/>
          </a:xfrm>
          <a:prstGeom prst="rect">
            <a:avLst/>
          </a:prstGeom>
        </p:spPr>
        <p:txBody>
          <a:bodyPr vert="horz" lIns="90562" tIns="45281" rIns="90562" bIns="452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12836"/>
            <a:ext cx="2938780" cy="453390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1" y="8612836"/>
            <a:ext cx="2938780" cy="453390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r">
              <a:defRPr sz="1200"/>
            </a:lvl1pPr>
          </a:lstStyle>
          <a:p>
            <a:fld id="{590BE634-29BE-44A7-A92D-A20882C63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7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12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/>
              <a:pPr/>
              <a:t>47</a:t>
            </a:fld>
            <a:endParaRPr lang="en-US" sz="1000"/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618632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/>
              <a:pPr/>
              <a:t>74</a:t>
            </a:fld>
            <a:endParaRPr lang="en-US" sz="1000"/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912165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/>
              <a:pPr/>
              <a:t>93</a:t>
            </a:fld>
            <a:endParaRPr lang="en-US" sz="1000"/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228035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2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/>
              <a:pPr/>
              <a:t>118</a:t>
            </a:fld>
            <a:endParaRPr lang="en-US" sz="1000"/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748468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/>
              <a:pPr/>
              <a:t>129</a:t>
            </a:fld>
            <a:endParaRPr lang="en-US" sz="1000"/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906047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/>
              <a:pPr/>
              <a:t>137</a:t>
            </a:fld>
            <a:endParaRPr lang="en-US" sz="1000"/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152448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/>
              <a:pPr/>
              <a:t>142</a:t>
            </a:fld>
            <a:endParaRPr lang="en-US" sz="1000"/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157588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>
                <a:solidFill>
                  <a:prstClr val="black"/>
                </a:solidFill>
              </a:rPr>
              <a:pPr/>
              <a:t>179</a:t>
            </a:fld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501532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>
                <a:solidFill>
                  <a:prstClr val="black"/>
                </a:solidFill>
              </a:rPr>
              <a:pPr/>
              <a:t>199</a:t>
            </a:fld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2494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79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>
                <a:solidFill>
                  <a:prstClr val="black"/>
                </a:solidFill>
              </a:rPr>
              <a:pPr/>
              <a:t>211</a:t>
            </a:fld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872545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>
                <a:solidFill>
                  <a:prstClr val="black"/>
                </a:solidFill>
              </a:rPr>
              <a:pPr/>
              <a:t>220</a:t>
            </a:fld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262124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5818" indent="-2830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2027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4838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7649" indent="-22640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ECE70F-BC5C-41B0-8DE3-863050430232}" type="slidenum">
              <a:rPr lang="en-US" sz="1000">
                <a:solidFill>
                  <a:prstClr val="black"/>
                </a:solidFill>
              </a:rPr>
              <a:pPr/>
              <a:t>225</a:t>
            </a:fld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3553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754" tIns="47164" rIns="92754" bIns="47164"/>
          <a:lstStyle/>
          <a:p>
            <a:endParaRPr lang="en-US" smtClean="0"/>
          </a:p>
        </p:txBody>
      </p:sp>
      <p:sp>
        <p:nvSpPr>
          <p:cNvPr id="3553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9313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4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6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7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2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46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E634-29BE-44A7-A92D-A20882C634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1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9000" y="2692398"/>
            <a:ext cx="6985000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434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58775"/>
            <a:ext cx="5486400" cy="3984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3475BB-FEA7-495B-B9AD-A43C90E47649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47A0E4-0E0B-4E32-AD9E-4A55E483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0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839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81000" y="1371600"/>
            <a:ext cx="41148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2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19312" y="3005670"/>
            <a:ext cx="6770688" cy="1362075"/>
          </a:xfrm>
        </p:spPr>
        <p:txBody>
          <a:bodyPr anchor="t"/>
          <a:lstStyle>
            <a:lvl1pPr algn="l">
              <a:defRPr sz="4000" b="0" cap="none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3" r:id="rId5"/>
    <p:sldLayoutId id="2147483652" r:id="rId6"/>
    <p:sldLayoutId id="2147483661" r:id="rId7"/>
    <p:sldLayoutId id="2147483653" r:id="rId8"/>
    <p:sldLayoutId id="2147483662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jpeg"/><Relationship Id="rId4" Type="http://schemas.openxmlformats.org/officeDocument/2006/relationships/image" Target="../media/image60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9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jpeg"/><Relationship Id="rId4" Type="http://schemas.openxmlformats.org/officeDocument/2006/relationships/image" Target="../media/image6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smtClean="0"/>
              <a:t>Hunter  </a:t>
            </a:r>
            <a:r>
              <a:rPr lang="en-US" sz="5400" smtClean="0"/>
              <a:t>Expert </a:t>
            </a:r>
            <a:r>
              <a:rPr lang="en-US" sz="5400" dirty="0" smtClean="0"/>
              <a:t>Controller</a:t>
            </a:r>
            <a:br>
              <a:rPr lang="en-US" sz="5400" dirty="0" smtClean="0"/>
            </a:br>
            <a:r>
              <a:rPr lang="en-US" sz="5400" dirty="0" smtClean="0"/>
              <a:t>Qualification  Seminar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718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77" y="708378"/>
            <a:ext cx="5562600" cy="512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6185707"/>
            <a:ext cx="378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 Installation  Details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6147"/>
          <p:cNvGrpSpPr>
            <a:grpSpLocks/>
          </p:cNvGrpSpPr>
          <p:nvPr/>
        </p:nvGrpSpPr>
        <p:grpSpPr bwMode="auto">
          <a:xfrm>
            <a:off x="1143000" y="3048000"/>
            <a:ext cx="7696200" cy="87313"/>
            <a:chOff x="720" y="1920"/>
            <a:chExt cx="4848" cy="55"/>
          </a:xfrm>
        </p:grpSpPr>
        <p:grpSp>
          <p:nvGrpSpPr>
            <p:cNvPr id="60" name="Group 6148"/>
            <p:cNvGrpSpPr>
              <a:grpSpLocks/>
            </p:cNvGrpSpPr>
            <p:nvPr/>
          </p:nvGrpSpPr>
          <p:grpSpPr bwMode="auto">
            <a:xfrm>
              <a:off x="720" y="1920"/>
              <a:ext cx="4752" cy="53"/>
              <a:chOff x="672" y="1679"/>
              <a:chExt cx="4038" cy="56"/>
            </a:xfrm>
          </p:grpSpPr>
          <p:sp>
            <p:nvSpPr>
              <p:cNvPr id="65" name="Freeform 6149"/>
              <p:cNvSpPr>
                <a:spLocks/>
              </p:cNvSpPr>
              <p:nvPr/>
            </p:nvSpPr>
            <p:spPr bwMode="auto">
              <a:xfrm>
                <a:off x="672" y="1679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6150"/>
              <p:cNvSpPr>
                <a:spLocks/>
              </p:cNvSpPr>
              <p:nvPr/>
            </p:nvSpPr>
            <p:spPr bwMode="auto">
              <a:xfrm>
                <a:off x="2016" y="1680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6151"/>
              <p:cNvSpPr>
                <a:spLocks/>
              </p:cNvSpPr>
              <p:nvPr/>
            </p:nvSpPr>
            <p:spPr bwMode="auto">
              <a:xfrm>
                <a:off x="3360" y="1680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6152"/>
            <p:cNvGrpSpPr>
              <a:grpSpLocks/>
            </p:cNvGrpSpPr>
            <p:nvPr/>
          </p:nvGrpSpPr>
          <p:grpSpPr bwMode="auto">
            <a:xfrm>
              <a:off x="816" y="1921"/>
              <a:ext cx="4752" cy="54"/>
              <a:chOff x="672" y="1679"/>
              <a:chExt cx="4038" cy="56"/>
            </a:xfrm>
          </p:grpSpPr>
          <p:sp>
            <p:nvSpPr>
              <p:cNvPr id="62" name="Freeform 6153"/>
              <p:cNvSpPr>
                <a:spLocks/>
              </p:cNvSpPr>
              <p:nvPr/>
            </p:nvSpPr>
            <p:spPr bwMode="auto">
              <a:xfrm>
                <a:off x="672" y="1679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6154"/>
              <p:cNvSpPr>
                <a:spLocks/>
              </p:cNvSpPr>
              <p:nvPr/>
            </p:nvSpPr>
            <p:spPr bwMode="auto">
              <a:xfrm>
                <a:off x="2016" y="1680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6155"/>
              <p:cNvSpPr>
                <a:spLocks/>
              </p:cNvSpPr>
              <p:nvPr/>
            </p:nvSpPr>
            <p:spPr bwMode="auto">
              <a:xfrm>
                <a:off x="3360" y="1680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8" name="Group 6157"/>
          <p:cNvGrpSpPr>
            <a:grpSpLocks/>
          </p:cNvGrpSpPr>
          <p:nvPr/>
        </p:nvGrpSpPr>
        <p:grpSpPr bwMode="auto">
          <a:xfrm>
            <a:off x="1133475" y="3048000"/>
            <a:ext cx="7696200" cy="87313"/>
            <a:chOff x="576" y="3408"/>
            <a:chExt cx="4848" cy="55"/>
          </a:xfrm>
        </p:grpSpPr>
        <p:grpSp>
          <p:nvGrpSpPr>
            <p:cNvPr id="69" name="Group 6158"/>
            <p:cNvGrpSpPr>
              <a:grpSpLocks/>
            </p:cNvGrpSpPr>
            <p:nvPr/>
          </p:nvGrpSpPr>
          <p:grpSpPr bwMode="auto">
            <a:xfrm>
              <a:off x="576" y="3408"/>
              <a:ext cx="4752" cy="53"/>
              <a:chOff x="672" y="1679"/>
              <a:chExt cx="4038" cy="56"/>
            </a:xfrm>
          </p:grpSpPr>
          <p:sp>
            <p:nvSpPr>
              <p:cNvPr id="74" name="Freeform 6159"/>
              <p:cNvSpPr>
                <a:spLocks/>
              </p:cNvSpPr>
              <p:nvPr/>
            </p:nvSpPr>
            <p:spPr bwMode="auto">
              <a:xfrm>
                <a:off x="672" y="1679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6160"/>
              <p:cNvSpPr>
                <a:spLocks/>
              </p:cNvSpPr>
              <p:nvPr/>
            </p:nvSpPr>
            <p:spPr bwMode="auto">
              <a:xfrm>
                <a:off x="2016" y="1680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6161"/>
              <p:cNvSpPr>
                <a:spLocks/>
              </p:cNvSpPr>
              <p:nvPr/>
            </p:nvSpPr>
            <p:spPr bwMode="auto">
              <a:xfrm>
                <a:off x="3360" y="1680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" name="Group 6162"/>
            <p:cNvGrpSpPr>
              <a:grpSpLocks/>
            </p:cNvGrpSpPr>
            <p:nvPr/>
          </p:nvGrpSpPr>
          <p:grpSpPr bwMode="auto">
            <a:xfrm>
              <a:off x="672" y="3409"/>
              <a:ext cx="4752" cy="54"/>
              <a:chOff x="672" y="1679"/>
              <a:chExt cx="4038" cy="56"/>
            </a:xfrm>
          </p:grpSpPr>
          <p:sp>
            <p:nvSpPr>
              <p:cNvPr id="71" name="Freeform 6163"/>
              <p:cNvSpPr>
                <a:spLocks/>
              </p:cNvSpPr>
              <p:nvPr/>
            </p:nvSpPr>
            <p:spPr bwMode="auto">
              <a:xfrm>
                <a:off x="672" y="1679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6164"/>
              <p:cNvSpPr>
                <a:spLocks/>
              </p:cNvSpPr>
              <p:nvPr/>
            </p:nvSpPr>
            <p:spPr bwMode="auto">
              <a:xfrm>
                <a:off x="2016" y="1680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6165"/>
              <p:cNvSpPr>
                <a:spLocks/>
              </p:cNvSpPr>
              <p:nvPr/>
            </p:nvSpPr>
            <p:spPr bwMode="auto">
              <a:xfrm>
                <a:off x="3360" y="1680"/>
                <a:ext cx="1350" cy="55"/>
              </a:xfrm>
              <a:custGeom>
                <a:avLst/>
                <a:gdLst>
                  <a:gd name="T0" fmla="*/ 0 w 1350"/>
                  <a:gd name="T1" fmla="*/ 49 h 55"/>
                  <a:gd name="T2" fmla="*/ 96 w 1350"/>
                  <a:gd name="T3" fmla="*/ 1 h 55"/>
                  <a:gd name="T4" fmla="*/ 192 w 1350"/>
                  <a:gd name="T5" fmla="*/ 49 h 55"/>
                  <a:gd name="T6" fmla="*/ 288 w 1350"/>
                  <a:gd name="T7" fmla="*/ 1 h 55"/>
                  <a:gd name="T8" fmla="*/ 384 w 1350"/>
                  <a:gd name="T9" fmla="*/ 49 h 55"/>
                  <a:gd name="T10" fmla="*/ 480 w 1350"/>
                  <a:gd name="T11" fmla="*/ 1 h 55"/>
                  <a:gd name="T12" fmla="*/ 576 w 1350"/>
                  <a:gd name="T13" fmla="*/ 49 h 55"/>
                  <a:gd name="T14" fmla="*/ 672 w 1350"/>
                  <a:gd name="T15" fmla="*/ 1 h 55"/>
                  <a:gd name="T16" fmla="*/ 768 w 1350"/>
                  <a:gd name="T17" fmla="*/ 49 h 55"/>
                  <a:gd name="T18" fmla="*/ 864 w 1350"/>
                  <a:gd name="T19" fmla="*/ 1 h 55"/>
                  <a:gd name="T20" fmla="*/ 960 w 1350"/>
                  <a:gd name="T21" fmla="*/ 49 h 55"/>
                  <a:gd name="T22" fmla="*/ 1056 w 1350"/>
                  <a:gd name="T23" fmla="*/ 1 h 55"/>
                  <a:gd name="T24" fmla="*/ 1152 w 1350"/>
                  <a:gd name="T25" fmla="*/ 49 h 55"/>
                  <a:gd name="T26" fmla="*/ 1248 w 1350"/>
                  <a:gd name="T27" fmla="*/ 1 h 55"/>
                  <a:gd name="T28" fmla="*/ 1350 w 1350"/>
                  <a:gd name="T29" fmla="*/ 55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0"/>
                  <a:gd name="T46" fmla="*/ 0 h 55"/>
                  <a:gd name="T47" fmla="*/ 1350 w 1350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0" h="55">
                    <a:moveTo>
                      <a:pt x="0" y="49"/>
                    </a:moveTo>
                    <a:cubicBezTo>
                      <a:pt x="32" y="25"/>
                      <a:pt x="64" y="1"/>
                      <a:pt x="96" y="1"/>
                    </a:cubicBezTo>
                    <a:cubicBezTo>
                      <a:pt x="128" y="1"/>
                      <a:pt x="160" y="49"/>
                      <a:pt x="192" y="49"/>
                    </a:cubicBezTo>
                    <a:cubicBezTo>
                      <a:pt x="224" y="49"/>
                      <a:pt x="256" y="1"/>
                      <a:pt x="288" y="1"/>
                    </a:cubicBezTo>
                    <a:cubicBezTo>
                      <a:pt x="320" y="1"/>
                      <a:pt x="352" y="49"/>
                      <a:pt x="384" y="49"/>
                    </a:cubicBezTo>
                    <a:cubicBezTo>
                      <a:pt x="416" y="49"/>
                      <a:pt x="448" y="1"/>
                      <a:pt x="480" y="1"/>
                    </a:cubicBezTo>
                    <a:cubicBezTo>
                      <a:pt x="512" y="1"/>
                      <a:pt x="544" y="49"/>
                      <a:pt x="576" y="49"/>
                    </a:cubicBezTo>
                    <a:cubicBezTo>
                      <a:pt x="608" y="49"/>
                      <a:pt x="640" y="1"/>
                      <a:pt x="672" y="1"/>
                    </a:cubicBezTo>
                    <a:cubicBezTo>
                      <a:pt x="704" y="1"/>
                      <a:pt x="736" y="49"/>
                      <a:pt x="768" y="49"/>
                    </a:cubicBezTo>
                    <a:cubicBezTo>
                      <a:pt x="800" y="49"/>
                      <a:pt x="832" y="1"/>
                      <a:pt x="864" y="1"/>
                    </a:cubicBezTo>
                    <a:cubicBezTo>
                      <a:pt x="896" y="1"/>
                      <a:pt x="928" y="49"/>
                      <a:pt x="960" y="49"/>
                    </a:cubicBezTo>
                    <a:cubicBezTo>
                      <a:pt x="992" y="49"/>
                      <a:pt x="1024" y="1"/>
                      <a:pt x="1056" y="1"/>
                    </a:cubicBezTo>
                    <a:cubicBezTo>
                      <a:pt x="1088" y="1"/>
                      <a:pt x="1120" y="49"/>
                      <a:pt x="1152" y="49"/>
                    </a:cubicBezTo>
                    <a:cubicBezTo>
                      <a:pt x="1184" y="49"/>
                      <a:pt x="1215" y="0"/>
                      <a:pt x="1248" y="1"/>
                    </a:cubicBezTo>
                    <a:cubicBezTo>
                      <a:pt x="1281" y="2"/>
                      <a:pt x="1329" y="44"/>
                      <a:pt x="1350" y="55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7" name="Picture 6166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1828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roup 6167"/>
          <p:cNvGrpSpPr>
            <a:grpSpLocks/>
          </p:cNvGrpSpPr>
          <p:nvPr/>
        </p:nvGrpSpPr>
        <p:grpSpPr bwMode="auto">
          <a:xfrm>
            <a:off x="2819400" y="3124200"/>
            <a:ext cx="241300" cy="450850"/>
            <a:chOff x="1552" y="1972"/>
            <a:chExt cx="152" cy="284"/>
          </a:xfrm>
        </p:grpSpPr>
        <p:sp>
          <p:nvSpPr>
            <p:cNvPr id="79" name="AutoShape 6168"/>
            <p:cNvSpPr>
              <a:spLocks noChangeArrowheads="1"/>
            </p:cNvSpPr>
            <p:nvPr/>
          </p:nvSpPr>
          <p:spPr bwMode="auto">
            <a:xfrm>
              <a:off x="1552" y="2064"/>
              <a:ext cx="128" cy="192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Freeform 6169"/>
            <p:cNvSpPr>
              <a:spLocks/>
            </p:cNvSpPr>
            <p:nvPr/>
          </p:nvSpPr>
          <p:spPr bwMode="auto">
            <a:xfrm>
              <a:off x="1592" y="1980"/>
              <a:ext cx="17" cy="108"/>
            </a:xfrm>
            <a:custGeom>
              <a:avLst/>
              <a:gdLst>
                <a:gd name="T0" fmla="*/ 0 w 17"/>
                <a:gd name="T1" fmla="*/ 108 h 108"/>
                <a:gd name="T2" fmla="*/ 16 w 17"/>
                <a:gd name="T3" fmla="*/ 0 h 108"/>
                <a:gd name="T4" fmla="*/ 0 60000 65536"/>
                <a:gd name="T5" fmla="*/ 0 60000 65536"/>
                <a:gd name="T6" fmla="*/ 0 w 17"/>
                <a:gd name="T7" fmla="*/ 0 h 108"/>
                <a:gd name="T8" fmla="*/ 17 w 17"/>
                <a:gd name="T9" fmla="*/ 108 h 1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08">
                  <a:moveTo>
                    <a:pt x="0" y="108"/>
                  </a:moveTo>
                  <a:cubicBezTo>
                    <a:pt x="17" y="74"/>
                    <a:pt x="16" y="37"/>
                    <a:pt x="16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6170"/>
            <p:cNvSpPr>
              <a:spLocks/>
            </p:cNvSpPr>
            <p:nvPr/>
          </p:nvSpPr>
          <p:spPr bwMode="auto">
            <a:xfrm>
              <a:off x="1628" y="1972"/>
              <a:ext cx="76" cy="112"/>
            </a:xfrm>
            <a:custGeom>
              <a:avLst/>
              <a:gdLst>
                <a:gd name="T0" fmla="*/ 76 w 76"/>
                <a:gd name="T1" fmla="*/ 0 h 112"/>
                <a:gd name="T2" fmla="*/ 44 w 76"/>
                <a:gd name="T3" fmla="*/ 28 h 112"/>
                <a:gd name="T4" fmla="*/ 0 w 76"/>
                <a:gd name="T5" fmla="*/ 112 h 112"/>
                <a:gd name="T6" fmla="*/ 0 60000 65536"/>
                <a:gd name="T7" fmla="*/ 0 60000 65536"/>
                <a:gd name="T8" fmla="*/ 0 60000 65536"/>
                <a:gd name="T9" fmla="*/ 0 w 76"/>
                <a:gd name="T10" fmla="*/ 0 h 112"/>
                <a:gd name="T11" fmla="*/ 76 w 76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12">
                  <a:moveTo>
                    <a:pt x="76" y="0"/>
                  </a:moveTo>
                  <a:cubicBezTo>
                    <a:pt x="67" y="14"/>
                    <a:pt x="60" y="23"/>
                    <a:pt x="44" y="28"/>
                  </a:cubicBezTo>
                  <a:cubicBezTo>
                    <a:pt x="24" y="48"/>
                    <a:pt x="0" y="82"/>
                    <a:pt x="0" y="112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6171"/>
          <p:cNvGrpSpPr>
            <a:grpSpLocks/>
          </p:cNvGrpSpPr>
          <p:nvPr/>
        </p:nvGrpSpPr>
        <p:grpSpPr bwMode="auto">
          <a:xfrm>
            <a:off x="3962400" y="3124200"/>
            <a:ext cx="241300" cy="450850"/>
            <a:chOff x="1552" y="1972"/>
            <a:chExt cx="152" cy="284"/>
          </a:xfrm>
        </p:grpSpPr>
        <p:sp>
          <p:nvSpPr>
            <p:cNvPr id="83" name="AutoShape 6172"/>
            <p:cNvSpPr>
              <a:spLocks noChangeArrowheads="1"/>
            </p:cNvSpPr>
            <p:nvPr/>
          </p:nvSpPr>
          <p:spPr bwMode="auto">
            <a:xfrm>
              <a:off x="1552" y="2064"/>
              <a:ext cx="128" cy="192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Freeform 6173"/>
            <p:cNvSpPr>
              <a:spLocks/>
            </p:cNvSpPr>
            <p:nvPr/>
          </p:nvSpPr>
          <p:spPr bwMode="auto">
            <a:xfrm>
              <a:off x="1592" y="1980"/>
              <a:ext cx="17" cy="108"/>
            </a:xfrm>
            <a:custGeom>
              <a:avLst/>
              <a:gdLst>
                <a:gd name="T0" fmla="*/ 0 w 17"/>
                <a:gd name="T1" fmla="*/ 108 h 108"/>
                <a:gd name="T2" fmla="*/ 16 w 17"/>
                <a:gd name="T3" fmla="*/ 0 h 108"/>
                <a:gd name="T4" fmla="*/ 0 60000 65536"/>
                <a:gd name="T5" fmla="*/ 0 60000 65536"/>
                <a:gd name="T6" fmla="*/ 0 w 17"/>
                <a:gd name="T7" fmla="*/ 0 h 108"/>
                <a:gd name="T8" fmla="*/ 17 w 17"/>
                <a:gd name="T9" fmla="*/ 108 h 1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08">
                  <a:moveTo>
                    <a:pt x="0" y="108"/>
                  </a:moveTo>
                  <a:cubicBezTo>
                    <a:pt x="17" y="74"/>
                    <a:pt x="16" y="37"/>
                    <a:pt x="16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6174"/>
            <p:cNvSpPr>
              <a:spLocks/>
            </p:cNvSpPr>
            <p:nvPr/>
          </p:nvSpPr>
          <p:spPr bwMode="auto">
            <a:xfrm>
              <a:off x="1628" y="1972"/>
              <a:ext cx="76" cy="112"/>
            </a:xfrm>
            <a:custGeom>
              <a:avLst/>
              <a:gdLst>
                <a:gd name="T0" fmla="*/ 76 w 76"/>
                <a:gd name="T1" fmla="*/ 0 h 112"/>
                <a:gd name="T2" fmla="*/ 44 w 76"/>
                <a:gd name="T3" fmla="*/ 28 h 112"/>
                <a:gd name="T4" fmla="*/ 0 w 76"/>
                <a:gd name="T5" fmla="*/ 112 h 112"/>
                <a:gd name="T6" fmla="*/ 0 60000 65536"/>
                <a:gd name="T7" fmla="*/ 0 60000 65536"/>
                <a:gd name="T8" fmla="*/ 0 60000 65536"/>
                <a:gd name="T9" fmla="*/ 0 w 76"/>
                <a:gd name="T10" fmla="*/ 0 h 112"/>
                <a:gd name="T11" fmla="*/ 76 w 76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12">
                  <a:moveTo>
                    <a:pt x="76" y="0"/>
                  </a:moveTo>
                  <a:cubicBezTo>
                    <a:pt x="67" y="14"/>
                    <a:pt x="60" y="23"/>
                    <a:pt x="44" y="28"/>
                  </a:cubicBezTo>
                  <a:cubicBezTo>
                    <a:pt x="24" y="48"/>
                    <a:pt x="0" y="82"/>
                    <a:pt x="0" y="112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6175"/>
          <p:cNvGrpSpPr>
            <a:grpSpLocks/>
          </p:cNvGrpSpPr>
          <p:nvPr/>
        </p:nvGrpSpPr>
        <p:grpSpPr bwMode="auto">
          <a:xfrm>
            <a:off x="5029200" y="3124200"/>
            <a:ext cx="241300" cy="450850"/>
            <a:chOff x="1552" y="1972"/>
            <a:chExt cx="152" cy="284"/>
          </a:xfrm>
        </p:grpSpPr>
        <p:sp>
          <p:nvSpPr>
            <p:cNvPr id="87" name="AutoShape 6176"/>
            <p:cNvSpPr>
              <a:spLocks noChangeArrowheads="1"/>
            </p:cNvSpPr>
            <p:nvPr/>
          </p:nvSpPr>
          <p:spPr bwMode="auto">
            <a:xfrm>
              <a:off x="1552" y="2064"/>
              <a:ext cx="128" cy="192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Freeform 6177"/>
            <p:cNvSpPr>
              <a:spLocks/>
            </p:cNvSpPr>
            <p:nvPr/>
          </p:nvSpPr>
          <p:spPr bwMode="auto">
            <a:xfrm>
              <a:off x="1592" y="1980"/>
              <a:ext cx="17" cy="108"/>
            </a:xfrm>
            <a:custGeom>
              <a:avLst/>
              <a:gdLst>
                <a:gd name="T0" fmla="*/ 0 w 17"/>
                <a:gd name="T1" fmla="*/ 108 h 108"/>
                <a:gd name="T2" fmla="*/ 16 w 17"/>
                <a:gd name="T3" fmla="*/ 0 h 108"/>
                <a:gd name="T4" fmla="*/ 0 60000 65536"/>
                <a:gd name="T5" fmla="*/ 0 60000 65536"/>
                <a:gd name="T6" fmla="*/ 0 w 17"/>
                <a:gd name="T7" fmla="*/ 0 h 108"/>
                <a:gd name="T8" fmla="*/ 17 w 17"/>
                <a:gd name="T9" fmla="*/ 108 h 1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08">
                  <a:moveTo>
                    <a:pt x="0" y="108"/>
                  </a:moveTo>
                  <a:cubicBezTo>
                    <a:pt x="17" y="74"/>
                    <a:pt x="16" y="37"/>
                    <a:pt x="16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6178"/>
            <p:cNvSpPr>
              <a:spLocks/>
            </p:cNvSpPr>
            <p:nvPr/>
          </p:nvSpPr>
          <p:spPr bwMode="auto">
            <a:xfrm>
              <a:off x="1628" y="1972"/>
              <a:ext cx="76" cy="112"/>
            </a:xfrm>
            <a:custGeom>
              <a:avLst/>
              <a:gdLst>
                <a:gd name="T0" fmla="*/ 76 w 76"/>
                <a:gd name="T1" fmla="*/ 0 h 112"/>
                <a:gd name="T2" fmla="*/ 44 w 76"/>
                <a:gd name="T3" fmla="*/ 28 h 112"/>
                <a:gd name="T4" fmla="*/ 0 w 76"/>
                <a:gd name="T5" fmla="*/ 112 h 112"/>
                <a:gd name="T6" fmla="*/ 0 60000 65536"/>
                <a:gd name="T7" fmla="*/ 0 60000 65536"/>
                <a:gd name="T8" fmla="*/ 0 60000 65536"/>
                <a:gd name="T9" fmla="*/ 0 w 76"/>
                <a:gd name="T10" fmla="*/ 0 h 112"/>
                <a:gd name="T11" fmla="*/ 76 w 76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12">
                  <a:moveTo>
                    <a:pt x="76" y="0"/>
                  </a:moveTo>
                  <a:cubicBezTo>
                    <a:pt x="67" y="14"/>
                    <a:pt x="60" y="23"/>
                    <a:pt x="44" y="28"/>
                  </a:cubicBezTo>
                  <a:cubicBezTo>
                    <a:pt x="24" y="48"/>
                    <a:pt x="0" y="82"/>
                    <a:pt x="0" y="112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6179"/>
          <p:cNvGrpSpPr>
            <a:grpSpLocks/>
          </p:cNvGrpSpPr>
          <p:nvPr/>
        </p:nvGrpSpPr>
        <p:grpSpPr bwMode="auto">
          <a:xfrm>
            <a:off x="6096000" y="3124200"/>
            <a:ext cx="241300" cy="450850"/>
            <a:chOff x="1552" y="1972"/>
            <a:chExt cx="152" cy="284"/>
          </a:xfrm>
        </p:grpSpPr>
        <p:sp>
          <p:nvSpPr>
            <p:cNvPr id="91" name="AutoShape 6180"/>
            <p:cNvSpPr>
              <a:spLocks noChangeArrowheads="1"/>
            </p:cNvSpPr>
            <p:nvPr/>
          </p:nvSpPr>
          <p:spPr bwMode="auto">
            <a:xfrm>
              <a:off x="1552" y="2064"/>
              <a:ext cx="128" cy="192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Freeform 6181"/>
            <p:cNvSpPr>
              <a:spLocks/>
            </p:cNvSpPr>
            <p:nvPr/>
          </p:nvSpPr>
          <p:spPr bwMode="auto">
            <a:xfrm>
              <a:off x="1592" y="1980"/>
              <a:ext cx="17" cy="108"/>
            </a:xfrm>
            <a:custGeom>
              <a:avLst/>
              <a:gdLst>
                <a:gd name="T0" fmla="*/ 0 w 17"/>
                <a:gd name="T1" fmla="*/ 108 h 108"/>
                <a:gd name="T2" fmla="*/ 16 w 17"/>
                <a:gd name="T3" fmla="*/ 0 h 108"/>
                <a:gd name="T4" fmla="*/ 0 60000 65536"/>
                <a:gd name="T5" fmla="*/ 0 60000 65536"/>
                <a:gd name="T6" fmla="*/ 0 w 17"/>
                <a:gd name="T7" fmla="*/ 0 h 108"/>
                <a:gd name="T8" fmla="*/ 17 w 17"/>
                <a:gd name="T9" fmla="*/ 108 h 1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08">
                  <a:moveTo>
                    <a:pt x="0" y="108"/>
                  </a:moveTo>
                  <a:cubicBezTo>
                    <a:pt x="17" y="74"/>
                    <a:pt x="16" y="37"/>
                    <a:pt x="16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6182"/>
            <p:cNvSpPr>
              <a:spLocks/>
            </p:cNvSpPr>
            <p:nvPr/>
          </p:nvSpPr>
          <p:spPr bwMode="auto">
            <a:xfrm>
              <a:off x="1628" y="1972"/>
              <a:ext cx="76" cy="112"/>
            </a:xfrm>
            <a:custGeom>
              <a:avLst/>
              <a:gdLst>
                <a:gd name="T0" fmla="*/ 76 w 76"/>
                <a:gd name="T1" fmla="*/ 0 h 112"/>
                <a:gd name="T2" fmla="*/ 44 w 76"/>
                <a:gd name="T3" fmla="*/ 28 h 112"/>
                <a:gd name="T4" fmla="*/ 0 w 76"/>
                <a:gd name="T5" fmla="*/ 112 h 112"/>
                <a:gd name="T6" fmla="*/ 0 60000 65536"/>
                <a:gd name="T7" fmla="*/ 0 60000 65536"/>
                <a:gd name="T8" fmla="*/ 0 60000 65536"/>
                <a:gd name="T9" fmla="*/ 0 w 76"/>
                <a:gd name="T10" fmla="*/ 0 h 112"/>
                <a:gd name="T11" fmla="*/ 76 w 76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12">
                  <a:moveTo>
                    <a:pt x="76" y="0"/>
                  </a:moveTo>
                  <a:cubicBezTo>
                    <a:pt x="67" y="14"/>
                    <a:pt x="60" y="23"/>
                    <a:pt x="44" y="28"/>
                  </a:cubicBezTo>
                  <a:cubicBezTo>
                    <a:pt x="24" y="48"/>
                    <a:pt x="0" y="82"/>
                    <a:pt x="0" y="112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6183"/>
          <p:cNvGrpSpPr>
            <a:grpSpLocks/>
          </p:cNvGrpSpPr>
          <p:nvPr/>
        </p:nvGrpSpPr>
        <p:grpSpPr bwMode="auto">
          <a:xfrm>
            <a:off x="7162800" y="3124200"/>
            <a:ext cx="241300" cy="450850"/>
            <a:chOff x="1552" y="1972"/>
            <a:chExt cx="152" cy="284"/>
          </a:xfrm>
        </p:grpSpPr>
        <p:sp>
          <p:nvSpPr>
            <p:cNvPr id="95" name="AutoShape 6184"/>
            <p:cNvSpPr>
              <a:spLocks noChangeArrowheads="1"/>
            </p:cNvSpPr>
            <p:nvPr/>
          </p:nvSpPr>
          <p:spPr bwMode="auto">
            <a:xfrm>
              <a:off x="1552" y="2064"/>
              <a:ext cx="128" cy="192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6" name="Freeform 6185"/>
            <p:cNvSpPr>
              <a:spLocks/>
            </p:cNvSpPr>
            <p:nvPr/>
          </p:nvSpPr>
          <p:spPr bwMode="auto">
            <a:xfrm>
              <a:off x="1592" y="1980"/>
              <a:ext cx="17" cy="108"/>
            </a:xfrm>
            <a:custGeom>
              <a:avLst/>
              <a:gdLst>
                <a:gd name="T0" fmla="*/ 0 w 17"/>
                <a:gd name="T1" fmla="*/ 108 h 108"/>
                <a:gd name="T2" fmla="*/ 16 w 17"/>
                <a:gd name="T3" fmla="*/ 0 h 108"/>
                <a:gd name="T4" fmla="*/ 0 60000 65536"/>
                <a:gd name="T5" fmla="*/ 0 60000 65536"/>
                <a:gd name="T6" fmla="*/ 0 w 17"/>
                <a:gd name="T7" fmla="*/ 0 h 108"/>
                <a:gd name="T8" fmla="*/ 17 w 17"/>
                <a:gd name="T9" fmla="*/ 108 h 1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08">
                  <a:moveTo>
                    <a:pt x="0" y="108"/>
                  </a:moveTo>
                  <a:cubicBezTo>
                    <a:pt x="17" y="74"/>
                    <a:pt x="16" y="37"/>
                    <a:pt x="16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6186"/>
            <p:cNvSpPr>
              <a:spLocks/>
            </p:cNvSpPr>
            <p:nvPr/>
          </p:nvSpPr>
          <p:spPr bwMode="auto">
            <a:xfrm>
              <a:off x="1628" y="1972"/>
              <a:ext cx="76" cy="112"/>
            </a:xfrm>
            <a:custGeom>
              <a:avLst/>
              <a:gdLst>
                <a:gd name="T0" fmla="*/ 76 w 76"/>
                <a:gd name="T1" fmla="*/ 0 h 112"/>
                <a:gd name="T2" fmla="*/ 44 w 76"/>
                <a:gd name="T3" fmla="*/ 28 h 112"/>
                <a:gd name="T4" fmla="*/ 0 w 76"/>
                <a:gd name="T5" fmla="*/ 112 h 112"/>
                <a:gd name="T6" fmla="*/ 0 60000 65536"/>
                <a:gd name="T7" fmla="*/ 0 60000 65536"/>
                <a:gd name="T8" fmla="*/ 0 60000 65536"/>
                <a:gd name="T9" fmla="*/ 0 w 76"/>
                <a:gd name="T10" fmla="*/ 0 h 112"/>
                <a:gd name="T11" fmla="*/ 76 w 76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12">
                  <a:moveTo>
                    <a:pt x="76" y="0"/>
                  </a:moveTo>
                  <a:cubicBezTo>
                    <a:pt x="67" y="14"/>
                    <a:pt x="60" y="23"/>
                    <a:pt x="44" y="28"/>
                  </a:cubicBezTo>
                  <a:cubicBezTo>
                    <a:pt x="24" y="48"/>
                    <a:pt x="0" y="82"/>
                    <a:pt x="0" y="112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" name="Group 6187"/>
          <p:cNvGrpSpPr>
            <a:grpSpLocks/>
          </p:cNvGrpSpPr>
          <p:nvPr/>
        </p:nvGrpSpPr>
        <p:grpSpPr bwMode="auto">
          <a:xfrm>
            <a:off x="8229600" y="3124200"/>
            <a:ext cx="241300" cy="450850"/>
            <a:chOff x="1552" y="1972"/>
            <a:chExt cx="152" cy="284"/>
          </a:xfrm>
        </p:grpSpPr>
        <p:sp>
          <p:nvSpPr>
            <p:cNvPr id="99" name="AutoShape 6188"/>
            <p:cNvSpPr>
              <a:spLocks noChangeArrowheads="1"/>
            </p:cNvSpPr>
            <p:nvPr/>
          </p:nvSpPr>
          <p:spPr bwMode="auto">
            <a:xfrm>
              <a:off x="1552" y="2064"/>
              <a:ext cx="128" cy="192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Freeform 6189"/>
            <p:cNvSpPr>
              <a:spLocks/>
            </p:cNvSpPr>
            <p:nvPr/>
          </p:nvSpPr>
          <p:spPr bwMode="auto">
            <a:xfrm>
              <a:off x="1592" y="1980"/>
              <a:ext cx="17" cy="108"/>
            </a:xfrm>
            <a:custGeom>
              <a:avLst/>
              <a:gdLst>
                <a:gd name="T0" fmla="*/ 0 w 17"/>
                <a:gd name="T1" fmla="*/ 108 h 108"/>
                <a:gd name="T2" fmla="*/ 16 w 17"/>
                <a:gd name="T3" fmla="*/ 0 h 108"/>
                <a:gd name="T4" fmla="*/ 0 60000 65536"/>
                <a:gd name="T5" fmla="*/ 0 60000 65536"/>
                <a:gd name="T6" fmla="*/ 0 w 17"/>
                <a:gd name="T7" fmla="*/ 0 h 108"/>
                <a:gd name="T8" fmla="*/ 17 w 17"/>
                <a:gd name="T9" fmla="*/ 108 h 1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08">
                  <a:moveTo>
                    <a:pt x="0" y="108"/>
                  </a:moveTo>
                  <a:cubicBezTo>
                    <a:pt x="17" y="74"/>
                    <a:pt x="16" y="37"/>
                    <a:pt x="16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6190"/>
            <p:cNvSpPr>
              <a:spLocks/>
            </p:cNvSpPr>
            <p:nvPr/>
          </p:nvSpPr>
          <p:spPr bwMode="auto">
            <a:xfrm>
              <a:off x="1628" y="1972"/>
              <a:ext cx="76" cy="112"/>
            </a:xfrm>
            <a:custGeom>
              <a:avLst/>
              <a:gdLst>
                <a:gd name="T0" fmla="*/ 76 w 76"/>
                <a:gd name="T1" fmla="*/ 0 h 112"/>
                <a:gd name="T2" fmla="*/ 44 w 76"/>
                <a:gd name="T3" fmla="*/ 28 h 112"/>
                <a:gd name="T4" fmla="*/ 0 w 76"/>
                <a:gd name="T5" fmla="*/ 112 h 112"/>
                <a:gd name="T6" fmla="*/ 0 60000 65536"/>
                <a:gd name="T7" fmla="*/ 0 60000 65536"/>
                <a:gd name="T8" fmla="*/ 0 60000 65536"/>
                <a:gd name="T9" fmla="*/ 0 w 76"/>
                <a:gd name="T10" fmla="*/ 0 h 112"/>
                <a:gd name="T11" fmla="*/ 76 w 76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12">
                  <a:moveTo>
                    <a:pt x="76" y="0"/>
                  </a:moveTo>
                  <a:cubicBezTo>
                    <a:pt x="67" y="14"/>
                    <a:pt x="60" y="23"/>
                    <a:pt x="44" y="28"/>
                  </a:cubicBezTo>
                  <a:cubicBezTo>
                    <a:pt x="24" y="48"/>
                    <a:pt x="0" y="82"/>
                    <a:pt x="0" y="112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6191"/>
          <p:cNvGrpSpPr>
            <a:grpSpLocks/>
          </p:cNvGrpSpPr>
          <p:nvPr/>
        </p:nvGrpSpPr>
        <p:grpSpPr bwMode="auto">
          <a:xfrm>
            <a:off x="7162800" y="3124200"/>
            <a:ext cx="241300" cy="450850"/>
            <a:chOff x="1552" y="1972"/>
            <a:chExt cx="152" cy="284"/>
          </a:xfrm>
        </p:grpSpPr>
        <p:sp>
          <p:nvSpPr>
            <p:cNvPr id="103" name="AutoShape 6192"/>
            <p:cNvSpPr>
              <a:spLocks noChangeArrowheads="1"/>
            </p:cNvSpPr>
            <p:nvPr/>
          </p:nvSpPr>
          <p:spPr bwMode="auto">
            <a:xfrm>
              <a:off x="1552" y="2064"/>
              <a:ext cx="128" cy="192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rect">
                <a:fillToRect t="100000" r="10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" name="Freeform 6193"/>
            <p:cNvSpPr>
              <a:spLocks/>
            </p:cNvSpPr>
            <p:nvPr/>
          </p:nvSpPr>
          <p:spPr bwMode="auto">
            <a:xfrm>
              <a:off x="1592" y="1980"/>
              <a:ext cx="17" cy="108"/>
            </a:xfrm>
            <a:custGeom>
              <a:avLst/>
              <a:gdLst>
                <a:gd name="T0" fmla="*/ 0 w 17"/>
                <a:gd name="T1" fmla="*/ 108 h 108"/>
                <a:gd name="T2" fmla="*/ 16 w 17"/>
                <a:gd name="T3" fmla="*/ 0 h 108"/>
                <a:gd name="T4" fmla="*/ 0 60000 65536"/>
                <a:gd name="T5" fmla="*/ 0 60000 65536"/>
                <a:gd name="T6" fmla="*/ 0 w 17"/>
                <a:gd name="T7" fmla="*/ 0 h 108"/>
                <a:gd name="T8" fmla="*/ 17 w 17"/>
                <a:gd name="T9" fmla="*/ 108 h 1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08">
                  <a:moveTo>
                    <a:pt x="0" y="108"/>
                  </a:moveTo>
                  <a:cubicBezTo>
                    <a:pt x="17" y="74"/>
                    <a:pt x="16" y="37"/>
                    <a:pt x="16" y="0"/>
                  </a:cubicBez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rect">
                <a:fillToRect t="100000" r="100000"/>
              </a:path>
            </a:gradFill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6194"/>
            <p:cNvSpPr>
              <a:spLocks/>
            </p:cNvSpPr>
            <p:nvPr/>
          </p:nvSpPr>
          <p:spPr bwMode="auto">
            <a:xfrm>
              <a:off x="1628" y="1972"/>
              <a:ext cx="76" cy="112"/>
            </a:xfrm>
            <a:custGeom>
              <a:avLst/>
              <a:gdLst>
                <a:gd name="T0" fmla="*/ 76 w 76"/>
                <a:gd name="T1" fmla="*/ 0 h 112"/>
                <a:gd name="T2" fmla="*/ 44 w 76"/>
                <a:gd name="T3" fmla="*/ 28 h 112"/>
                <a:gd name="T4" fmla="*/ 0 w 76"/>
                <a:gd name="T5" fmla="*/ 112 h 112"/>
                <a:gd name="T6" fmla="*/ 0 60000 65536"/>
                <a:gd name="T7" fmla="*/ 0 60000 65536"/>
                <a:gd name="T8" fmla="*/ 0 60000 65536"/>
                <a:gd name="T9" fmla="*/ 0 w 76"/>
                <a:gd name="T10" fmla="*/ 0 h 112"/>
                <a:gd name="T11" fmla="*/ 76 w 76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12">
                  <a:moveTo>
                    <a:pt x="76" y="0"/>
                  </a:moveTo>
                  <a:cubicBezTo>
                    <a:pt x="67" y="14"/>
                    <a:pt x="60" y="23"/>
                    <a:pt x="44" y="28"/>
                  </a:cubicBezTo>
                  <a:cubicBezTo>
                    <a:pt x="24" y="48"/>
                    <a:pt x="0" y="82"/>
                    <a:pt x="0" y="112"/>
                  </a:cubicBez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rect">
                <a:fillToRect t="100000" r="100000"/>
              </a:path>
            </a:gradFill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6" name="Picture 6195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751263"/>
            <a:ext cx="9652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6196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751263"/>
            <a:ext cx="9652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6197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751263"/>
            <a:ext cx="9652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6198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751263"/>
            <a:ext cx="9652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6199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751263"/>
            <a:ext cx="9652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6200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751263"/>
            <a:ext cx="9652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" name="Group 6202"/>
          <p:cNvGrpSpPr>
            <a:grpSpLocks/>
          </p:cNvGrpSpPr>
          <p:nvPr/>
        </p:nvGrpSpPr>
        <p:grpSpPr bwMode="auto">
          <a:xfrm>
            <a:off x="6946900" y="3217863"/>
            <a:ext cx="298450" cy="554037"/>
            <a:chOff x="4376" y="2027"/>
            <a:chExt cx="188" cy="349"/>
          </a:xfrm>
        </p:grpSpPr>
        <p:sp>
          <p:nvSpPr>
            <p:cNvPr id="113" name="Freeform 6203"/>
            <p:cNvSpPr>
              <a:spLocks/>
            </p:cNvSpPr>
            <p:nvPr/>
          </p:nvSpPr>
          <p:spPr bwMode="auto">
            <a:xfrm>
              <a:off x="4408" y="2031"/>
              <a:ext cx="156" cy="345"/>
            </a:xfrm>
            <a:custGeom>
              <a:avLst/>
              <a:gdLst>
                <a:gd name="T0" fmla="*/ 156 w 156"/>
                <a:gd name="T1" fmla="*/ 41 h 345"/>
                <a:gd name="T2" fmla="*/ 108 w 156"/>
                <a:gd name="T3" fmla="*/ 1 h 345"/>
                <a:gd name="T4" fmla="*/ 52 w 156"/>
                <a:gd name="T5" fmla="*/ 37 h 345"/>
                <a:gd name="T6" fmla="*/ 36 w 156"/>
                <a:gd name="T7" fmla="*/ 73 h 345"/>
                <a:gd name="T8" fmla="*/ 56 w 156"/>
                <a:gd name="T9" fmla="*/ 253 h 345"/>
                <a:gd name="T10" fmla="*/ 64 w 156"/>
                <a:gd name="T11" fmla="*/ 265 h 345"/>
                <a:gd name="T12" fmla="*/ 76 w 156"/>
                <a:gd name="T13" fmla="*/ 269 h 345"/>
                <a:gd name="T14" fmla="*/ 84 w 156"/>
                <a:gd name="T15" fmla="*/ 293 h 345"/>
                <a:gd name="T16" fmla="*/ 92 w 156"/>
                <a:gd name="T17" fmla="*/ 345 h 3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6"/>
                <a:gd name="T28" fmla="*/ 0 h 345"/>
                <a:gd name="T29" fmla="*/ 156 w 156"/>
                <a:gd name="T30" fmla="*/ 345 h 3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6" h="345">
                  <a:moveTo>
                    <a:pt x="156" y="41"/>
                  </a:moveTo>
                  <a:cubicBezTo>
                    <a:pt x="139" y="40"/>
                    <a:pt x="125" y="2"/>
                    <a:pt x="108" y="1"/>
                  </a:cubicBezTo>
                  <a:cubicBezTo>
                    <a:pt x="91" y="0"/>
                    <a:pt x="64" y="25"/>
                    <a:pt x="52" y="37"/>
                  </a:cubicBezTo>
                  <a:cubicBezTo>
                    <a:pt x="39" y="38"/>
                    <a:pt x="36" y="73"/>
                    <a:pt x="36" y="73"/>
                  </a:cubicBezTo>
                  <a:cubicBezTo>
                    <a:pt x="28" y="131"/>
                    <a:pt x="0" y="216"/>
                    <a:pt x="56" y="253"/>
                  </a:cubicBezTo>
                  <a:cubicBezTo>
                    <a:pt x="59" y="257"/>
                    <a:pt x="60" y="262"/>
                    <a:pt x="64" y="265"/>
                  </a:cubicBezTo>
                  <a:cubicBezTo>
                    <a:pt x="67" y="268"/>
                    <a:pt x="74" y="266"/>
                    <a:pt x="76" y="269"/>
                  </a:cubicBezTo>
                  <a:cubicBezTo>
                    <a:pt x="81" y="276"/>
                    <a:pt x="79" y="286"/>
                    <a:pt x="84" y="293"/>
                  </a:cubicBezTo>
                  <a:cubicBezTo>
                    <a:pt x="109" y="330"/>
                    <a:pt x="92" y="287"/>
                    <a:pt x="92" y="34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6204"/>
            <p:cNvSpPr>
              <a:spLocks/>
            </p:cNvSpPr>
            <p:nvPr/>
          </p:nvSpPr>
          <p:spPr bwMode="auto">
            <a:xfrm>
              <a:off x="4376" y="2027"/>
              <a:ext cx="156" cy="345"/>
            </a:xfrm>
            <a:custGeom>
              <a:avLst/>
              <a:gdLst>
                <a:gd name="T0" fmla="*/ 156 w 156"/>
                <a:gd name="T1" fmla="*/ 41 h 345"/>
                <a:gd name="T2" fmla="*/ 108 w 156"/>
                <a:gd name="T3" fmla="*/ 1 h 345"/>
                <a:gd name="T4" fmla="*/ 52 w 156"/>
                <a:gd name="T5" fmla="*/ 37 h 345"/>
                <a:gd name="T6" fmla="*/ 36 w 156"/>
                <a:gd name="T7" fmla="*/ 73 h 345"/>
                <a:gd name="T8" fmla="*/ 56 w 156"/>
                <a:gd name="T9" fmla="*/ 253 h 345"/>
                <a:gd name="T10" fmla="*/ 64 w 156"/>
                <a:gd name="T11" fmla="*/ 265 h 345"/>
                <a:gd name="T12" fmla="*/ 76 w 156"/>
                <a:gd name="T13" fmla="*/ 269 h 345"/>
                <a:gd name="T14" fmla="*/ 84 w 156"/>
                <a:gd name="T15" fmla="*/ 293 h 345"/>
                <a:gd name="T16" fmla="*/ 92 w 156"/>
                <a:gd name="T17" fmla="*/ 345 h 3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6"/>
                <a:gd name="T28" fmla="*/ 0 h 345"/>
                <a:gd name="T29" fmla="*/ 156 w 156"/>
                <a:gd name="T30" fmla="*/ 345 h 3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6" h="345">
                  <a:moveTo>
                    <a:pt x="156" y="41"/>
                  </a:moveTo>
                  <a:cubicBezTo>
                    <a:pt x="139" y="40"/>
                    <a:pt x="125" y="2"/>
                    <a:pt x="108" y="1"/>
                  </a:cubicBezTo>
                  <a:cubicBezTo>
                    <a:pt x="91" y="0"/>
                    <a:pt x="64" y="25"/>
                    <a:pt x="52" y="37"/>
                  </a:cubicBezTo>
                  <a:cubicBezTo>
                    <a:pt x="39" y="38"/>
                    <a:pt x="36" y="73"/>
                    <a:pt x="36" y="73"/>
                  </a:cubicBezTo>
                  <a:cubicBezTo>
                    <a:pt x="28" y="131"/>
                    <a:pt x="0" y="216"/>
                    <a:pt x="56" y="253"/>
                  </a:cubicBezTo>
                  <a:cubicBezTo>
                    <a:pt x="59" y="257"/>
                    <a:pt x="60" y="262"/>
                    <a:pt x="64" y="265"/>
                  </a:cubicBezTo>
                  <a:cubicBezTo>
                    <a:pt x="67" y="268"/>
                    <a:pt x="74" y="266"/>
                    <a:pt x="76" y="269"/>
                  </a:cubicBezTo>
                  <a:cubicBezTo>
                    <a:pt x="81" y="276"/>
                    <a:pt x="79" y="286"/>
                    <a:pt x="84" y="293"/>
                  </a:cubicBezTo>
                  <a:cubicBezTo>
                    <a:pt x="109" y="330"/>
                    <a:pt x="92" y="287"/>
                    <a:pt x="92" y="34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5" name="Picture 6205" descr="C:\Documents and Settings\DShoup\My Documents\My Pictures\ME306\DubaiWed\sprays 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4489450"/>
            <a:ext cx="3827463" cy="1201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070" y="400645"/>
            <a:ext cx="558165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19312" y="2895600"/>
            <a:ext cx="6719888" cy="65192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Decoder Programming at Controller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9312" y="3352800"/>
            <a:ext cx="6719888" cy="651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Decoder Programming with ICD-HP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657600" y="2249269"/>
            <a:ext cx="1046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ACC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35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70362" y="5470718"/>
            <a:ext cx="624963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ACC Decoder Programming at Controller</a:t>
            </a:r>
          </a:p>
        </p:txBody>
      </p:sp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661986" y="1200150"/>
            <a:ext cx="8177214" cy="4133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Use the programming port on the ADM99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Do NOT use the same station number on multiple decoders</a:t>
            </a:r>
            <a:endParaRPr lang="en-US" sz="2400" i="1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Multiple station decoders program stations sequentially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Any station decoder can be programmed as a Pump/Master Valve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Sensor decoders can be programmed as a </a:t>
            </a:r>
            <a:r>
              <a:rPr lang="en-US" sz="2400" dirty="0" err="1" smtClean="0">
                <a:solidFill>
                  <a:schemeClr val="tx1"/>
                </a:solidFill>
              </a:rPr>
              <a:t>Clik</a:t>
            </a:r>
            <a:r>
              <a:rPr lang="en-US" sz="2400" dirty="0" smtClean="0">
                <a:solidFill>
                  <a:schemeClr val="tx1"/>
                </a:solidFill>
              </a:rPr>
              <a:t> and/or Flow sensor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Sensor decoders programmed for flow use sensor address #5</a:t>
            </a:r>
          </a:p>
        </p:txBody>
      </p:sp>
    </p:spTree>
    <p:extLst>
      <p:ext uri="{BB962C8B-B14F-4D97-AF65-F5344CB8AC3E}">
        <p14:creationId xmlns:p14="http://schemas.microsoft.com/office/powerpoint/2010/main" val="36941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137173" y="2823627"/>
            <a:ext cx="486966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Decoder Programming</a:t>
            </a:r>
          </a:p>
          <a:p>
            <a:pPr algn="ctr"/>
            <a:r>
              <a:rPr lang="en-US" sz="2800" i="1" dirty="0" smtClean="0"/>
              <a:t>(Hands On)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61262" y="5470718"/>
            <a:ext cx="5631376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cs typeface="Arial" pitchFamily="34" charset="0"/>
              </a:rPr>
              <a:t>Decoder </a:t>
            </a:r>
            <a:r>
              <a:rPr lang="en-US" sz="2800" b="1" dirty="0" smtClean="0">
                <a:latin typeface="+mn-lt"/>
                <a:cs typeface="Arial" pitchFamily="34" charset="0"/>
              </a:rPr>
              <a:t>Programming at Controller</a:t>
            </a:r>
          </a:p>
        </p:txBody>
      </p:sp>
    </p:spTree>
    <p:extLst>
      <p:ext uri="{BB962C8B-B14F-4D97-AF65-F5344CB8AC3E}">
        <p14:creationId xmlns:p14="http://schemas.microsoft.com/office/powerpoint/2010/main" val="24029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61262" y="5470718"/>
            <a:ext cx="5631376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cs typeface="Arial" pitchFamily="34" charset="0"/>
              </a:rPr>
              <a:t>Decoder </a:t>
            </a:r>
            <a:r>
              <a:rPr lang="en-US" sz="2800" b="1" dirty="0" smtClean="0">
                <a:latin typeface="+mn-lt"/>
                <a:cs typeface="Arial" pitchFamily="34" charset="0"/>
              </a:rPr>
              <a:t>Programming with ICD-HP</a:t>
            </a:r>
          </a:p>
        </p:txBody>
      </p:sp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661986" y="1200150"/>
            <a:ext cx="8177214" cy="3752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Can use the power from the 2-wire path or ICD-HP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Do NOT use the same station number on multiple decoders</a:t>
            </a:r>
            <a:endParaRPr lang="en-US" sz="2400" i="1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Multiple station decoders program stations individually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Any station decoder can be programmed as a Pump/Master Valve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Sensor decoders can be programmed as a </a:t>
            </a:r>
            <a:r>
              <a:rPr lang="en-US" sz="2400" dirty="0" err="1" smtClean="0">
                <a:solidFill>
                  <a:schemeClr val="tx1"/>
                </a:solidFill>
              </a:rPr>
              <a:t>Clik</a:t>
            </a:r>
            <a:r>
              <a:rPr lang="en-US" sz="2400" dirty="0" smtClean="0">
                <a:solidFill>
                  <a:schemeClr val="tx1"/>
                </a:solidFill>
              </a:rPr>
              <a:t> and/or Flow sensor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Sensor decoders programmed for flow use sensor address #5</a:t>
            </a:r>
          </a:p>
        </p:txBody>
      </p:sp>
    </p:spTree>
    <p:extLst>
      <p:ext uri="{BB962C8B-B14F-4D97-AF65-F5344CB8AC3E}">
        <p14:creationId xmlns:p14="http://schemas.microsoft.com/office/powerpoint/2010/main" val="5406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285737" y="2823627"/>
            <a:ext cx="457253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ICD-HP Programming</a:t>
            </a:r>
          </a:p>
          <a:p>
            <a:pPr algn="ctr"/>
            <a:r>
              <a:rPr lang="en-US" sz="2800" i="1" dirty="0" smtClean="0"/>
              <a:t>(Hands On)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61262" y="5470718"/>
            <a:ext cx="5631376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cs typeface="Arial" pitchFamily="34" charset="0"/>
              </a:rPr>
              <a:t>Decoder </a:t>
            </a:r>
            <a:r>
              <a:rPr lang="en-US" sz="2800" b="1" dirty="0" smtClean="0">
                <a:latin typeface="+mn-lt"/>
                <a:cs typeface="Arial" pitchFamily="34" charset="0"/>
              </a:rPr>
              <a:t>Programming with ICD-HP</a:t>
            </a:r>
          </a:p>
        </p:txBody>
      </p:sp>
    </p:spTree>
    <p:extLst>
      <p:ext uri="{BB962C8B-B14F-4D97-AF65-F5344CB8AC3E}">
        <p14:creationId xmlns:p14="http://schemas.microsoft.com/office/powerpoint/2010/main" val="24029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070" y="400645"/>
            <a:ext cx="558165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19312" y="2895600"/>
            <a:ext cx="6719888" cy="65192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Decoder Programming at Controller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9312" y="3352800"/>
            <a:ext cx="6719888" cy="651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Decoder Programming with ICD-HP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391306" y="2249269"/>
            <a:ext cx="1216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DUAL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62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5470718"/>
            <a:ext cx="66294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DUAL Decoder Programming at Controller</a:t>
            </a:r>
          </a:p>
        </p:txBody>
      </p:sp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661986" y="1200150"/>
            <a:ext cx="8177214" cy="4133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Use the programming port on the DUAL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Using the same station number on multiple decoders</a:t>
            </a:r>
            <a:endParaRPr lang="en-US" sz="2400" i="1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Multiple station decoders program stations sequentially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>
                <a:solidFill>
                  <a:schemeClr val="tx1"/>
                </a:solidFill>
              </a:rPr>
              <a:t>Multiple station decoders program stations </a:t>
            </a:r>
            <a:r>
              <a:rPr lang="en-US" sz="2400" dirty="0" smtClean="0">
                <a:solidFill>
                  <a:schemeClr val="tx1"/>
                </a:solidFill>
              </a:rPr>
              <a:t> non-sequentially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NO Pump/Master Valve decoders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NO Sensor decoders on the DUAL system</a:t>
            </a:r>
          </a:p>
        </p:txBody>
      </p:sp>
    </p:spTree>
    <p:extLst>
      <p:ext uri="{BB962C8B-B14F-4D97-AF65-F5344CB8AC3E}">
        <p14:creationId xmlns:p14="http://schemas.microsoft.com/office/powerpoint/2010/main" val="15396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137173" y="2823627"/>
            <a:ext cx="486966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Decoder Programming</a:t>
            </a:r>
          </a:p>
          <a:p>
            <a:pPr algn="ctr"/>
            <a:r>
              <a:rPr lang="en-US" sz="2800" i="1" dirty="0" smtClean="0"/>
              <a:t>(Hands On)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90600" y="5470718"/>
            <a:ext cx="66294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DUAL Decoder Programming at Controller</a:t>
            </a:r>
          </a:p>
        </p:txBody>
      </p:sp>
    </p:spTree>
    <p:extLst>
      <p:ext uri="{BB962C8B-B14F-4D97-AF65-F5344CB8AC3E}">
        <p14:creationId xmlns:p14="http://schemas.microsoft.com/office/powerpoint/2010/main" val="39337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12" y="1252757"/>
            <a:ext cx="5028755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6185707"/>
            <a:ext cx="378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 Installation  Details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90600" y="5470718"/>
            <a:ext cx="66294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DUAL Decoder Programming at Controller</a:t>
            </a:r>
          </a:p>
        </p:txBody>
      </p:sp>
      <p:sp>
        <p:nvSpPr>
          <p:cNvPr id="6" name="Rectangle 1028"/>
          <p:cNvSpPr txBox="1">
            <a:spLocks noChangeArrowheads="1"/>
          </p:cNvSpPr>
          <p:nvPr/>
        </p:nvSpPr>
        <p:spPr>
          <a:xfrm>
            <a:off x="661986" y="1200150"/>
            <a:ext cx="8177214" cy="4133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Use the programming port on the DUAL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Using the same station number on multiple decoders</a:t>
            </a:r>
            <a:endParaRPr lang="en-US" sz="2400" i="1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Multiple station decoders program stations sequentially</a:t>
            </a:r>
          </a:p>
          <a:p>
            <a:pPr>
              <a:spcAft>
                <a:spcPts val="1200"/>
              </a:spcAft>
              <a:buClrTx/>
            </a:pPr>
            <a:r>
              <a:rPr lang="en-US" sz="2400" dirty="0">
                <a:solidFill>
                  <a:schemeClr val="tx1"/>
                </a:solidFill>
              </a:rPr>
              <a:t>Multiple station decoders program stations </a:t>
            </a:r>
            <a:r>
              <a:rPr lang="en-US" sz="2400" dirty="0" smtClean="0">
                <a:solidFill>
                  <a:schemeClr val="tx1"/>
                </a:solidFill>
              </a:rPr>
              <a:t> non-sequentially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NO Pump/Master Valve decoders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NO Sensor decoders on the DUAL system</a:t>
            </a:r>
          </a:p>
        </p:txBody>
      </p:sp>
    </p:spTree>
    <p:extLst>
      <p:ext uri="{BB962C8B-B14F-4D97-AF65-F5344CB8AC3E}">
        <p14:creationId xmlns:p14="http://schemas.microsoft.com/office/powerpoint/2010/main" val="5259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285737" y="2823627"/>
            <a:ext cx="457253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ICD-HP Programming</a:t>
            </a:r>
          </a:p>
          <a:p>
            <a:pPr algn="ctr"/>
            <a:r>
              <a:rPr lang="en-US" sz="2800" i="1" dirty="0" smtClean="0"/>
              <a:t>(Hands On)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90600" y="5470718"/>
            <a:ext cx="66294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DUAL Decoder Programming at Controller</a:t>
            </a:r>
          </a:p>
        </p:txBody>
      </p:sp>
    </p:spTree>
    <p:extLst>
      <p:ext uri="{BB962C8B-B14F-4D97-AF65-F5344CB8AC3E}">
        <p14:creationId xmlns:p14="http://schemas.microsoft.com/office/powerpoint/2010/main" val="42000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070" y="304800"/>
            <a:ext cx="55816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G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2117688"/>
            <a:ext cx="330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 the Controller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2602468"/>
            <a:ext cx="5720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 the First 2-wire connection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3087469"/>
            <a:ext cx="6020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 the End of every 2-wire path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3581400"/>
            <a:ext cx="3865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Every 12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decoder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4078069"/>
            <a:ext cx="4036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Every 1,000’ / 300 m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>
            <a:grpSpLocks/>
          </p:cNvGrpSpPr>
          <p:nvPr/>
        </p:nvGrpSpPr>
        <p:grpSpPr bwMode="auto">
          <a:xfrm flipV="1">
            <a:off x="7941625" y="3673475"/>
            <a:ext cx="114300" cy="1660525"/>
            <a:chOff x="4745" y="2816"/>
            <a:chExt cx="72" cy="1046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011462" y="2905566"/>
            <a:ext cx="301686" cy="852933"/>
            <a:chOff x="1999430" y="2905566"/>
            <a:chExt cx="301686" cy="852933"/>
          </a:xfrm>
        </p:grpSpPr>
        <p:grpSp>
          <p:nvGrpSpPr>
            <p:cNvPr id="20" name="Group 19"/>
            <p:cNvGrpSpPr/>
            <p:nvPr/>
          </p:nvGrpSpPr>
          <p:grpSpPr>
            <a:xfrm>
              <a:off x="2066453" y="2905566"/>
              <a:ext cx="167640" cy="766808"/>
              <a:chOff x="2839695" y="3117057"/>
              <a:chExt cx="167640" cy="66675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ounded Rectangle 1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999430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538799" y="2906508"/>
            <a:ext cx="301686" cy="851991"/>
            <a:chOff x="2526767" y="2906508"/>
            <a:chExt cx="301686" cy="851991"/>
          </a:xfrm>
        </p:grpSpPr>
        <p:grpSp>
          <p:nvGrpSpPr>
            <p:cNvPr id="21" name="Group 20"/>
            <p:cNvGrpSpPr/>
            <p:nvPr/>
          </p:nvGrpSpPr>
          <p:grpSpPr>
            <a:xfrm>
              <a:off x="2589890" y="2906508"/>
              <a:ext cx="167640" cy="765866"/>
              <a:chOff x="2839695" y="3117057"/>
              <a:chExt cx="167640" cy="66675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unded Rectangle 2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2526767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72199" y="2913821"/>
            <a:ext cx="301686" cy="844678"/>
            <a:chOff x="3072199" y="2913821"/>
            <a:chExt cx="301686" cy="844678"/>
          </a:xfrm>
        </p:grpSpPr>
        <p:grpSp>
          <p:nvGrpSpPr>
            <p:cNvPr id="29" name="Group 28"/>
            <p:cNvGrpSpPr/>
            <p:nvPr/>
          </p:nvGrpSpPr>
          <p:grpSpPr>
            <a:xfrm>
              <a:off x="3123290" y="2913821"/>
              <a:ext cx="167640" cy="770589"/>
              <a:chOff x="2839695" y="3117057"/>
              <a:chExt cx="167640" cy="66675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ounded Rectangle 3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307219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598761" y="2924912"/>
            <a:ext cx="301686" cy="833587"/>
            <a:chOff x="3586729" y="2924912"/>
            <a:chExt cx="301686" cy="833587"/>
          </a:xfrm>
        </p:grpSpPr>
        <p:grpSp>
          <p:nvGrpSpPr>
            <p:cNvPr id="25" name="Group 24"/>
            <p:cNvGrpSpPr/>
            <p:nvPr/>
          </p:nvGrpSpPr>
          <p:grpSpPr>
            <a:xfrm>
              <a:off x="3656690" y="2924912"/>
              <a:ext cx="167640" cy="771526"/>
              <a:chOff x="2839695" y="3117057"/>
              <a:chExt cx="167640" cy="666752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ounded Rectangle 2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58672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129946" y="2921373"/>
            <a:ext cx="301686" cy="849158"/>
            <a:chOff x="4129946" y="2921373"/>
            <a:chExt cx="301686" cy="849158"/>
          </a:xfrm>
        </p:grpSpPr>
        <p:grpSp>
          <p:nvGrpSpPr>
            <p:cNvPr id="33" name="Group 32"/>
            <p:cNvGrpSpPr/>
            <p:nvPr/>
          </p:nvGrpSpPr>
          <p:grpSpPr>
            <a:xfrm>
              <a:off x="4200053" y="2921373"/>
              <a:ext cx="167640" cy="763033"/>
              <a:chOff x="2839695" y="3117057"/>
              <a:chExt cx="167640" cy="66675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ounded Rectangle 3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4129946" y="3124200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51314" y="2925295"/>
            <a:ext cx="301686" cy="845228"/>
            <a:chOff x="4663346" y="2925295"/>
            <a:chExt cx="301686" cy="845228"/>
          </a:xfrm>
        </p:grpSpPr>
        <p:grpSp>
          <p:nvGrpSpPr>
            <p:cNvPr id="37" name="Group 36"/>
            <p:cNvGrpSpPr/>
            <p:nvPr/>
          </p:nvGrpSpPr>
          <p:grpSpPr>
            <a:xfrm>
              <a:off x="4723490" y="2925295"/>
              <a:ext cx="167640" cy="771148"/>
              <a:chOff x="2839695" y="3117057"/>
              <a:chExt cx="167640" cy="666752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ounded Rectangle 3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4663346" y="3124192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184714" y="2932608"/>
            <a:ext cx="301686" cy="829899"/>
            <a:chOff x="5184714" y="2944640"/>
            <a:chExt cx="301686" cy="829899"/>
          </a:xfrm>
        </p:grpSpPr>
        <p:grpSp>
          <p:nvGrpSpPr>
            <p:cNvPr id="45" name="Group 44"/>
            <p:cNvGrpSpPr/>
            <p:nvPr/>
          </p:nvGrpSpPr>
          <p:grpSpPr>
            <a:xfrm>
              <a:off x="5256890" y="2944640"/>
              <a:ext cx="167640" cy="775863"/>
              <a:chOff x="2839695" y="3117057"/>
              <a:chExt cx="167640" cy="666752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ounded Rectangle 4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184714" y="312820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7</a:t>
              </a:r>
              <a:endParaRPr lang="en-US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11235" y="2923672"/>
            <a:ext cx="301686" cy="838835"/>
            <a:chOff x="5723267" y="2971800"/>
            <a:chExt cx="301686" cy="838835"/>
          </a:xfrm>
        </p:grpSpPr>
        <p:grpSp>
          <p:nvGrpSpPr>
            <p:cNvPr id="41" name="Group 40"/>
            <p:cNvGrpSpPr/>
            <p:nvPr/>
          </p:nvGrpSpPr>
          <p:grpSpPr>
            <a:xfrm>
              <a:off x="5789138" y="2971800"/>
              <a:ext cx="167640" cy="767753"/>
              <a:chOff x="2839695" y="3117057"/>
              <a:chExt cx="167640" cy="666752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ounded Rectangle 4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723267" y="3164304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39482" y="2933406"/>
            <a:ext cx="301685" cy="849157"/>
            <a:chOff x="6275578" y="2957470"/>
            <a:chExt cx="301685" cy="849157"/>
          </a:xfrm>
        </p:grpSpPr>
        <p:grpSp>
          <p:nvGrpSpPr>
            <p:cNvPr id="49" name="Group 48"/>
            <p:cNvGrpSpPr/>
            <p:nvPr/>
          </p:nvGrpSpPr>
          <p:grpSpPr>
            <a:xfrm>
              <a:off x="6333653" y="2957470"/>
              <a:ext cx="167640" cy="763036"/>
              <a:chOff x="2839695" y="3117057"/>
              <a:chExt cx="167640" cy="666752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ounded Rectangle 5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275578" y="3160296"/>
              <a:ext cx="301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74184" y="2925294"/>
            <a:ext cx="301686" cy="857269"/>
            <a:chOff x="6786216" y="2949358"/>
            <a:chExt cx="301686" cy="857269"/>
          </a:xfrm>
        </p:grpSpPr>
        <p:grpSp>
          <p:nvGrpSpPr>
            <p:cNvPr id="53" name="Group 52"/>
            <p:cNvGrpSpPr/>
            <p:nvPr/>
          </p:nvGrpSpPr>
          <p:grpSpPr>
            <a:xfrm>
              <a:off x="6857090" y="2949358"/>
              <a:ext cx="167640" cy="771147"/>
              <a:chOff x="2839695" y="3117057"/>
              <a:chExt cx="167640" cy="66675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ounded Rectangle 5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786216" y="3160296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01874" y="2932609"/>
            <a:ext cx="168288" cy="849954"/>
            <a:chOff x="7389842" y="2944641"/>
            <a:chExt cx="168288" cy="849954"/>
          </a:xfrm>
        </p:grpSpPr>
        <p:grpSp>
          <p:nvGrpSpPr>
            <p:cNvPr id="61" name="Group 60"/>
            <p:cNvGrpSpPr/>
            <p:nvPr/>
          </p:nvGrpSpPr>
          <p:grpSpPr>
            <a:xfrm>
              <a:off x="7390490" y="2944641"/>
              <a:ext cx="167640" cy="775866"/>
              <a:chOff x="2839695" y="3117057"/>
              <a:chExt cx="167640" cy="666752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7389842" y="3148264"/>
              <a:ext cx="150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99826" y="2947736"/>
            <a:ext cx="204847" cy="826168"/>
            <a:chOff x="7923890" y="3505200"/>
            <a:chExt cx="204847" cy="826168"/>
          </a:xfrm>
        </p:grpSpPr>
        <p:grpSp>
          <p:nvGrpSpPr>
            <p:cNvPr id="57" name="Group 56"/>
            <p:cNvGrpSpPr/>
            <p:nvPr/>
          </p:nvGrpSpPr>
          <p:grpSpPr>
            <a:xfrm>
              <a:off x="7923890" y="3505200"/>
              <a:ext cx="167640" cy="767755"/>
              <a:chOff x="2839695" y="3117057"/>
              <a:chExt cx="167640" cy="66675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ounded Rectangle 5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927109" y="3685037"/>
              <a:ext cx="201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676400" y="2911475"/>
            <a:ext cx="6391066" cy="989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69185"/>
            <a:ext cx="148748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2"/>
          <p:cNvSpPr txBox="1">
            <a:spLocks noChangeArrowheads="1"/>
          </p:cNvSpPr>
          <p:nvPr/>
        </p:nvSpPr>
        <p:spPr>
          <a:xfrm>
            <a:off x="2936152" y="5486400"/>
            <a:ext cx="3281596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Minimum Grounding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721256" y="4497883"/>
            <a:ext cx="2786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Every 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Decoder /</a:t>
            </a:r>
          </a:p>
          <a:p>
            <a:r>
              <a:rPr lang="en-US" sz="2400" dirty="0" smtClean="0"/>
              <a:t>End of 2-wire Path</a:t>
            </a:r>
            <a:endParaRPr lang="en-US" sz="2400" dirty="0"/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7458427" y="3782564"/>
            <a:ext cx="441399" cy="7529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5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7" grpId="0" build="p" bldLvl="2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11"/>
          <p:cNvGrpSpPr>
            <a:grpSpLocks/>
          </p:cNvGrpSpPr>
          <p:nvPr/>
        </p:nvGrpSpPr>
        <p:grpSpPr bwMode="auto">
          <a:xfrm flipV="1">
            <a:off x="7941625" y="3673475"/>
            <a:ext cx="114300" cy="1660525"/>
            <a:chOff x="4745" y="2816"/>
            <a:chExt cx="72" cy="1046"/>
          </a:xfrm>
        </p:grpSpPr>
        <p:sp>
          <p:nvSpPr>
            <p:cNvPr id="92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 flipV="1">
            <a:off x="2119250" y="3673475"/>
            <a:ext cx="114300" cy="1660525"/>
            <a:chOff x="4745" y="2816"/>
            <a:chExt cx="72" cy="1046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011462" y="2905566"/>
            <a:ext cx="301686" cy="852933"/>
            <a:chOff x="1999430" y="2905566"/>
            <a:chExt cx="301686" cy="852933"/>
          </a:xfrm>
        </p:grpSpPr>
        <p:grpSp>
          <p:nvGrpSpPr>
            <p:cNvPr id="20" name="Group 19"/>
            <p:cNvGrpSpPr/>
            <p:nvPr/>
          </p:nvGrpSpPr>
          <p:grpSpPr>
            <a:xfrm>
              <a:off x="2066453" y="2905566"/>
              <a:ext cx="167640" cy="766808"/>
              <a:chOff x="2839695" y="3117057"/>
              <a:chExt cx="167640" cy="66675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ounded Rectangle 1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999430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538799" y="2906508"/>
            <a:ext cx="301686" cy="851991"/>
            <a:chOff x="2526767" y="2906508"/>
            <a:chExt cx="301686" cy="851991"/>
          </a:xfrm>
        </p:grpSpPr>
        <p:grpSp>
          <p:nvGrpSpPr>
            <p:cNvPr id="21" name="Group 20"/>
            <p:cNvGrpSpPr/>
            <p:nvPr/>
          </p:nvGrpSpPr>
          <p:grpSpPr>
            <a:xfrm>
              <a:off x="2589890" y="2906508"/>
              <a:ext cx="167640" cy="765866"/>
              <a:chOff x="2839695" y="3117057"/>
              <a:chExt cx="167640" cy="66675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unded Rectangle 2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2526767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72199" y="2913821"/>
            <a:ext cx="301686" cy="844678"/>
            <a:chOff x="3072199" y="2913821"/>
            <a:chExt cx="301686" cy="844678"/>
          </a:xfrm>
        </p:grpSpPr>
        <p:grpSp>
          <p:nvGrpSpPr>
            <p:cNvPr id="29" name="Group 28"/>
            <p:cNvGrpSpPr/>
            <p:nvPr/>
          </p:nvGrpSpPr>
          <p:grpSpPr>
            <a:xfrm>
              <a:off x="3123290" y="2913821"/>
              <a:ext cx="167640" cy="770589"/>
              <a:chOff x="2839695" y="3117057"/>
              <a:chExt cx="167640" cy="66675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ounded Rectangle 3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307219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598761" y="2924912"/>
            <a:ext cx="301686" cy="833587"/>
            <a:chOff x="3586729" y="2924912"/>
            <a:chExt cx="301686" cy="833587"/>
          </a:xfrm>
        </p:grpSpPr>
        <p:grpSp>
          <p:nvGrpSpPr>
            <p:cNvPr id="25" name="Group 24"/>
            <p:cNvGrpSpPr/>
            <p:nvPr/>
          </p:nvGrpSpPr>
          <p:grpSpPr>
            <a:xfrm>
              <a:off x="3656690" y="2924912"/>
              <a:ext cx="167640" cy="771526"/>
              <a:chOff x="2839695" y="3117057"/>
              <a:chExt cx="167640" cy="666752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ounded Rectangle 2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58672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129946" y="2921373"/>
            <a:ext cx="301686" cy="849158"/>
            <a:chOff x="4129946" y="2921373"/>
            <a:chExt cx="301686" cy="849158"/>
          </a:xfrm>
        </p:grpSpPr>
        <p:grpSp>
          <p:nvGrpSpPr>
            <p:cNvPr id="33" name="Group 32"/>
            <p:cNvGrpSpPr/>
            <p:nvPr/>
          </p:nvGrpSpPr>
          <p:grpSpPr>
            <a:xfrm>
              <a:off x="4200053" y="2921373"/>
              <a:ext cx="167640" cy="763033"/>
              <a:chOff x="2839695" y="3117057"/>
              <a:chExt cx="167640" cy="66675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ounded Rectangle 3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4129946" y="3124200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51314" y="2925295"/>
            <a:ext cx="301686" cy="845228"/>
            <a:chOff x="4663346" y="2925295"/>
            <a:chExt cx="301686" cy="845228"/>
          </a:xfrm>
        </p:grpSpPr>
        <p:grpSp>
          <p:nvGrpSpPr>
            <p:cNvPr id="37" name="Group 36"/>
            <p:cNvGrpSpPr/>
            <p:nvPr/>
          </p:nvGrpSpPr>
          <p:grpSpPr>
            <a:xfrm>
              <a:off x="4723490" y="2925295"/>
              <a:ext cx="167640" cy="771148"/>
              <a:chOff x="2839695" y="3117057"/>
              <a:chExt cx="167640" cy="666752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ounded Rectangle 3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4663346" y="3124192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184714" y="2932608"/>
            <a:ext cx="301686" cy="829899"/>
            <a:chOff x="5184714" y="2944640"/>
            <a:chExt cx="301686" cy="829899"/>
          </a:xfrm>
        </p:grpSpPr>
        <p:grpSp>
          <p:nvGrpSpPr>
            <p:cNvPr id="45" name="Group 44"/>
            <p:cNvGrpSpPr/>
            <p:nvPr/>
          </p:nvGrpSpPr>
          <p:grpSpPr>
            <a:xfrm>
              <a:off x="5256890" y="2944640"/>
              <a:ext cx="167640" cy="775863"/>
              <a:chOff x="2839695" y="3117057"/>
              <a:chExt cx="167640" cy="666752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ounded Rectangle 4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184714" y="312820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7</a:t>
              </a:r>
              <a:endParaRPr lang="en-US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11235" y="2923672"/>
            <a:ext cx="301686" cy="838835"/>
            <a:chOff x="5723267" y="2971800"/>
            <a:chExt cx="301686" cy="838835"/>
          </a:xfrm>
        </p:grpSpPr>
        <p:grpSp>
          <p:nvGrpSpPr>
            <p:cNvPr id="41" name="Group 40"/>
            <p:cNvGrpSpPr/>
            <p:nvPr/>
          </p:nvGrpSpPr>
          <p:grpSpPr>
            <a:xfrm>
              <a:off x="5789138" y="2971800"/>
              <a:ext cx="167640" cy="767753"/>
              <a:chOff x="2839695" y="3117057"/>
              <a:chExt cx="167640" cy="666752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ounded Rectangle 4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723267" y="3164304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39482" y="2933406"/>
            <a:ext cx="301685" cy="849157"/>
            <a:chOff x="6275578" y="2957470"/>
            <a:chExt cx="301685" cy="849157"/>
          </a:xfrm>
        </p:grpSpPr>
        <p:grpSp>
          <p:nvGrpSpPr>
            <p:cNvPr id="49" name="Group 48"/>
            <p:cNvGrpSpPr/>
            <p:nvPr/>
          </p:nvGrpSpPr>
          <p:grpSpPr>
            <a:xfrm>
              <a:off x="6333653" y="2957470"/>
              <a:ext cx="167640" cy="763036"/>
              <a:chOff x="2839695" y="3117057"/>
              <a:chExt cx="167640" cy="666752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ounded Rectangle 5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275578" y="3160296"/>
              <a:ext cx="301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74184" y="2925294"/>
            <a:ext cx="301686" cy="857269"/>
            <a:chOff x="6786216" y="2949358"/>
            <a:chExt cx="301686" cy="857269"/>
          </a:xfrm>
        </p:grpSpPr>
        <p:grpSp>
          <p:nvGrpSpPr>
            <p:cNvPr id="53" name="Group 52"/>
            <p:cNvGrpSpPr/>
            <p:nvPr/>
          </p:nvGrpSpPr>
          <p:grpSpPr>
            <a:xfrm>
              <a:off x="6857090" y="2949358"/>
              <a:ext cx="167640" cy="771147"/>
              <a:chOff x="2839695" y="3117057"/>
              <a:chExt cx="167640" cy="66675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ounded Rectangle 5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786216" y="3160296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01874" y="2932609"/>
            <a:ext cx="168288" cy="849954"/>
            <a:chOff x="7389842" y="2944641"/>
            <a:chExt cx="168288" cy="849954"/>
          </a:xfrm>
        </p:grpSpPr>
        <p:grpSp>
          <p:nvGrpSpPr>
            <p:cNvPr id="61" name="Group 60"/>
            <p:cNvGrpSpPr/>
            <p:nvPr/>
          </p:nvGrpSpPr>
          <p:grpSpPr>
            <a:xfrm>
              <a:off x="7390490" y="2944641"/>
              <a:ext cx="167640" cy="775866"/>
              <a:chOff x="2839695" y="3117057"/>
              <a:chExt cx="167640" cy="666752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7389842" y="3148264"/>
              <a:ext cx="150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99826" y="2947736"/>
            <a:ext cx="204847" cy="826168"/>
            <a:chOff x="7923890" y="3505200"/>
            <a:chExt cx="204847" cy="826168"/>
          </a:xfrm>
        </p:grpSpPr>
        <p:grpSp>
          <p:nvGrpSpPr>
            <p:cNvPr id="57" name="Group 56"/>
            <p:cNvGrpSpPr/>
            <p:nvPr/>
          </p:nvGrpSpPr>
          <p:grpSpPr>
            <a:xfrm>
              <a:off x="7923890" y="3505200"/>
              <a:ext cx="167640" cy="767755"/>
              <a:chOff x="2839695" y="3117057"/>
              <a:chExt cx="167640" cy="66675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ounded Rectangle 5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927109" y="3685037"/>
              <a:ext cx="201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676400" y="2911475"/>
            <a:ext cx="6391066" cy="989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69185"/>
            <a:ext cx="148748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Arc 84"/>
          <p:cNvSpPr/>
          <p:nvPr/>
        </p:nvSpPr>
        <p:spPr>
          <a:xfrm>
            <a:off x="1784993" y="1975123"/>
            <a:ext cx="6282473" cy="1787385"/>
          </a:xfrm>
          <a:prstGeom prst="arc">
            <a:avLst>
              <a:gd name="adj1" fmla="val 10814229"/>
              <a:gd name="adj2" fmla="val 0"/>
            </a:avLst>
          </a:prstGeom>
          <a:ln w="5715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4114800" y="1559625"/>
            <a:ext cx="1630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1,000 Feet</a:t>
            </a:r>
          </a:p>
          <a:p>
            <a:r>
              <a:rPr lang="en-US" sz="2400" b="1" dirty="0" smtClean="0"/>
              <a:t>300 Meters</a:t>
            </a:r>
            <a:endParaRPr lang="en-US" sz="24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971800" y="4503003"/>
            <a:ext cx="1712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First  2-wire </a:t>
            </a:r>
          </a:p>
          <a:p>
            <a:pPr algn="ctr"/>
            <a:r>
              <a:rPr lang="en-US" sz="2400" dirty="0" smtClean="0"/>
              <a:t>Connection</a:t>
            </a:r>
            <a:endParaRPr lang="en-US" sz="2400" dirty="0"/>
          </a:p>
        </p:txBody>
      </p:sp>
      <p:cxnSp>
        <p:nvCxnSpPr>
          <p:cNvPr id="99" name="Straight Arrow Connector 98"/>
          <p:cNvCxnSpPr/>
          <p:nvPr/>
        </p:nvCxnSpPr>
        <p:spPr>
          <a:xfrm flipH="1" flipV="1">
            <a:off x="2286000" y="3742876"/>
            <a:ext cx="624210" cy="7529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2"/>
          <p:cNvSpPr txBox="1">
            <a:spLocks noChangeArrowheads="1"/>
          </p:cNvSpPr>
          <p:nvPr/>
        </p:nvSpPr>
        <p:spPr>
          <a:xfrm>
            <a:off x="2936152" y="5486400"/>
            <a:ext cx="3281596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Minimum Grounding</a:t>
            </a:r>
          </a:p>
        </p:txBody>
      </p:sp>
    </p:spTree>
    <p:extLst>
      <p:ext uri="{BB962C8B-B14F-4D97-AF65-F5344CB8AC3E}">
        <p14:creationId xmlns:p14="http://schemas.microsoft.com/office/powerpoint/2010/main" val="15624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build="p"/>
      <p:bldP spid="97" grpId="0" uiExpand="1" build="p" bldLvl="2"/>
      <p:bldP spid="97" grpId="1" build="allAtOnce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11"/>
          <p:cNvGrpSpPr>
            <a:grpSpLocks/>
          </p:cNvGrpSpPr>
          <p:nvPr/>
        </p:nvGrpSpPr>
        <p:grpSpPr bwMode="auto">
          <a:xfrm flipV="1">
            <a:off x="7941625" y="3673475"/>
            <a:ext cx="114300" cy="1660525"/>
            <a:chOff x="4745" y="2816"/>
            <a:chExt cx="72" cy="1046"/>
          </a:xfrm>
        </p:grpSpPr>
        <p:sp>
          <p:nvSpPr>
            <p:cNvPr id="92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 flipV="1">
            <a:off x="2119250" y="3673475"/>
            <a:ext cx="114300" cy="1660525"/>
            <a:chOff x="4745" y="2816"/>
            <a:chExt cx="72" cy="1046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011462" y="2905566"/>
            <a:ext cx="301686" cy="852933"/>
            <a:chOff x="1999430" y="2905566"/>
            <a:chExt cx="301686" cy="852933"/>
          </a:xfrm>
        </p:grpSpPr>
        <p:grpSp>
          <p:nvGrpSpPr>
            <p:cNvPr id="20" name="Group 19"/>
            <p:cNvGrpSpPr/>
            <p:nvPr/>
          </p:nvGrpSpPr>
          <p:grpSpPr>
            <a:xfrm>
              <a:off x="2066453" y="2905566"/>
              <a:ext cx="167640" cy="766808"/>
              <a:chOff x="2839695" y="3117057"/>
              <a:chExt cx="167640" cy="66675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ounded Rectangle 1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999430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538799" y="2906508"/>
            <a:ext cx="301686" cy="851991"/>
            <a:chOff x="2526767" y="2906508"/>
            <a:chExt cx="301686" cy="851991"/>
          </a:xfrm>
        </p:grpSpPr>
        <p:grpSp>
          <p:nvGrpSpPr>
            <p:cNvPr id="21" name="Group 20"/>
            <p:cNvGrpSpPr/>
            <p:nvPr/>
          </p:nvGrpSpPr>
          <p:grpSpPr>
            <a:xfrm>
              <a:off x="2589890" y="2906508"/>
              <a:ext cx="167640" cy="765866"/>
              <a:chOff x="2839695" y="3117057"/>
              <a:chExt cx="167640" cy="66675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unded Rectangle 2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2526767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72199" y="2913821"/>
            <a:ext cx="301686" cy="844678"/>
            <a:chOff x="3072199" y="2913821"/>
            <a:chExt cx="301686" cy="844678"/>
          </a:xfrm>
        </p:grpSpPr>
        <p:grpSp>
          <p:nvGrpSpPr>
            <p:cNvPr id="29" name="Group 28"/>
            <p:cNvGrpSpPr/>
            <p:nvPr/>
          </p:nvGrpSpPr>
          <p:grpSpPr>
            <a:xfrm>
              <a:off x="3123290" y="2913821"/>
              <a:ext cx="167640" cy="770589"/>
              <a:chOff x="2839695" y="3117057"/>
              <a:chExt cx="167640" cy="66675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ounded Rectangle 3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307219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598761" y="2924912"/>
            <a:ext cx="301686" cy="833587"/>
            <a:chOff x="3586729" y="2924912"/>
            <a:chExt cx="301686" cy="833587"/>
          </a:xfrm>
        </p:grpSpPr>
        <p:grpSp>
          <p:nvGrpSpPr>
            <p:cNvPr id="25" name="Group 24"/>
            <p:cNvGrpSpPr/>
            <p:nvPr/>
          </p:nvGrpSpPr>
          <p:grpSpPr>
            <a:xfrm>
              <a:off x="3656690" y="2924912"/>
              <a:ext cx="167640" cy="771526"/>
              <a:chOff x="2839695" y="3117057"/>
              <a:chExt cx="167640" cy="666752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ounded Rectangle 2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58672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129946" y="2921373"/>
            <a:ext cx="301686" cy="849158"/>
            <a:chOff x="4129946" y="2921373"/>
            <a:chExt cx="301686" cy="849158"/>
          </a:xfrm>
        </p:grpSpPr>
        <p:grpSp>
          <p:nvGrpSpPr>
            <p:cNvPr id="33" name="Group 32"/>
            <p:cNvGrpSpPr/>
            <p:nvPr/>
          </p:nvGrpSpPr>
          <p:grpSpPr>
            <a:xfrm>
              <a:off x="4200053" y="2921373"/>
              <a:ext cx="167640" cy="763033"/>
              <a:chOff x="2839695" y="3117057"/>
              <a:chExt cx="167640" cy="66675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ounded Rectangle 3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4129946" y="3124200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51314" y="2925295"/>
            <a:ext cx="301686" cy="845228"/>
            <a:chOff x="4663346" y="2925295"/>
            <a:chExt cx="301686" cy="845228"/>
          </a:xfrm>
        </p:grpSpPr>
        <p:grpSp>
          <p:nvGrpSpPr>
            <p:cNvPr id="37" name="Group 36"/>
            <p:cNvGrpSpPr/>
            <p:nvPr/>
          </p:nvGrpSpPr>
          <p:grpSpPr>
            <a:xfrm>
              <a:off x="4723490" y="2925295"/>
              <a:ext cx="167640" cy="771148"/>
              <a:chOff x="2839695" y="3117057"/>
              <a:chExt cx="167640" cy="666752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ounded Rectangle 3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4663346" y="3124192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184714" y="2932608"/>
            <a:ext cx="301686" cy="829899"/>
            <a:chOff x="5184714" y="2944640"/>
            <a:chExt cx="301686" cy="829899"/>
          </a:xfrm>
        </p:grpSpPr>
        <p:grpSp>
          <p:nvGrpSpPr>
            <p:cNvPr id="45" name="Group 44"/>
            <p:cNvGrpSpPr/>
            <p:nvPr/>
          </p:nvGrpSpPr>
          <p:grpSpPr>
            <a:xfrm>
              <a:off x="5256890" y="2944640"/>
              <a:ext cx="167640" cy="775863"/>
              <a:chOff x="2839695" y="3117057"/>
              <a:chExt cx="167640" cy="666752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ounded Rectangle 4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184714" y="312820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7</a:t>
              </a:r>
              <a:endParaRPr lang="en-US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11235" y="2923672"/>
            <a:ext cx="301686" cy="838835"/>
            <a:chOff x="5723267" y="2971800"/>
            <a:chExt cx="301686" cy="838835"/>
          </a:xfrm>
        </p:grpSpPr>
        <p:grpSp>
          <p:nvGrpSpPr>
            <p:cNvPr id="41" name="Group 40"/>
            <p:cNvGrpSpPr/>
            <p:nvPr/>
          </p:nvGrpSpPr>
          <p:grpSpPr>
            <a:xfrm>
              <a:off x="5789138" y="2971800"/>
              <a:ext cx="167640" cy="767753"/>
              <a:chOff x="2839695" y="3117057"/>
              <a:chExt cx="167640" cy="666752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ounded Rectangle 4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723267" y="3164304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39482" y="2933406"/>
            <a:ext cx="301685" cy="849157"/>
            <a:chOff x="6275578" y="2957470"/>
            <a:chExt cx="301685" cy="849157"/>
          </a:xfrm>
        </p:grpSpPr>
        <p:grpSp>
          <p:nvGrpSpPr>
            <p:cNvPr id="49" name="Group 48"/>
            <p:cNvGrpSpPr/>
            <p:nvPr/>
          </p:nvGrpSpPr>
          <p:grpSpPr>
            <a:xfrm>
              <a:off x="6333653" y="2957470"/>
              <a:ext cx="167640" cy="763036"/>
              <a:chOff x="2839695" y="3117057"/>
              <a:chExt cx="167640" cy="666752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ounded Rectangle 5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275578" y="3160296"/>
              <a:ext cx="301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74184" y="2925294"/>
            <a:ext cx="301686" cy="857269"/>
            <a:chOff x="6786216" y="2949358"/>
            <a:chExt cx="301686" cy="857269"/>
          </a:xfrm>
        </p:grpSpPr>
        <p:grpSp>
          <p:nvGrpSpPr>
            <p:cNvPr id="53" name="Group 52"/>
            <p:cNvGrpSpPr/>
            <p:nvPr/>
          </p:nvGrpSpPr>
          <p:grpSpPr>
            <a:xfrm>
              <a:off x="6857090" y="2949358"/>
              <a:ext cx="167640" cy="771147"/>
              <a:chOff x="2839695" y="3117057"/>
              <a:chExt cx="167640" cy="66675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ounded Rectangle 5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786216" y="3160296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01874" y="2932609"/>
            <a:ext cx="168288" cy="849954"/>
            <a:chOff x="7389842" y="2944641"/>
            <a:chExt cx="168288" cy="849954"/>
          </a:xfrm>
        </p:grpSpPr>
        <p:grpSp>
          <p:nvGrpSpPr>
            <p:cNvPr id="61" name="Group 60"/>
            <p:cNvGrpSpPr/>
            <p:nvPr/>
          </p:nvGrpSpPr>
          <p:grpSpPr>
            <a:xfrm>
              <a:off x="7390490" y="2944641"/>
              <a:ext cx="167640" cy="775866"/>
              <a:chOff x="2839695" y="3117057"/>
              <a:chExt cx="167640" cy="666752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7389842" y="3148264"/>
              <a:ext cx="150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99826" y="2947736"/>
            <a:ext cx="204847" cy="826168"/>
            <a:chOff x="7923890" y="3505200"/>
            <a:chExt cx="204847" cy="826168"/>
          </a:xfrm>
        </p:grpSpPr>
        <p:grpSp>
          <p:nvGrpSpPr>
            <p:cNvPr id="57" name="Group 56"/>
            <p:cNvGrpSpPr/>
            <p:nvPr/>
          </p:nvGrpSpPr>
          <p:grpSpPr>
            <a:xfrm>
              <a:off x="7923890" y="3505200"/>
              <a:ext cx="167640" cy="767755"/>
              <a:chOff x="2839695" y="3117057"/>
              <a:chExt cx="167640" cy="66675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ounded Rectangle 5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927109" y="3685037"/>
              <a:ext cx="201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676400" y="2911475"/>
            <a:ext cx="6391066" cy="989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69185"/>
            <a:ext cx="148748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Arc 84"/>
          <p:cNvSpPr/>
          <p:nvPr/>
        </p:nvSpPr>
        <p:spPr>
          <a:xfrm>
            <a:off x="1784993" y="1975123"/>
            <a:ext cx="6282473" cy="1787385"/>
          </a:xfrm>
          <a:prstGeom prst="arc">
            <a:avLst>
              <a:gd name="adj1" fmla="val 10814229"/>
              <a:gd name="adj2" fmla="val 0"/>
            </a:avLst>
          </a:prstGeom>
          <a:ln w="5715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4114800" y="1559625"/>
            <a:ext cx="1630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1,000 Feet</a:t>
            </a:r>
          </a:p>
          <a:p>
            <a:r>
              <a:rPr lang="en-US" sz="2400" b="1" dirty="0" smtClean="0"/>
              <a:t>300 Meters</a:t>
            </a:r>
            <a:endParaRPr lang="en-US" sz="24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434680" y="4567328"/>
            <a:ext cx="1295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10 Ohms</a:t>
            </a:r>
          </a:p>
          <a:p>
            <a:pPr algn="ctr"/>
            <a:r>
              <a:rPr lang="en-US" sz="2400" dirty="0" smtClean="0"/>
              <a:t>Or Less</a:t>
            </a:r>
            <a:endParaRPr lang="en-US" sz="2400" dirty="0"/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2313148" y="4953000"/>
            <a:ext cx="159801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6248400" y="4953000"/>
            <a:ext cx="159801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2936152" y="5486400"/>
            <a:ext cx="3281596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Minimum Grounding</a:t>
            </a:r>
          </a:p>
        </p:txBody>
      </p:sp>
    </p:spTree>
    <p:extLst>
      <p:ext uri="{BB962C8B-B14F-4D97-AF65-F5344CB8AC3E}">
        <p14:creationId xmlns:p14="http://schemas.microsoft.com/office/powerpoint/2010/main" val="23345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uiExpand="1" build="p" bldLvl="2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11"/>
          <p:cNvGrpSpPr>
            <a:grpSpLocks/>
          </p:cNvGrpSpPr>
          <p:nvPr/>
        </p:nvGrpSpPr>
        <p:grpSpPr bwMode="auto">
          <a:xfrm flipV="1">
            <a:off x="3707575" y="3673475"/>
            <a:ext cx="114300" cy="1660525"/>
            <a:chOff x="4745" y="2816"/>
            <a:chExt cx="72" cy="1046"/>
          </a:xfrm>
        </p:grpSpPr>
        <p:sp>
          <p:nvSpPr>
            <p:cNvPr id="99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0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" name="Group 11"/>
          <p:cNvGrpSpPr>
            <a:grpSpLocks/>
          </p:cNvGrpSpPr>
          <p:nvPr/>
        </p:nvGrpSpPr>
        <p:grpSpPr bwMode="auto">
          <a:xfrm flipV="1">
            <a:off x="5817425" y="3673475"/>
            <a:ext cx="114300" cy="1660525"/>
            <a:chOff x="4745" y="2816"/>
            <a:chExt cx="72" cy="1046"/>
          </a:xfrm>
        </p:grpSpPr>
        <p:sp>
          <p:nvSpPr>
            <p:cNvPr id="96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7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11"/>
          <p:cNvGrpSpPr>
            <a:grpSpLocks/>
          </p:cNvGrpSpPr>
          <p:nvPr/>
        </p:nvGrpSpPr>
        <p:grpSpPr bwMode="auto">
          <a:xfrm flipV="1">
            <a:off x="6867400" y="3674425"/>
            <a:ext cx="114300" cy="1660525"/>
            <a:chOff x="4745" y="2816"/>
            <a:chExt cx="72" cy="1046"/>
          </a:xfrm>
        </p:grpSpPr>
        <p:sp>
          <p:nvSpPr>
            <p:cNvPr id="93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4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11"/>
          <p:cNvGrpSpPr>
            <a:grpSpLocks/>
          </p:cNvGrpSpPr>
          <p:nvPr/>
        </p:nvGrpSpPr>
        <p:grpSpPr bwMode="auto">
          <a:xfrm flipV="1">
            <a:off x="4753100" y="3673475"/>
            <a:ext cx="114300" cy="1660525"/>
            <a:chOff x="4745" y="2816"/>
            <a:chExt cx="72" cy="1046"/>
          </a:xfrm>
        </p:grpSpPr>
        <p:sp>
          <p:nvSpPr>
            <p:cNvPr id="90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1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 flipV="1">
            <a:off x="2107375" y="3673475"/>
            <a:ext cx="114300" cy="1660525"/>
            <a:chOff x="4745" y="2816"/>
            <a:chExt cx="72" cy="1046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 flipV="1">
            <a:off x="7936675" y="3673475"/>
            <a:ext cx="114300" cy="1660525"/>
            <a:chOff x="4745" y="2816"/>
            <a:chExt cx="72" cy="1046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011462" y="2905566"/>
            <a:ext cx="301686" cy="852933"/>
            <a:chOff x="1999430" y="2905566"/>
            <a:chExt cx="301686" cy="852933"/>
          </a:xfrm>
        </p:grpSpPr>
        <p:grpSp>
          <p:nvGrpSpPr>
            <p:cNvPr id="20" name="Group 19"/>
            <p:cNvGrpSpPr/>
            <p:nvPr/>
          </p:nvGrpSpPr>
          <p:grpSpPr>
            <a:xfrm>
              <a:off x="2066453" y="2905566"/>
              <a:ext cx="167640" cy="766808"/>
              <a:chOff x="2839695" y="3117057"/>
              <a:chExt cx="167640" cy="66675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ounded Rectangle 1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999430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538799" y="2906508"/>
            <a:ext cx="301686" cy="851991"/>
            <a:chOff x="2526767" y="2906508"/>
            <a:chExt cx="301686" cy="851991"/>
          </a:xfrm>
        </p:grpSpPr>
        <p:grpSp>
          <p:nvGrpSpPr>
            <p:cNvPr id="21" name="Group 20"/>
            <p:cNvGrpSpPr/>
            <p:nvPr/>
          </p:nvGrpSpPr>
          <p:grpSpPr>
            <a:xfrm>
              <a:off x="2589890" y="2906508"/>
              <a:ext cx="167640" cy="765866"/>
              <a:chOff x="2839695" y="3117057"/>
              <a:chExt cx="167640" cy="66675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unded Rectangle 2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2526767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72199" y="2913821"/>
            <a:ext cx="301686" cy="844678"/>
            <a:chOff x="3072199" y="2913821"/>
            <a:chExt cx="301686" cy="844678"/>
          </a:xfrm>
        </p:grpSpPr>
        <p:grpSp>
          <p:nvGrpSpPr>
            <p:cNvPr id="29" name="Group 28"/>
            <p:cNvGrpSpPr/>
            <p:nvPr/>
          </p:nvGrpSpPr>
          <p:grpSpPr>
            <a:xfrm>
              <a:off x="3123290" y="2913821"/>
              <a:ext cx="167640" cy="770589"/>
              <a:chOff x="2839695" y="3117057"/>
              <a:chExt cx="167640" cy="66675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ounded Rectangle 3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307219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598761" y="2924912"/>
            <a:ext cx="301686" cy="833587"/>
            <a:chOff x="3586729" y="2924912"/>
            <a:chExt cx="301686" cy="833587"/>
          </a:xfrm>
        </p:grpSpPr>
        <p:grpSp>
          <p:nvGrpSpPr>
            <p:cNvPr id="25" name="Group 24"/>
            <p:cNvGrpSpPr/>
            <p:nvPr/>
          </p:nvGrpSpPr>
          <p:grpSpPr>
            <a:xfrm>
              <a:off x="3656690" y="2924912"/>
              <a:ext cx="167640" cy="771526"/>
              <a:chOff x="2839695" y="3117057"/>
              <a:chExt cx="167640" cy="666752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ounded Rectangle 2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58672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129946" y="2921373"/>
            <a:ext cx="301686" cy="849158"/>
            <a:chOff x="4129946" y="2921373"/>
            <a:chExt cx="301686" cy="849158"/>
          </a:xfrm>
        </p:grpSpPr>
        <p:grpSp>
          <p:nvGrpSpPr>
            <p:cNvPr id="33" name="Group 32"/>
            <p:cNvGrpSpPr/>
            <p:nvPr/>
          </p:nvGrpSpPr>
          <p:grpSpPr>
            <a:xfrm>
              <a:off x="4200053" y="2921373"/>
              <a:ext cx="167640" cy="763033"/>
              <a:chOff x="2839695" y="3117057"/>
              <a:chExt cx="167640" cy="66675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ounded Rectangle 3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4129946" y="3124200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51314" y="2925295"/>
            <a:ext cx="301686" cy="845228"/>
            <a:chOff x="4663346" y="2925295"/>
            <a:chExt cx="301686" cy="845228"/>
          </a:xfrm>
        </p:grpSpPr>
        <p:grpSp>
          <p:nvGrpSpPr>
            <p:cNvPr id="37" name="Group 36"/>
            <p:cNvGrpSpPr/>
            <p:nvPr/>
          </p:nvGrpSpPr>
          <p:grpSpPr>
            <a:xfrm>
              <a:off x="4723490" y="2925295"/>
              <a:ext cx="167640" cy="771148"/>
              <a:chOff x="2839695" y="3117057"/>
              <a:chExt cx="167640" cy="666752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ounded Rectangle 3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4663346" y="3124192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184714" y="2932608"/>
            <a:ext cx="301686" cy="829899"/>
            <a:chOff x="5184714" y="2944640"/>
            <a:chExt cx="301686" cy="829899"/>
          </a:xfrm>
        </p:grpSpPr>
        <p:grpSp>
          <p:nvGrpSpPr>
            <p:cNvPr id="45" name="Group 44"/>
            <p:cNvGrpSpPr/>
            <p:nvPr/>
          </p:nvGrpSpPr>
          <p:grpSpPr>
            <a:xfrm>
              <a:off x="5256890" y="2944640"/>
              <a:ext cx="167640" cy="775863"/>
              <a:chOff x="2839695" y="3117057"/>
              <a:chExt cx="167640" cy="666752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ounded Rectangle 4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184714" y="312820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7</a:t>
              </a:r>
              <a:endParaRPr lang="en-US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11235" y="2923672"/>
            <a:ext cx="301686" cy="838835"/>
            <a:chOff x="5723267" y="2971800"/>
            <a:chExt cx="301686" cy="838835"/>
          </a:xfrm>
        </p:grpSpPr>
        <p:grpSp>
          <p:nvGrpSpPr>
            <p:cNvPr id="41" name="Group 40"/>
            <p:cNvGrpSpPr/>
            <p:nvPr/>
          </p:nvGrpSpPr>
          <p:grpSpPr>
            <a:xfrm>
              <a:off x="5789138" y="2971800"/>
              <a:ext cx="167640" cy="767753"/>
              <a:chOff x="2839695" y="3117057"/>
              <a:chExt cx="167640" cy="666752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ounded Rectangle 4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723267" y="3164304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39482" y="2933406"/>
            <a:ext cx="301685" cy="849157"/>
            <a:chOff x="6275578" y="2957470"/>
            <a:chExt cx="301685" cy="849157"/>
          </a:xfrm>
        </p:grpSpPr>
        <p:grpSp>
          <p:nvGrpSpPr>
            <p:cNvPr id="49" name="Group 48"/>
            <p:cNvGrpSpPr/>
            <p:nvPr/>
          </p:nvGrpSpPr>
          <p:grpSpPr>
            <a:xfrm>
              <a:off x="6333653" y="2957470"/>
              <a:ext cx="167640" cy="763036"/>
              <a:chOff x="2839695" y="3117057"/>
              <a:chExt cx="167640" cy="666752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ounded Rectangle 5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275578" y="3160296"/>
              <a:ext cx="301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74184" y="2925294"/>
            <a:ext cx="301686" cy="857269"/>
            <a:chOff x="6786216" y="2949358"/>
            <a:chExt cx="301686" cy="857269"/>
          </a:xfrm>
        </p:grpSpPr>
        <p:grpSp>
          <p:nvGrpSpPr>
            <p:cNvPr id="53" name="Group 52"/>
            <p:cNvGrpSpPr/>
            <p:nvPr/>
          </p:nvGrpSpPr>
          <p:grpSpPr>
            <a:xfrm>
              <a:off x="6857090" y="2949358"/>
              <a:ext cx="167640" cy="771147"/>
              <a:chOff x="2839695" y="3117057"/>
              <a:chExt cx="167640" cy="66675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ounded Rectangle 5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786216" y="3160296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01874" y="2932609"/>
            <a:ext cx="168288" cy="849954"/>
            <a:chOff x="7389842" y="2944641"/>
            <a:chExt cx="168288" cy="849954"/>
          </a:xfrm>
        </p:grpSpPr>
        <p:grpSp>
          <p:nvGrpSpPr>
            <p:cNvPr id="61" name="Group 60"/>
            <p:cNvGrpSpPr/>
            <p:nvPr/>
          </p:nvGrpSpPr>
          <p:grpSpPr>
            <a:xfrm>
              <a:off x="7390490" y="2944641"/>
              <a:ext cx="167640" cy="775866"/>
              <a:chOff x="2839695" y="3117057"/>
              <a:chExt cx="167640" cy="666752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7389842" y="3148264"/>
              <a:ext cx="150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99826" y="2947736"/>
            <a:ext cx="204847" cy="826168"/>
            <a:chOff x="7923890" y="3505200"/>
            <a:chExt cx="204847" cy="826168"/>
          </a:xfrm>
        </p:grpSpPr>
        <p:grpSp>
          <p:nvGrpSpPr>
            <p:cNvPr id="57" name="Group 56"/>
            <p:cNvGrpSpPr/>
            <p:nvPr/>
          </p:nvGrpSpPr>
          <p:grpSpPr>
            <a:xfrm>
              <a:off x="7923890" y="3505200"/>
              <a:ext cx="167640" cy="767755"/>
              <a:chOff x="2839695" y="3117057"/>
              <a:chExt cx="167640" cy="66675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ounded Rectangle 5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927109" y="3685037"/>
              <a:ext cx="201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676400" y="2911476"/>
            <a:ext cx="6391066" cy="10275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69185"/>
            <a:ext cx="148748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04" name="Rectangle 2"/>
          <p:cNvSpPr txBox="1">
            <a:spLocks noChangeArrowheads="1"/>
          </p:cNvSpPr>
          <p:nvPr/>
        </p:nvSpPr>
        <p:spPr>
          <a:xfrm>
            <a:off x="2970239" y="5486400"/>
            <a:ext cx="3213421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Grounding Principle</a:t>
            </a:r>
          </a:p>
        </p:txBody>
      </p:sp>
    </p:spTree>
    <p:extLst>
      <p:ext uri="{BB962C8B-B14F-4D97-AF65-F5344CB8AC3E}">
        <p14:creationId xmlns:p14="http://schemas.microsoft.com/office/powerpoint/2010/main" val="7432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" name="Rectangle 45055"/>
          <p:cNvSpPr/>
          <p:nvPr/>
        </p:nvSpPr>
        <p:spPr>
          <a:xfrm>
            <a:off x="4218179" y="1295400"/>
            <a:ext cx="2411221" cy="18260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Lightning Bolt 100"/>
          <p:cNvSpPr/>
          <p:nvPr/>
        </p:nvSpPr>
        <p:spPr>
          <a:xfrm rot="1002151">
            <a:off x="4797279" y="261232"/>
            <a:ext cx="984661" cy="252456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788748" y="1425131"/>
            <a:ext cx="1146175" cy="1543569"/>
            <a:chOff x="3707574" y="1354775"/>
            <a:chExt cx="1146175" cy="1543569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574" y="1355294"/>
              <a:ext cx="3841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974" y="1354775"/>
              <a:ext cx="3841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2374" y="1354775"/>
              <a:ext cx="3841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774" y="1354775"/>
              <a:ext cx="3841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174" y="1354775"/>
              <a:ext cx="3841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574" y="1354775"/>
              <a:ext cx="3841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8" name="Group 11"/>
          <p:cNvGrpSpPr>
            <a:grpSpLocks/>
          </p:cNvGrpSpPr>
          <p:nvPr/>
        </p:nvGrpSpPr>
        <p:grpSpPr bwMode="auto">
          <a:xfrm flipV="1">
            <a:off x="3707575" y="3673475"/>
            <a:ext cx="114300" cy="1660525"/>
            <a:chOff x="4745" y="2816"/>
            <a:chExt cx="72" cy="1046"/>
          </a:xfrm>
        </p:grpSpPr>
        <p:sp>
          <p:nvSpPr>
            <p:cNvPr id="99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0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" name="Group 11"/>
          <p:cNvGrpSpPr>
            <a:grpSpLocks/>
          </p:cNvGrpSpPr>
          <p:nvPr/>
        </p:nvGrpSpPr>
        <p:grpSpPr bwMode="auto">
          <a:xfrm flipV="1">
            <a:off x="5817425" y="3673475"/>
            <a:ext cx="114300" cy="1660525"/>
            <a:chOff x="4745" y="2816"/>
            <a:chExt cx="72" cy="1046"/>
          </a:xfrm>
        </p:grpSpPr>
        <p:sp>
          <p:nvSpPr>
            <p:cNvPr id="96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7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11"/>
          <p:cNvGrpSpPr>
            <a:grpSpLocks/>
          </p:cNvGrpSpPr>
          <p:nvPr/>
        </p:nvGrpSpPr>
        <p:grpSpPr bwMode="auto">
          <a:xfrm flipV="1">
            <a:off x="6867400" y="3674425"/>
            <a:ext cx="114300" cy="1660525"/>
            <a:chOff x="4745" y="2816"/>
            <a:chExt cx="72" cy="1046"/>
          </a:xfrm>
        </p:grpSpPr>
        <p:sp>
          <p:nvSpPr>
            <p:cNvPr id="93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4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11"/>
          <p:cNvGrpSpPr>
            <a:grpSpLocks/>
          </p:cNvGrpSpPr>
          <p:nvPr/>
        </p:nvGrpSpPr>
        <p:grpSpPr bwMode="auto">
          <a:xfrm flipV="1">
            <a:off x="4753100" y="3673475"/>
            <a:ext cx="114300" cy="1660525"/>
            <a:chOff x="4745" y="2816"/>
            <a:chExt cx="72" cy="1046"/>
          </a:xfrm>
        </p:grpSpPr>
        <p:sp>
          <p:nvSpPr>
            <p:cNvPr id="90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1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 flipV="1">
            <a:off x="2107375" y="3673475"/>
            <a:ext cx="114300" cy="1660525"/>
            <a:chOff x="4745" y="2816"/>
            <a:chExt cx="72" cy="1046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 flipV="1">
            <a:off x="7936675" y="3673475"/>
            <a:ext cx="114300" cy="1660525"/>
            <a:chOff x="4745" y="2816"/>
            <a:chExt cx="72" cy="1046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28398" dir="3806097" algn="ctr" rotWithShape="0">
                <a:srgbClr val="CC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011462" y="2905566"/>
            <a:ext cx="301686" cy="852933"/>
            <a:chOff x="1999430" y="2905566"/>
            <a:chExt cx="301686" cy="852933"/>
          </a:xfrm>
        </p:grpSpPr>
        <p:grpSp>
          <p:nvGrpSpPr>
            <p:cNvPr id="20" name="Group 19"/>
            <p:cNvGrpSpPr/>
            <p:nvPr/>
          </p:nvGrpSpPr>
          <p:grpSpPr>
            <a:xfrm>
              <a:off x="2066453" y="2905566"/>
              <a:ext cx="167640" cy="766808"/>
              <a:chOff x="2839695" y="3117057"/>
              <a:chExt cx="167640" cy="66675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ounded Rectangle 1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999430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538799" y="2906508"/>
            <a:ext cx="301686" cy="851991"/>
            <a:chOff x="2526767" y="2906508"/>
            <a:chExt cx="301686" cy="851991"/>
          </a:xfrm>
        </p:grpSpPr>
        <p:grpSp>
          <p:nvGrpSpPr>
            <p:cNvPr id="21" name="Group 20"/>
            <p:cNvGrpSpPr/>
            <p:nvPr/>
          </p:nvGrpSpPr>
          <p:grpSpPr>
            <a:xfrm>
              <a:off x="2589890" y="2906508"/>
              <a:ext cx="167640" cy="765866"/>
              <a:chOff x="2839695" y="3117057"/>
              <a:chExt cx="167640" cy="66675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unded Rectangle 2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2526767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72199" y="2913821"/>
            <a:ext cx="301686" cy="844678"/>
            <a:chOff x="3072199" y="2913821"/>
            <a:chExt cx="301686" cy="844678"/>
          </a:xfrm>
        </p:grpSpPr>
        <p:grpSp>
          <p:nvGrpSpPr>
            <p:cNvPr id="29" name="Group 28"/>
            <p:cNvGrpSpPr/>
            <p:nvPr/>
          </p:nvGrpSpPr>
          <p:grpSpPr>
            <a:xfrm>
              <a:off x="3123290" y="2913821"/>
              <a:ext cx="167640" cy="770589"/>
              <a:chOff x="2839695" y="3117057"/>
              <a:chExt cx="167640" cy="66675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ounded Rectangle 3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307219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598761" y="2924912"/>
            <a:ext cx="301686" cy="833587"/>
            <a:chOff x="3586729" y="2924912"/>
            <a:chExt cx="301686" cy="833587"/>
          </a:xfrm>
        </p:grpSpPr>
        <p:grpSp>
          <p:nvGrpSpPr>
            <p:cNvPr id="25" name="Group 24"/>
            <p:cNvGrpSpPr/>
            <p:nvPr/>
          </p:nvGrpSpPr>
          <p:grpSpPr>
            <a:xfrm>
              <a:off x="3656690" y="2924912"/>
              <a:ext cx="167640" cy="771526"/>
              <a:chOff x="2839695" y="3117057"/>
              <a:chExt cx="167640" cy="666752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ounded Rectangle 2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586729" y="311216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129946" y="2921373"/>
            <a:ext cx="301686" cy="849158"/>
            <a:chOff x="4129946" y="2921373"/>
            <a:chExt cx="301686" cy="849158"/>
          </a:xfrm>
        </p:grpSpPr>
        <p:grpSp>
          <p:nvGrpSpPr>
            <p:cNvPr id="33" name="Group 32"/>
            <p:cNvGrpSpPr/>
            <p:nvPr/>
          </p:nvGrpSpPr>
          <p:grpSpPr>
            <a:xfrm>
              <a:off x="4200053" y="2921373"/>
              <a:ext cx="167640" cy="763033"/>
              <a:chOff x="2839695" y="3117057"/>
              <a:chExt cx="167640" cy="66675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ounded Rectangle 3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4129946" y="3124200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51314" y="2925295"/>
            <a:ext cx="301686" cy="845228"/>
            <a:chOff x="4663346" y="2925295"/>
            <a:chExt cx="301686" cy="845228"/>
          </a:xfrm>
        </p:grpSpPr>
        <p:grpSp>
          <p:nvGrpSpPr>
            <p:cNvPr id="37" name="Group 36"/>
            <p:cNvGrpSpPr/>
            <p:nvPr/>
          </p:nvGrpSpPr>
          <p:grpSpPr>
            <a:xfrm>
              <a:off x="4723490" y="2925295"/>
              <a:ext cx="167640" cy="771148"/>
              <a:chOff x="2839695" y="3117057"/>
              <a:chExt cx="167640" cy="666752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ounded Rectangle 3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4663346" y="3124192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184714" y="2932608"/>
            <a:ext cx="301686" cy="829899"/>
            <a:chOff x="5184714" y="2944640"/>
            <a:chExt cx="301686" cy="829899"/>
          </a:xfrm>
        </p:grpSpPr>
        <p:grpSp>
          <p:nvGrpSpPr>
            <p:cNvPr id="45" name="Group 44"/>
            <p:cNvGrpSpPr/>
            <p:nvPr/>
          </p:nvGrpSpPr>
          <p:grpSpPr>
            <a:xfrm>
              <a:off x="5256890" y="2944640"/>
              <a:ext cx="167640" cy="775863"/>
              <a:chOff x="2839695" y="3117057"/>
              <a:chExt cx="167640" cy="666752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ounded Rectangle 47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184714" y="3128208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7</a:t>
              </a:r>
              <a:endParaRPr lang="en-US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11235" y="2923672"/>
            <a:ext cx="301686" cy="838835"/>
            <a:chOff x="5723267" y="2971800"/>
            <a:chExt cx="301686" cy="838835"/>
          </a:xfrm>
        </p:grpSpPr>
        <p:grpSp>
          <p:nvGrpSpPr>
            <p:cNvPr id="41" name="Group 40"/>
            <p:cNvGrpSpPr/>
            <p:nvPr/>
          </p:nvGrpSpPr>
          <p:grpSpPr>
            <a:xfrm>
              <a:off x="5789138" y="2971800"/>
              <a:ext cx="167640" cy="767753"/>
              <a:chOff x="2839695" y="3117057"/>
              <a:chExt cx="167640" cy="666752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ounded Rectangle 4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723267" y="3164304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39482" y="2933406"/>
            <a:ext cx="301685" cy="849157"/>
            <a:chOff x="6275578" y="2957470"/>
            <a:chExt cx="301685" cy="849157"/>
          </a:xfrm>
        </p:grpSpPr>
        <p:grpSp>
          <p:nvGrpSpPr>
            <p:cNvPr id="49" name="Group 48"/>
            <p:cNvGrpSpPr/>
            <p:nvPr/>
          </p:nvGrpSpPr>
          <p:grpSpPr>
            <a:xfrm>
              <a:off x="6333653" y="2957470"/>
              <a:ext cx="167640" cy="763036"/>
              <a:chOff x="2839695" y="3117057"/>
              <a:chExt cx="167640" cy="666752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ounded Rectangle 51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275578" y="3160296"/>
              <a:ext cx="301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74184" y="2925294"/>
            <a:ext cx="301686" cy="857269"/>
            <a:chOff x="6786216" y="2949358"/>
            <a:chExt cx="301686" cy="857269"/>
          </a:xfrm>
        </p:grpSpPr>
        <p:grpSp>
          <p:nvGrpSpPr>
            <p:cNvPr id="53" name="Group 52"/>
            <p:cNvGrpSpPr/>
            <p:nvPr/>
          </p:nvGrpSpPr>
          <p:grpSpPr>
            <a:xfrm>
              <a:off x="6857090" y="2949358"/>
              <a:ext cx="167640" cy="771147"/>
              <a:chOff x="2839695" y="3117057"/>
              <a:chExt cx="167640" cy="66675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ounded Rectangle 5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786216" y="3160296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01874" y="2932609"/>
            <a:ext cx="168288" cy="849954"/>
            <a:chOff x="7389842" y="2944641"/>
            <a:chExt cx="168288" cy="849954"/>
          </a:xfrm>
        </p:grpSpPr>
        <p:grpSp>
          <p:nvGrpSpPr>
            <p:cNvPr id="61" name="Group 60"/>
            <p:cNvGrpSpPr/>
            <p:nvPr/>
          </p:nvGrpSpPr>
          <p:grpSpPr>
            <a:xfrm>
              <a:off x="7390490" y="2944641"/>
              <a:ext cx="167640" cy="775866"/>
              <a:chOff x="2839695" y="3117057"/>
              <a:chExt cx="167640" cy="666752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7389842" y="3148264"/>
              <a:ext cx="150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99826" y="2947736"/>
            <a:ext cx="204847" cy="826168"/>
            <a:chOff x="7923890" y="3505200"/>
            <a:chExt cx="204847" cy="826168"/>
          </a:xfrm>
        </p:grpSpPr>
        <p:grpSp>
          <p:nvGrpSpPr>
            <p:cNvPr id="57" name="Group 56"/>
            <p:cNvGrpSpPr/>
            <p:nvPr/>
          </p:nvGrpSpPr>
          <p:grpSpPr>
            <a:xfrm>
              <a:off x="7923890" y="3505200"/>
              <a:ext cx="167640" cy="767755"/>
              <a:chOff x="2839695" y="3117057"/>
              <a:chExt cx="167640" cy="66675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ounded Rectangle 5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927109" y="3685037"/>
              <a:ext cx="201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676400" y="2905566"/>
            <a:ext cx="6374575" cy="5909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69185"/>
            <a:ext cx="148748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22187" y="2907475"/>
            <a:ext cx="1233288" cy="2438400"/>
            <a:chOff x="3031944" y="1219200"/>
            <a:chExt cx="1233288" cy="2438400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103" name="Straight Connector 102"/>
            <p:cNvCxnSpPr/>
            <p:nvPr/>
          </p:nvCxnSpPr>
          <p:spPr>
            <a:xfrm>
              <a:off x="3074739" y="1219200"/>
              <a:ext cx="1144131" cy="0"/>
            </a:xfrm>
            <a:prstGeom prst="line">
              <a:avLst/>
            </a:prstGeom>
            <a:grpFill/>
            <a:ln w="825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1"/>
            <p:cNvGrpSpPr>
              <a:grpSpLocks/>
            </p:cNvGrpSpPr>
            <p:nvPr/>
          </p:nvGrpSpPr>
          <p:grpSpPr bwMode="auto">
            <a:xfrm flipV="1">
              <a:off x="4137911" y="1997075"/>
              <a:ext cx="114300" cy="1660525"/>
              <a:chOff x="4745" y="2816"/>
              <a:chExt cx="72" cy="1046"/>
            </a:xfrm>
            <a:grpFill/>
          </p:grpSpPr>
          <p:sp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 rot="10800000">
                <a:off x="4745" y="2816"/>
                <a:ext cx="72" cy="576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CC0000"/>
                </a:outerShdw>
              </a:effectLst>
              <a:ex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rot="10800000">
                <a:off x="4778" y="3319"/>
                <a:ext cx="0" cy="543"/>
              </a:xfrm>
              <a:prstGeom prst="lin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6" name="Group 11"/>
            <p:cNvGrpSpPr>
              <a:grpSpLocks/>
            </p:cNvGrpSpPr>
            <p:nvPr/>
          </p:nvGrpSpPr>
          <p:grpSpPr bwMode="auto">
            <a:xfrm flipV="1">
              <a:off x="3073586" y="1997075"/>
              <a:ext cx="114300" cy="1660525"/>
              <a:chOff x="4745" y="2816"/>
              <a:chExt cx="72" cy="1046"/>
            </a:xfrm>
            <a:grpFill/>
          </p:grpSpPr>
          <p:sp>
            <p:nvSpPr>
              <p:cNvPr id="107" name="Rectangle 12"/>
              <p:cNvSpPr>
                <a:spLocks noChangeArrowheads="1"/>
              </p:cNvSpPr>
              <p:nvPr/>
            </p:nvSpPr>
            <p:spPr bwMode="auto">
              <a:xfrm rot="10800000">
                <a:off x="4745" y="2816"/>
                <a:ext cx="72" cy="576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CC0000"/>
                </a:outerShdw>
              </a:effectLst>
              <a:ex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" name="Line 13"/>
              <p:cNvSpPr>
                <a:spLocks noChangeShapeType="1"/>
              </p:cNvSpPr>
              <p:nvPr/>
            </p:nvSpPr>
            <p:spPr bwMode="auto">
              <a:xfrm rot="10800000">
                <a:off x="4778" y="3319"/>
                <a:ext cx="0" cy="543"/>
              </a:xfrm>
              <a:prstGeom prst="lin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3031944" y="1248895"/>
              <a:ext cx="167640" cy="771148"/>
              <a:chOff x="2839695" y="3117057"/>
              <a:chExt cx="167640" cy="666752"/>
            </a:xfrm>
            <a:grpFill/>
          </p:grpSpPr>
          <p:cxnSp>
            <p:nvCxnSpPr>
              <p:cNvPr id="112" name="Straight Connector 111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ounded Rectangle 113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3577376" y="1256208"/>
              <a:ext cx="167640" cy="775863"/>
              <a:chOff x="2839695" y="3117057"/>
              <a:chExt cx="167640" cy="666752"/>
            </a:xfrm>
            <a:grpFill/>
          </p:grpSpPr>
          <p:cxnSp>
            <p:nvCxnSpPr>
              <p:cNvPr id="118" name="Straight Connector 117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Rounded Rectangle 119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097592" y="1247272"/>
              <a:ext cx="167640" cy="767753"/>
              <a:chOff x="2839695" y="3117057"/>
              <a:chExt cx="167640" cy="666752"/>
            </a:xfrm>
            <a:grpFill/>
          </p:grpSpPr>
          <p:cxnSp>
            <p:nvCxnSpPr>
              <p:cNvPr id="124" name="Straight Connector 123"/>
              <p:cNvCxnSpPr/>
              <p:nvPr/>
            </p:nvCxnSpPr>
            <p:spPr>
              <a:xfrm>
                <a:off x="2895600" y="3117387"/>
                <a:ext cx="0" cy="225095"/>
              </a:xfrm>
              <a:prstGeom prst="lin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944641" y="3117057"/>
                <a:ext cx="0" cy="225095"/>
              </a:xfrm>
              <a:prstGeom prst="lin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Rounded Rectangle 125"/>
              <p:cNvSpPr/>
              <p:nvPr/>
            </p:nvSpPr>
            <p:spPr>
              <a:xfrm>
                <a:off x="2839695" y="3333619"/>
                <a:ext cx="167640" cy="45019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3" name="Lightning Bolt 132"/>
          <p:cNvSpPr/>
          <p:nvPr/>
        </p:nvSpPr>
        <p:spPr>
          <a:xfrm rot="1002151">
            <a:off x="4793077" y="279693"/>
            <a:ext cx="984661" cy="252456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2"/>
          <p:cNvSpPr txBox="1">
            <a:spLocks noChangeArrowheads="1"/>
          </p:cNvSpPr>
          <p:nvPr/>
        </p:nvSpPr>
        <p:spPr>
          <a:xfrm>
            <a:off x="2970239" y="5486400"/>
            <a:ext cx="3213421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Grounding Principle</a:t>
            </a:r>
          </a:p>
        </p:txBody>
      </p:sp>
    </p:spTree>
    <p:extLst>
      <p:ext uri="{BB962C8B-B14F-4D97-AF65-F5344CB8AC3E}">
        <p14:creationId xmlns:p14="http://schemas.microsoft.com/office/powerpoint/2010/main" val="14487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" grpId="0" animBg="1"/>
      <p:bldP spid="101" grpId="0" animBg="1"/>
      <p:bldP spid="13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chemeClr val="bg2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/>
              <a:t>Grounding Installation Details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585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/>
              <a:t>ACC Electrical Details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526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04800" y="1540461"/>
            <a:ext cx="3577673" cy="3257047"/>
            <a:chOff x="304800" y="1540461"/>
            <a:chExt cx="3577673" cy="3257047"/>
          </a:xfrm>
        </p:grpSpPr>
        <p:sp>
          <p:nvSpPr>
            <p:cNvPr id="2057" name="Oval 2056"/>
            <p:cNvSpPr/>
            <p:nvPr/>
          </p:nvSpPr>
          <p:spPr>
            <a:xfrm flipV="1">
              <a:off x="2496168" y="3389001"/>
              <a:ext cx="76200" cy="76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04800" y="1540461"/>
              <a:ext cx="3577673" cy="3257047"/>
              <a:chOff x="516160" y="1540461"/>
              <a:chExt cx="3577673" cy="325704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407783" y="2111458"/>
                <a:ext cx="2686050" cy="2686050"/>
                <a:chOff x="3409950" y="485775"/>
                <a:chExt cx="2533650" cy="253365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3409950" y="485775"/>
                  <a:ext cx="2533650" cy="2533650"/>
                  <a:chOff x="3409950" y="942975"/>
                  <a:chExt cx="1524000" cy="1524000"/>
                </a:xfrm>
              </p:grpSpPr>
              <p:sp>
                <p:nvSpPr>
                  <p:cNvPr id="12" name="Oval 11"/>
                  <p:cNvSpPr/>
                  <p:nvPr/>
                </p:nvSpPr>
                <p:spPr>
                  <a:xfrm>
                    <a:off x="3409950" y="942975"/>
                    <a:ext cx="1524000" cy="15240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3562351" y="1085851"/>
                    <a:ext cx="1219200" cy="12192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3705225" y="1238251"/>
                    <a:ext cx="914400" cy="9144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3857625" y="1381126"/>
                    <a:ext cx="619124" cy="61912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4010025" y="1532039"/>
                    <a:ext cx="309562" cy="30956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lgDashDotDot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" name="Oval 23"/>
                <p:cNvSpPr/>
                <p:nvPr/>
              </p:nvSpPr>
              <p:spPr>
                <a:xfrm>
                  <a:off x="4603537" y="1658066"/>
                  <a:ext cx="132634" cy="1326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58" name="TextBox 2057"/>
              <p:cNvSpPr txBox="1"/>
              <p:nvPr/>
            </p:nvSpPr>
            <p:spPr>
              <a:xfrm>
                <a:off x="516160" y="1540461"/>
                <a:ext cx="17832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Grounding Rod</a:t>
                </a:r>
                <a:endParaRPr lang="en-US" sz="2000" b="1" dirty="0"/>
              </a:p>
            </p:txBody>
          </p:sp>
          <p:cxnSp>
            <p:nvCxnSpPr>
              <p:cNvPr id="2060" name="Straight Arrow Connector 2059"/>
              <p:cNvCxnSpPr>
                <a:stCxn id="2058" idx="2"/>
                <a:endCxn id="2057" idx="4"/>
              </p:cNvCxnSpPr>
              <p:nvPr/>
            </p:nvCxnSpPr>
            <p:spPr>
              <a:xfrm>
                <a:off x="1407783" y="1940571"/>
                <a:ext cx="1337845" cy="144843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2" name="Straight Arrow Connector 2061"/>
              <p:cNvCxnSpPr>
                <a:endCxn id="24" idx="3"/>
              </p:cNvCxnSpPr>
              <p:nvPr/>
            </p:nvCxnSpPr>
            <p:spPr>
              <a:xfrm flipV="1">
                <a:off x="1678771" y="3474283"/>
                <a:ext cx="1014986" cy="76922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0" name="TextBox 2069"/>
              <p:cNvSpPr txBox="1"/>
              <p:nvPr/>
            </p:nvSpPr>
            <p:spPr>
              <a:xfrm>
                <a:off x="1330846" y="4038600"/>
                <a:ext cx="3145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L</a:t>
                </a:r>
                <a:endParaRPr lang="en-US" sz="2400" b="1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3763640" y="838200"/>
            <a:ext cx="4218407" cy="4114800"/>
            <a:chOff x="3975000" y="838200"/>
            <a:chExt cx="4218407" cy="4114800"/>
          </a:xfrm>
        </p:grpSpPr>
        <p:grpSp>
          <p:nvGrpSpPr>
            <p:cNvPr id="2056" name="Group 2055"/>
            <p:cNvGrpSpPr/>
            <p:nvPr/>
          </p:nvGrpSpPr>
          <p:grpSpPr>
            <a:xfrm>
              <a:off x="5507357" y="1947269"/>
              <a:ext cx="2686050" cy="2971800"/>
              <a:chOff x="5507357" y="1947269"/>
              <a:chExt cx="2686050" cy="2971800"/>
            </a:xfrm>
          </p:grpSpPr>
          <p:grpSp>
            <p:nvGrpSpPr>
              <p:cNvPr id="2053" name="Group 2052"/>
              <p:cNvGrpSpPr/>
              <p:nvPr/>
            </p:nvGrpSpPr>
            <p:grpSpPr>
              <a:xfrm>
                <a:off x="5507357" y="1947269"/>
                <a:ext cx="2686050" cy="2971800"/>
                <a:chOff x="5238750" y="2895600"/>
                <a:chExt cx="2686050" cy="297180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5238750" y="3181350"/>
                  <a:ext cx="2686050" cy="2686050"/>
                  <a:chOff x="3409950" y="942975"/>
                  <a:chExt cx="1524000" cy="1524000"/>
                </a:xfrm>
              </p:grpSpPr>
              <p:sp>
                <p:nvSpPr>
                  <p:cNvPr id="28" name="Oval 27"/>
                  <p:cNvSpPr/>
                  <p:nvPr/>
                </p:nvSpPr>
                <p:spPr>
                  <a:xfrm>
                    <a:off x="3409950" y="942975"/>
                    <a:ext cx="1524000" cy="15240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>
                  <a:xfrm>
                    <a:off x="3562351" y="1085851"/>
                    <a:ext cx="1219200" cy="12192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>
                  <a:xfrm>
                    <a:off x="3705225" y="1238251"/>
                    <a:ext cx="914400" cy="9144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Oval 30"/>
                  <p:cNvSpPr/>
                  <p:nvPr/>
                </p:nvSpPr>
                <p:spPr>
                  <a:xfrm>
                    <a:off x="3857625" y="1381126"/>
                    <a:ext cx="619124" cy="61912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/>
                  <p:cNvSpPr/>
                  <p:nvPr/>
                </p:nvSpPr>
                <p:spPr>
                  <a:xfrm>
                    <a:off x="4010025" y="1532039"/>
                    <a:ext cx="309562" cy="30956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lgDashDotDot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5238750" y="2897861"/>
                  <a:ext cx="2686050" cy="15884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7924800" y="2895600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248275" y="2897861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Pentagon 41"/>
                <p:cNvSpPr/>
                <p:nvPr/>
              </p:nvSpPr>
              <p:spPr>
                <a:xfrm rot="5400000">
                  <a:off x="5925681" y="3505203"/>
                  <a:ext cx="1293138" cy="78455"/>
                </a:xfrm>
                <a:prstGeom prst="homePlat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6305550" y="2895600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lgDashDot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6029325" y="2895600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5762625" y="2895600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5505450" y="2895600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6848475" y="2897861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lgDashDot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7658100" y="2895600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7372350" y="2895600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7115175" y="2895600"/>
                  <a:ext cx="0" cy="16097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55" name="Straight Connector 2054"/>
              <p:cNvCxnSpPr/>
              <p:nvPr/>
            </p:nvCxnSpPr>
            <p:spPr>
              <a:xfrm>
                <a:off x="5507357" y="1949530"/>
                <a:ext cx="26860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9" name="Group 2078"/>
            <p:cNvGrpSpPr/>
            <p:nvPr/>
          </p:nvGrpSpPr>
          <p:grpSpPr>
            <a:xfrm>
              <a:off x="3975000" y="838200"/>
              <a:ext cx="2905085" cy="4114800"/>
              <a:chOff x="3975000" y="838200"/>
              <a:chExt cx="2905085" cy="4114800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975000" y="838200"/>
                <a:ext cx="17832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Grounding Rod</a:t>
                </a:r>
                <a:endParaRPr lang="en-US" sz="2000" b="1" dirty="0"/>
              </a:p>
            </p:txBody>
          </p:sp>
          <p:cxnSp>
            <p:nvCxnSpPr>
              <p:cNvPr id="78" name="Straight Arrow Connector 77"/>
              <p:cNvCxnSpPr>
                <a:stCxn id="77" idx="2"/>
              </p:cNvCxnSpPr>
              <p:nvPr/>
            </p:nvCxnSpPr>
            <p:spPr>
              <a:xfrm>
                <a:off x="4866623" y="1238310"/>
                <a:ext cx="1966971" cy="69958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3" name="Straight Connector 2072"/>
              <p:cNvCxnSpPr/>
              <p:nvPr/>
            </p:nvCxnSpPr>
            <p:spPr>
              <a:xfrm>
                <a:off x="4800600" y="1949530"/>
                <a:ext cx="640735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800600" y="4953000"/>
                <a:ext cx="2079485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8" name="Straight Arrow Connector 2077"/>
              <p:cNvCxnSpPr/>
              <p:nvPr/>
            </p:nvCxnSpPr>
            <p:spPr>
              <a:xfrm>
                <a:off x="5120967" y="1949530"/>
                <a:ext cx="0" cy="300347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4826000" y="3271244"/>
                <a:ext cx="6110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2xL</a:t>
                </a:r>
                <a:endParaRPr lang="en-US" sz="2400" b="1" dirty="0"/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286000" y="5181600"/>
            <a:ext cx="423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Ground Rod sphere of influence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630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682978" y="479867"/>
            <a:ext cx="8003822" cy="1963295"/>
            <a:chOff x="682978" y="479867"/>
            <a:chExt cx="8003822" cy="1963295"/>
          </a:xfrm>
        </p:grpSpPr>
        <p:grpSp>
          <p:nvGrpSpPr>
            <p:cNvPr id="15" name="Group 14"/>
            <p:cNvGrpSpPr/>
            <p:nvPr/>
          </p:nvGrpSpPr>
          <p:grpSpPr>
            <a:xfrm>
              <a:off x="682978" y="1017940"/>
              <a:ext cx="7116410" cy="1425222"/>
              <a:chOff x="609600" y="1619955"/>
              <a:chExt cx="7116410" cy="1425222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600200" y="1981200"/>
                <a:ext cx="5638800" cy="695325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1820334" y="2178756"/>
                <a:ext cx="5181600" cy="314325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00000" y="1804283"/>
                <a:ext cx="6081712" cy="1035932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1196622" y="1619955"/>
                <a:ext cx="6529388" cy="1425222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609600" y="2214562"/>
                <a:ext cx="4749801" cy="228600"/>
                <a:chOff x="609600" y="2214562"/>
                <a:chExt cx="4749801" cy="228600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3462867" y="2214562"/>
                  <a:ext cx="1896534" cy="22860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" name="Straight Connector 7"/>
                <p:cNvCxnSpPr/>
                <p:nvPr/>
              </p:nvCxnSpPr>
              <p:spPr>
                <a:xfrm flipH="1">
                  <a:off x="609600" y="2313340"/>
                  <a:ext cx="31242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Connector 16"/>
            <p:cNvCxnSpPr/>
            <p:nvPr/>
          </p:nvCxnSpPr>
          <p:spPr>
            <a:xfrm>
              <a:off x="7363231" y="1017940"/>
              <a:ext cx="132356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354765" y="2438400"/>
              <a:ext cx="132356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486400" y="1617785"/>
              <a:ext cx="66178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486400" y="1852246"/>
              <a:ext cx="66178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602110" y="1512711"/>
              <a:ext cx="463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W</a:t>
              </a:r>
              <a:endParaRPr lang="en-US" sz="2400" b="1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8251211" y="1017940"/>
              <a:ext cx="0" cy="1425222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881500" y="1501422"/>
              <a:ext cx="7601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3xW</a:t>
              </a:r>
              <a:endParaRPr lang="en-US" sz="2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0150" y="479867"/>
              <a:ext cx="1905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Grounding Plate</a:t>
              </a:r>
              <a:endParaRPr lang="en-US" sz="2000" b="1" dirty="0"/>
            </a:p>
          </p:txBody>
        </p:sp>
        <p:cxnSp>
          <p:nvCxnSpPr>
            <p:cNvPr id="29" name="Straight Arrow Connector 28"/>
            <p:cNvCxnSpPr>
              <a:stCxn id="28" idx="2"/>
            </p:cNvCxnSpPr>
            <p:nvPr/>
          </p:nvCxnSpPr>
          <p:spPr>
            <a:xfrm>
              <a:off x="2562975" y="879977"/>
              <a:ext cx="1244203" cy="73780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2286000" y="5181600"/>
            <a:ext cx="4548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Ground Plate sphere of influence</a:t>
            </a:r>
            <a:endParaRPr lang="en-US" sz="2400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685800" y="2790615"/>
            <a:ext cx="7140222" cy="2227296"/>
            <a:chOff x="685800" y="2790615"/>
            <a:chExt cx="7140222" cy="2227296"/>
          </a:xfrm>
        </p:grpSpPr>
        <p:grpSp>
          <p:nvGrpSpPr>
            <p:cNvPr id="55" name="Group 54"/>
            <p:cNvGrpSpPr/>
            <p:nvPr/>
          </p:nvGrpSpPr>
          <p:grpSpPr>
            <a:xfrm>
              <a:off x="685800" y="3810000"/>
              <a:ext cx="7140222" cy="1207911"/>
              <a:chOff x="685800" y="3287889"/>
              <a:chExt cx="7140222" cy="120791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286000" y="3425738"/>
                <a:ext cx="4809066" cy="45719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flipV="1">
                <a:off x="3554678" y="3417148"/>
                <a:ext cx="1896534" cy="457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685800" y="3397956"/>
                <a:ext cx="31242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3536245" y="3505200"/>
                <a:ext cx="1" cy="51884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5486399" y="3505200"/>
                <a:ext cx="1" cy="51884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3536246" y="3776133"/>
                <a:ext cx="1950154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ounded Rectangle 34"/>
              <p:cNvSpPr/>
              <p:nvPr/>
            </p:nvSpPr>
            <p:spPr>
              <a:xfrm>
                <a:off x="1673578" y="3360703"/>
                <a:ext cx="5794022" cy="167513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1272822" y="3287889"/>
                <a:ext cx="6529388" cy="308062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1241778" y="3420534"/>
                <a:ext cx="0" cy="92639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826022" y="3429000"/>
                <a:ext cx="0" cy="92639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253067" y="4267200"/>
                <a:ext cx="6560432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4267200" y="4034135"/>
                <a:ext cx="6110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3xL</a:t>
                </a:r>
                <a:endParaRPr lang="en-US" sz="24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19600" y="3547533"/>
                <a:ext cx="31451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L</a:t>
                </a:r>
                <a:endParaRPr lang="en-US" sz="2400" b="1" dirty="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1612972" y="2790615"/>
              <a:ext cx="1905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Grounding Plate</a:t>
              </a:r>
              <a:endParaRPr lang="en-US" sz="2000" b="1" dirty="0"/>
            </a:p>
          </p:txBody>
        </p:sp>
        <p:cxnSp>
          <p:nvCxnSpPr>
            <p:cNvPr id="61" name="Straight Arrow Connector 60"/>
            <p:cNvCxnSpPr>
              <a:stCxn id="60" idx="2"/>
            </p:cNvCxnSpPr>
            <p:nvPr/>
          </p:nvCxnSpPr>
          <p:spPr>
            <a:xfrm>
              <a:off x="2565797" y="3190725"/>
              <a:ext cx="1244203" cy="73780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23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10775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4" y="2514600"/>
            <a:ext cx="4738305" cy="33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504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410200"/>
            <a:ext cx="4472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Up to 64 Stations, Non-rocky soils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02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504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0693"/>
            <a:ext cx="4495800" cy="25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3038733"/>
            <a:ext cx="4752975" cy="252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410200"/>
            <a:ext cx="3457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Up to 64 Stations, all soils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909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504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81000"/>
            <a:ext cx="396546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826" y="2857202"/>
            <a:ext cx="4251974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410200"/>
            <a:ext cx="454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Up to 96 Stations, Non-rocky soils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466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504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410200"/>
            <a:ext cx="3457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Up to 96 Stations, all soils</a:t>
            </a:r>
            <a:endParaRPr lang="en-US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8" y="316089"/>
            <a:ext cx="4979864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01" y="3039644"/>
            <a:ext cx="4391500" cy="267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5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504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827"/>
            <a:ext cx="4357688" cy="271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24" y="2590800"/>
            <a:ext cx="403927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410200"/>
            <a:ext cx="4628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Up to 128 Stations, Non-rocky soils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913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504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410200"/>
            <a:ext cx="3612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Up to 128 Stations, all soils</a:t>
            </a:r>
            <a:endParaRPr lang="en-US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9898"/>
            <a:ext cx="5181600" cy="285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86293"/>
            <a:ext cx="4286250" cy="278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3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29911" y="6019800"/>
            <a:ext cx="431848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Grounding Installation Details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504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410200"/>
            <a:ext cx="3612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Up to 256 Stations, all soils</a:t>
            </a:r>
            <a:endParaRPr lang="en-US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7403"/>
            <a:ext cx="4876799" cy="285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66" y="2590800"/>
            <a:ext cx="4346634" cy="323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3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chemeClr val="bg2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80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3185484" y="6162020"/>
            <a:ext cx="269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Transformer 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90600" y="1143000"/>
            <a:ext cx="7086600" cy="4724400"/>
            <a:chOff x="990600" y="1143000"/>
            <a:chExt cx="7086600" cy="4724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12" y="1447800"/>
              <a:ext cx="2452688" cy="401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447800"/>
              <a:ext cx="2589333" cy="4062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90600" y="1143000"/>
              <a:ext cx="7086600" cy="47244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27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 smtClean="0"/>
              <a:t>Clik</a:t>
            </a:r>
            <a:r>
              <a:rPr lang="en-US" sz="7200" baseline="30000" dirty="0" err="1" smtClean="0"/>
              <a:t>TM</a:t>
            </a:r>
            <a:r>
              <a:rPr lang="en-US" sz="7200" dirty="0" smtClean="0"/>
              <a:t> Sensors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576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9734" y="340764"/>
            <a:ext cx="490839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K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R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88404" y="826625"/>
            <a:ext cx="2993196" cy="3399100"/>
            <a:chOff x="2133600" y="826625"/>
            <a:chExt cx="2993196" cy="33991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396" y="872925"/>
              <a:ext cx="2476956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94668" y="3702505"/>
              <a:ext cx="77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ACC</a:t>
              </a:r>
              <a:endParaRPr lang="en-US" sz="2800" b="1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133600" y="826625"/>
              <a:ext cx="2993196" cy="3352800"/>
            </a:xfrm>
            <a:prstGeom prst="round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2600" y="708950"/>
            <a:ext cx="2993196" cy="3518170"/>
            <a:chOff x="5312604" y="708950"/>
            <a:chExt cx="2993196" cy="3518170"/>
          </a:xfrm>
        </p:grpSpPr>
        <p:grpSp>
          <p:nvGrpSpPr>
            <p:cNvPr id="6" name="Group 5"/>
            <p:cNvGrpSpPr/>
            <p:nvPr/>
          </p:nvGrpSpPr>
          <p:grpSpPr>
            <a:xfrm>
              <a:off x="5312604" y="708950"/>
              <a:ext cx="2993196" cy="3463725"/>
              <a:chOff x="5312604" y="762000"/>
              <a:chExt cx="2993196" cy="3463725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8804" y="762000"/>
                <a:ext cx="2840796" cy="335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ounded Rectangle 1"/>
              <p:cNvSpPr/>
              <p:nvPr/>
            </p:nvSpPr>
            <p:spPr>
              <a:xfrm>
                <a:off x="5312604" y="872925"/>
                <a:ext cx="2993196" cy="3352800"/>
              </a:xfrm>
              <a:prstGeom prst="roundRect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prstDash val="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06643" y="3703900"/>
              <a:ext cx="1087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ICORE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188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675800" y="2823627"/>
            <a:ext cx="57924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/>
              <a:t>Clik</a:t>
            </a:r>
            <a:r>
              <a:rPr lang="en-US" sz="2800" baseline="50000" dirty="0" err="1" smtClean="0"/>
              <a:t>TM</a:t>
            </a:r>
            <a:r>
              <a:rPr lang="en-US" sz="4000" dirty="0" smtClean="0"/>
              <a:t> Sensor Programming</a:t>
            </a:r>
          </a:p>
          <a:p>
            <a:pPr algn="ctr"/>
            <a:r>
              <a:rPr lang="en-US" sz="2800" i="1" dirty="0" smtClean="0"/>
              <a:t>(Hands On)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opperplate Gothic Bold" pitchFamily="34" charset="0"/>
              </a:rPr>
              <a:t>Clik</a:t>
            </a:r>
            <a:r>
              <a:rPr lang="en-US" sz="1400" b="1" baseline="50000" dirty="0" err="1" smtClean="0">
                <a:latin typeface="Copperplate Gothic Bold" pitchFamily="34" charset="0"/>
              </a:rPr>
              <a:t>TM</a:t>
            </a:r>
            <a:r>
              <a:rPr lang="en-US" b="1" dirty="0" smtClean="0">
                <a:latin typeface="Copperplate Gothic Bold" pitchFamily="34" charset="0"/>
              </a:rPr>
              <a:t> Sensor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0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/>
              <a:t>Flow Sensors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34871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96" y="903626"/>
            <a:ext cx="2534528" cy="28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7636" y="340764"/>
            <a:ext cx="59503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R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88404" y="826625"/>
            <a:ext cx="2993196" cy="3399100"/>
            <a:chOff x="2133600" y="826625"/>
            <a:chExt cx="2993196" cy="3399100"/>
          </a:xfrm>
        </p:grpSpPr>
        <p:sp>
          <p:nvSpPr>
            <p:cNvPr id="7" name="TextBox 6"/>
            <p:cNvSpPr txBox="1"/>
            <p:nvPr/>
          </p:nvSpPr>
          <p:spPr>
            <a:xfrm>
              <a:off x="3094668" y="3702505"/>
              <a:ext cx="77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ACC</a:t>
              </a:r>
              <a:endParaRPr lang="en-US" sz="2800" b="1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133600" y="826625"/>
              <a:ext cx="2993196" cy="3352800"/>
            </a:xfrm>
            <a:prstGeom prst="round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2600" y="708950"/>
            <a:ext cx="2993196" cy="3518170"/>
            <a:chOff x="5312604" y="708950"/>
            <a:chExt cx="2993196" cy="3518170"/>
          </a:xfrm>
        </p:grpSpPr>
        <p:grpSp>
          <p:nvGrpSpPr>
            <p:cNvPr id="10" name="Group 9"/>
            <p:cNvGrpSpPr/>
            <p:nvPr/>
          </p:nvGrpSpPr>
          <p:grpSpPr>
            <a:xfrm>
              <a:off x="5312604" y="708950"/>
              <a:ext cx="2993196" cy="3463725"/>
              <a:chOff x="5312604" y="762000"/>
              <a:chExt cx="2993196" cy="346372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8804" y="762000"/>
                <a:ext cx="2840796" cy="335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312604" y="872925"/>
                <a:ext cx="2993196" cy="3352800"/>
              </a:xfrm>
              <a:prstGeom prst="roundRect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prstDash val="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06643" y="3703900"/>
              <a:ext cx="1087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ICORE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149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861604" y="6096000"/>
            <a:ext cx="379488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Flow  Sensor  Installation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57200" y="1295400"/>
            <a:ext cx="8153400" cy="3650397"/>
            <a:chOff x="381000" y="1828800"/>
            <a:chExt cx="8153400" cy="3650397"/>
          </a:xfrm>
        </p:grpSpPr>
        <p:grpSp>
          <p:nvGrpSpPr>
            <p:cNvPr id="28" name="Group 27"/>
            <p:cNvGrpSpPr/>
            <p:nvPr/>
          </p:nvGrpSpPr>
          <p:grpSpPr>
            <a:xfrm>
              <a:off x="381000" y="3870960"/>
              <a:ext cx="8153400" cy="1077945"/>
              <a:chOff x="381000" y="3870960"/>
              <a:chExt cx="8153400" cy="107794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81000" y="4191000"/>
                <a:ext cx="8153400" cy="381000"/>
                <a:chOff x="381000" y="4191000"/>
                <a:chExt cx="8153400" cy="381000"/>
              </a:xfrm>
            </p:grpSpPr>
            <p:sp>
              <p:nvSpPr>
                <p:cNvPr id="18" name="Flowchart: Document 17"/>
                <p:cNvSpPr/>
                <p:nvPr/>
              </p:nvSpPr>
              <p:spPr>
                <a:xfrm rot="16200000">
                  <a:off x="7562850" y="3600450"/>
                  <a:ext cx="381000" cy="1562100"/>
                </a:xfrm>
                <a:prstGeom prst="flowChartDocumen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lowchart: Process 15"/>
                <p:cNvSpPr/>
                <p:nvPr/>
              </p:nvSpPr>
              <p:spPr>
                <a:xfrm>
                  <a:off x="1828800" y="4191000"/>
                  <a:ext cx="5143500" cy="381000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lowchart: Document 13"/>
                <p:cNvSpPr/>
                <p:nvPr/>
              </p:nvSpPr>
              <p:spPr>
                <a:xfrm rot="5400000">
                  <a:off x="971550" y="3600450"/>
                  <a:ext cx="381000" cy="1562100"/>
                </a:xfrm>
                <a:prstGeom prst="flowChartDocumen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lowchart: Process 16"/>
                <p:cNvSpPr/>
                <p:nvPr/>
              </p:nvSpPr>
              <p:spPr>
                <a:xfrm>
                  <a:off x="1752600" y="4210336"/>
                  <a:ext cx="381000" cy="30480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lowchart: Process 20"/>
                <p:cNvSpPr/>
                <p:nvPr/>
              </p:nvSpPr>
              <p:spPr>
                <a:xfrm>
                  <a:off x="1776399" y="4250245"/>
                  <a:ext cx="381000" cy="30480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lowchart: Process 21"/>
                <p:cNvSpPr/>
                <p:nvPr/>
              </p:nvSpPr>
              <p:spPr>
                <a:xfrm>
                  <a:off x="6781800" y="4203479"/>
                  <a:ext cx="381000" cy="30480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Flowchart: Process 23"/>
                <p:cNvSpPr/>
                <p:nvPr/>
              </p:nvSpPr>
              <p:spPr>
                <a:xfrm>
                  <a:off x="6858000" y="4251960"/>
                  <a:ext cx="381000" cy="30480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Cross 19"/>
              <p:cNvSpPr/>
              <p:nvPr/>
            </p:nvSpPr>
            <p:spPr>
              <a:xfrm>
                <a:off x="3998514" y="3870960"/>
                <a:ext cx="990600" cy="990600"/>
              </a:xfrm>
              <a:prstGeom prst="plus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lowchart: Process 24"/>
              <p:cNvSpPr/>
              <p:nvPr/>
            </p:nvSpPr>
            <p:spPr>
              <a:xfrm>
                <a:off x="3962862" y="4628865"/>
                <a:ext cx="1102914" cy="320040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4221953" y="4614866"/>
                <a:ext cx="533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/>
            <p:cNvCxnSpPr/>
            <p:nvPr/>
          </p:nvCxnSpPr>
          <p:spPr>
            <a:xfrm>
              <a:off x="3999438" y="4724400"/>
              <a:ext cx="0" cy="6213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989576" y="4724400"/>
              <a:ext cx="0" cy="6213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229600" y="4724400"/>
              <a:ext cx="0" cy="6213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000" y="4724400"/>
              <a:ext cx="0" cy="6213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62000" y="5035057"/>
              <a:ext cx="32365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4989114" y="5035057"/>
              <a:ext cx="324048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080894" y="4613701"/>
              <a:ext cx="259872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Minimum Distance</a:t>
              </a:r>
            </a:p>
            <a:p>
              <a:pPr algn="ctr"/>
              <a:r>
                <a:rPr lang="en-US" sz="2400" b="1" dirty="0" smtClean="0"/>
                <a:t>10 x Pipe size</a:t>
              </a:r>
              <a:endParaRPr lang="en-US" sz="24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26075" y="4648200"/>
              <a:ext cx="259872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Minimum Distance</a:t>
              </a:r>
            </a:p>
            <a:p>
              <a:pPr algn="ctr"/>
              <a:r>
                <a:rPr lang="en-US" sz="2400" b="1" dirty="0" smtClean="0"/>
                <a:t>5 x Pipe size</a:t>
              </a:r>
              <a:endParaRPr lang="en-US" sz="2400" b="1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416747" y="4215383"/>
              <a:ext cx="1927019" cy="310896"/>
              <a:chOff x="1416747" y="4215383"/>
              <a:chExt cx="1927019" cy="310896"/>
            </a:xfrm>
          </p:grpSpPr>
          <p:sp>
            <p:nvSpPr>
              <p:cNvPr id="41" name="Right Arrow 40"/>
              <p:cNvSpPr/>
              <p:nvPr/>
            </p:nvSpPr>
            <p:spPr>
              <a:xfrm>
                <a:off x="1416747" y="4221479"/>
                <a:ext cx="1927019" cy="3048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08631" y="4215383"/>
                <a:ext cx="6217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FLOW</a:t>
                </a:r>
                <a:endParaRPr lang="en-US" sz="1400" b="1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16781" y="4212336"/>
              <a:ext cx="1927019" cy="310896"/>
              <a:chOff x="1416747" y="4215383"/>
              <a:chExt cx="1927019" cy="310896"/>
            </a:xfrm>
          </p:grpSpPr>
          <p:sp>
            <p:nvSpPr>
              <p:cNvPr id="46" name="Right Arrow 45"/>
              <p:cNvSpPr/>
              <p:nvPr/>
            </p:nvSpPr>
            <p:spPr>
              <a:xfrm>
                <a:off x="1416747" y="4221479"/>
                <a:ext cx="1927019" cy="3048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108631" y="4215383"/>
                <a:ext cx="6217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FLOW</a:t>
                </a:r>
                <a:endParaRPr lang="en-US" sz="1400" b="1" dirty="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3317305" y="1828800"/>
              <a:ext cx="224529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/>
                <a:t>Flow Sensor</a:t>
              </a:r>
            </a:p>
            <a:p>
              <a:pPr algn="ctr"/>
              <a:r>
                <a:rPr lang="en-US" sz="3200" b="1" dirty="0" smtClean="0"/>
                <a:t>Fitting</a:t>
              </a:r>
              <a:endParaRPr lang="en-US" sz="3200" b="1" dirty="0"/>
            </a:p>
          </p:txBody>
        </p:sp>
        <p:sp>
          <p:nvSpPr>
            <p:cNvPr id="48" name="Down Arrow 47"/>
            <p:cNvSpPr/>
            <p:nvPr/>
          </p:nvSpPr>
          <p:spPr>
            <a:xfrm>
              <a:off x="4319016" y="2906018"/>
              <a:ext cx="315401" cy="827782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567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758546" y="2823627"/>
            <a:ext cx="562692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Flow Sensor Programming</a:t>
            </a:r>
          </a:p>
          <a:p>
            <a:pPr algn="ctr"/>
            <a:r>
              <a:rPr lang="en-US" sz="2800" i="1" dirty="0" smtClean="0"/>
              <a:t>(Hands On)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586350" y="6162020"/>
            <a:ext cx="205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Flow Sensor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0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chemeClr val="bg2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95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/>
              <a:t>Troubleshooting</a:t>
            </a:r>
            <a:br>
              <a:rPr lang="en-US" sz="7200" dirty="0" smtClean="0"/>
            </a:br>
            <a:r>
              <a:rPr lang="en-US" sz="7200" dirty="0" smtClean="0"/>
              <a:t>Notes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34871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197" y="228600"/>
            <a:ext cx="421911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9400" y="2006598"/>
            <a:ext cx="4267200" cy="7366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Wire Size Calculation</a:t>
            </a:r>
            <a:endParaRPr lang="en-US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19400" y="2463798"/>
            <a:ext cx="3429000" cy="7366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Wire Resistance</a:t>
            </a:r>
            <a:endParaRPr lang="en-US" sz="3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9400" y="2920998"/>
            <a:ext cx="4800600" cy="7366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Component Amperages</a:t>
            </a: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11424" y="3378198"/>
            <a:ext cx="4191000" cy="7366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0" cap="none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3185484" y="6162020"/>
            <a:ext cx="269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opperplate Gothic Bold" pitchFamily="34" charset="0"/>
              </a:rPr>
              <a:t>ACC Transformer 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5669" y="2286000"/>
            <a:ext cx="3492032" cy="2667000"/>
            <a:chOff x="1066800" y="2671375"/>
            <a:chExt cx="4691063" cy="372942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671375"/>
              <a:ext cx="4691063" cy="372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495" y="4705352"/>
              <a:ext cx="381000" cy="135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737568" y="2286000"/>
            <a:ext cx="3492032" cy="2667000"/>
            <a:chOff x="1066800" y="2671375"/>
            <a:chExt cx="4691063" cy="372942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671375"/>
              <a:ext cx="4691063" cy="372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495" y="4705352"/>
              <a:ext cx="381000" cy="135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val 12"/>
          <p:cNvSpPr/>
          <p:nvPr/>
        </p:nvSpPr>
        <p:spPr>
          <a:xfrm>
            <a:off x="6137945" y="3064778"/>
            <a:ext cx="228600" cy="228600"/>
          </a:xfrm>
          <a:prstGeom prst="ellipse">
            <a:avLst/>
          </a:prstGeom>
          <a:solidFill>
            <a:srgbClr val="FF0000">
              <a:alpha val="3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697" y="1782901"/>
            <a:ext cx="53091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S</a:t>
            </a:r>
            <a:endParaRPr lang="en-US" sz="40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2133600"/>
            <a:ext cx="264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Pro93 V.O.M.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3581400"/>
            <a:ext cx="253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Wire Tracker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4038600"/>
            <a:ext cx="412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Ground Fault Locator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2620944"/>
            <a:ext cx="325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Misc. hand tools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3087469"/>
            <a:ext cx="2624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Test solenoid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448923" y="6158493"/>
            <a:ext cx="348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110968" y="2823627"/>
            <a:ext cx="292208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Pro93 V.O.M.</a:t>
            </a:r>
          </a:p>
          <a:p>
            <a:pPr algn="ctr"/>
            <a:r>
              <a:rPr lang="en-US" sz="2800" i="1" dirty="0" smtClean="0"/>
              <a:t>(Hands On)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448923" y="6158493"/>
            <a:ext cx="348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chemeClr val="bg2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55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5400000">
            <a:off x="1905000" y="2209800"/>
            <a:ext cx="2362200" cy="2362200"/>
          </a:xfrm>
          <a:prstGeom prst="arc">
            <a:avLst/>
          </a:prstGeom>
          <a:ln w="762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4889990" y="2209800"/>
            <a:ext cx="2362200" cy="2362200"/>
          </a:xfrm>
          <a:prstGeom prst="arc">
            <a:avLst/>
          </a:prstGeom>
          <a:ln w="762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 descr="C:\Documents\Surveyor\ACC\tiny ACC com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025650"/>
            <a:ext cx="1689100" cy="1365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3251418" y="1600200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24VAC Controller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732205" y="4343400"/>
            <a:ext cx="1163395" cy="674132"/>
            <a:chOff x="970205" y="4800600"/>
            <a:chExt cx="1163395" cy="674132"/>
          </a:xfrm>
        </p:grpSpPr>
        <p:sp>
          <p:nvSpPr>
            <p:cNvPr id="7" name="TextBox 6"/>
            <p:cNvSpPr txBox="1"/>
            <p:nvPr/>
          </p:nvSpPr>
          <p:spPr>
            <a:xfrm>
              <a:off x="970205" y="4800600"/>
              <a:ext cx="1163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120VAC</a:t>
              </a:r>
              <a:endParaRPr lang="en-US" sz="24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13320" y="51054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(60Hz)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88795" y="4343400"/>
            <a:ext cx="1603324" cy="674132"/>
            <a:chOff x="5326795" y="4800600"/>
            <a:chExt cx="1603324" cy="674132"/>
          </a:xfrm>
        </p:grpSpPr>
        <p:sp>
          <p:nvSpPr>
            <p:cNvPr id="8" name="TextBox 7"/>
            <p:cNvSpPr txBox="1"/>
            <p:nvPr/>
          </p:nvSpPr>
          <p:spPr>
            <a:xfrm>
              <a:off x="5326795" y="4800600"/>
              <a:ext cx="16033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24-26VAC</a:t>
              </a:r>
              <a:endParaRPr lang="en-US" sz="2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1510" y="51054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(60Hz)</a:t>
              </a:r>
              <a:endParaRPr lang="en-US" b="1" dirty="0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262626" y="2981235"/>
            <a:ext cx="6044107" cy="461665"/>
            <a:chOff x="1262626" y="3731567"/>
            <a:chExt cx="6044107" cy="461665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429933" y="3962399"/>
              <a:ext cx="4876800" cy="8468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62626" y="3731567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 Volts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22867" y="1933599"/>
            <a:ext cx="6383866" cy="461665"/>
            <a:chOff x="922867" y="2683931"/>
            <a:chExt cx="6383866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922867" y="2683931"/>
              <a:ext cx="1507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+26 Volts</a:t>
              </a:r>
              <a:endParaRPr lang="en-US" sz="2400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430011" y="2912534"/>
              <a:ext cx="4876722" cy="2229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006145" y="4028872"/>
            <a:ext cx="6309055" cy="461665"/>
            <a:chOff x="1006145" y="4779204"/>
            <a:chExt cx="6309055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006145" y="4779204"/>
              <a:ext cx="1423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-26 Volts</a:t>
              </a:r>
              <a:endParaRPr lang="en-US" sz="2400" b="1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438400" y="5012266"/>
              <a:ext cx="48768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463866" y="465986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60Hz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809955" y="5040868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(Hertz</a:t>
            </a:r>
            <a:r>
              <a:rPr lang="en-US" b="1" dirty="0" smtClean="0"/>
              <a:t> </a:t>
            </a:r>
            <a:r>
              <a:rPr lang="en-US" b="1" dirty="0"/>
              <a:t>is equivalent to cycles per </a:t>
            </a:r>
            <a:r>
              <a:rPr lang="en-US" b="1" dirty="0" smtClean="0"/>
              <a:t>second)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048000" y="1379266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1/60 Second</a:t>
            </a:r>
            <a:endParaRPr lang="en-US" sz="24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2963333" y="2221468"/>
            <a:ext cx="3962400" cy="1981200"/>
            <a:chOff x="2286000" y="2971800"/>
            <a:chExt cx="3962400" cy="1981200"/>
          </a:xfrm>
        </p:grpSpPr>
        <p:grpSp>
          <p:nvGrpSpPr>
            <p:cNvPr id="4" name="Group 3"/>
            <p:cNvGrpSpPr/>
            <p:nvPr/>
          </p:nvGrpSpPr>
          <p:grpSpPr>
            <a:xfrm>
              <a:off x="2286000" y="2971800"/>
              <a:ext cx="1981200" cy="1981200"/>
              <a:chOff x="5867400" y="1752600"/>
              <a:chExt cx="457200" cy="1981200"/>
            </a:xfrm>
          </p:grpSpPr>
          <p:sp>
            <p:nvSpPr>
              <p:cNvPr id="5" name="Arc 4"/>
              <p:cNvSpPr/>
              <p:nvPr/>
            </p:nvSpPr>
            <p:spPr>
              <a:xfrm>
                <a:off x="5867400" y="1752600"/>
                <a:ext cx="228600" cy="1981200"/>
              </a:xfrm>
              <a:prstGeom prst="arc">
                <a:avLst>
                  <a:gd name="adj1" fmla="val 10599647"/>
                  <a:gd name="adj2" fmla="val 0"/>
                </a:avLst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Arc 5"/>
              <p:cNvSpPr/>
              <p:nvPr/>
            </p:nvSpPr>
            <p:spPr>
              <a:xfrm rot="10800000">
                <a:off x="6096000" y="1752600"/>
                <a:ext cx="228600" cy="1981200"/>
              </a:xfrm>
              <a:prstGeom prst="arc">
                <a:avLst>
                  <a:gd name="adj1" fmla="val 10885270"/>
                  <a:gd name="adj2" fmla="val 0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267200" y="2971800"/>
              <a:ext cx="1981200" cy="1981200"/>
              <a:chOff x="5867400" y="1752600"/>
              <a:chExt cx="457200" cy="1981200"/>
            </a:xfrm>
          </p:grpSpPr>
          <p:sp>
            <p:nvSpPr>
              <p:cNvPr id="8" name="Arc 7"/>
              <p:cNvSpPr/>
              <p:nvPr/>
            </p:nvSpPr>
            <p:spPr>
              <a:xfrm>
                <a:off x="5867400" y="1752600"/>
                <a:ext cx="228600" cy="1981200"/>
              </a:xfrm>
              <a:prstGeom prst="arc">
                <a:avLst>
                  <a:gd name="adj1" fmla="val 10599647"/>
                  <a:gd name="adj2" fmla="val 0"/>
                </a:avLst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10800000">
                <a:off x="6096000" y="1752600"/>
                <a:ext cx="228600" cy="1981200"/>
              </a:xfrm>
              <a:prstGeom prst="arc">
                <a:avLst>
                  <a:gd name="adj1" fmla="val 10885270"/>
                  <a:gd name="adj2" fmla="val 0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2963333" y="1383268"/>
            <a:ext cx="1981200" cy="1828799"/>
            <a:chOff x="2963333" y="2133600"/>
            <a:chExt cx="1981200" cy="1828799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963333" y="2133600"/>
              <a:ext cx="0" cy="1828799"/>
            </a:xfrm>
            <a:prstGeom prst="line">
              <a:avLst/>
            </a:prstGeom>
            <a:ln w="38100">
              <a:solidFill>
                <a:srgbClr val="349C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944533" y="2133600"/>
              <a:ext cx="0" cy="1828799"/>
            </a:xfrm>
            <a:prstGeom prst="line">
              <a:avLst/>
            </a:prstGeom>
            <a:ln w="38100">
              <a:solidFill>
                <a:srgbClr val="349C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3162625" y="5486400"/>
            <a:ext cx="2812344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24Vac Sine Wave</a:t>
            </a:r>
          </a:p>
        </p:txBody>
      </p:sp>
    </p:spTree>
    <p:extLst>
      <p:ext uri="{BB962C8B-B14F-4D97-AF65-F5344CB8AC3E}">
        <p14:creationId xmlns:p14="http://schemas.microsoft.com/office/powerpoint/2010/main" val="25255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0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05000" y="914400"/>
            <a:ext cx="5334000" cy="4114800"/>
            <a:chOff x="1905000" y="914400"/>
            <a:chExt cx="5334000" cy="4114800"/>
          </a:xfrm>
        </p:grpSpPr>
        <p:sp>
          <p:nvSpPr>
            <p:cNvPr id="5" name="Rectangle 4"/>
            <p:cNvSpPr/>
            <p:nvPr/>
          </p:nvSpPr>
          <p:spPr>
            <a:xfrm>
              <a:off x="1905000" y="914400"/>
              <a:ext cx="5334000" cy="4114800"/>
            </a:xfrm>
            <a:prstGeom prst="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797" y="1066800"/>
              <a:ext cx="5080000" cy="381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162625" y="5486400"/>
            <a:ext cx="2812344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24Vac Sine Wave</a:t>
            </a:r>
          </a:p>
        </p:txBody>
      </p:sp>
    </p:spTree>
    <p:extLst>
      <p:ext uri="{BB962C8B-B14F-4D97-AF65-F5344CB8AC3E}">
        <p14:creationId xmlns:p14="http://schemas.microsoft.com/office/powerpoint/2010/main" val="390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Straight Connector 162"/>
          <p:cNvCxnSpPr/>
          <p:nvPr/>
        </p:nvCxnSpPr>
        <p:spPr>
          <a:xfrm flipH="1">
            <a:off x="2532516" y="1718732"/>
            <a:ext cx="416731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2566908" y="1761591"/>
            <a:ext cx="45721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Arc 101"/>
          <p:cNvSpPr/>
          <p:nvPr/>
        </p:nvSpPr>
        <p:spPr>
          <a:xfrm rot="5400000">
            <a:off x="3151143" y="1116279"/>
            <a:ext cx="469945" cy="469945"/>
          </a:xfrm>
          <a:prstGeom prst="arc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c 102"/>
          <p:cNvSpPr/>
          <p:nvPr/>
        </p:nvSpPr>
        <p:spPr>
          <a:xfrm rot="5400000">
            <a:off x="4827543" y="1116279"/>
            <a:ext cx="469945" cy="469945"/>
          </a:xfrm>
          <a:prstGeom prst="arc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Arc 103"/>
          <p:cNvSpPr/>
          <p:nvPr/>
        </p:nvSpPr>
        <p:spPr>
          <a:xfrm rot="5400000">
            <a:off x="6501562" y="1116279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H="1" flipV="1">
            <a:off x="2566908" y="1585385"/>
            <a:ext cx="827674" cy="15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Arc 106"/>
          <p:cNvSpPr/>
          <p:nvPr/>
        </p:nvSpPr>
        <p:spPr>
          <a:xfrm rot="10800000">
            <a:off x="3632994" y="1116279"/>
            <a:ext cx="469945" cy="469945"/>
          </a:xfrm>
          <a:prstGeom prst="arc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c 107"/>
          <p:cNvSpPr/>
          <p:nvPr/>
        </p:nvSpPr>
        <p:spPr>
          <a:xfrm rot="10800000">
            <a:off x="5299869" y="1116279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c 108"/>
          <p:cNvSpPr/>
          <p:nvPr/>
        </p:nvSpPr>
        <p:spPr>
          <a:xfrm rot="10800000">
            <a:off x="6973888" y="1116279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107" idx="0"/>
            <a:endCxn id="103" idx="2"/>
          </p:cNvCxnSpPr>
          <p:nvPr/>
        </p:nvCxnSpPr>
        <p:spPr>
          <a:xfrm>
            <a:off x="3867967" y="1586224"/>
            <a:ext cx="11945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8" idx="0"/>
            <a:endCxn id="104" idx="2"/>
          </p:cNvCxnSpPr>
          <p:nvPr/>
        </p:nvCxnSpPr>
        <p:spPr>
          <a:xfrm>
            <a:off x="5534842" y="1586224"/>
            <a:ext cx="12016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rc 113"/>
          <p:cNvSpPr/>
          <p:nvPr/>
        </p:nvSpPr>
        <p:spPr>
          <a:xfrm>
            <a:off x="6764343" y="1584650"/>
            <a:ext cx="879517" cy="879517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c 116"/>
          <p:cNvSpPr/>
          <p:nvPr/>
        </p:nvSpPr>
        <p:spPr>
          <a:xfrm rot="5400000">
            <a:off x="4522743" y="4621368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c 117"/>
          <p:cNvSpPr/>
          <p:nvPr/>
        </p:nvSpPr>
        <p:spPr>
          <a:xfrm rot="5400000">
            <a:off x="6199143" y="4621368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/>
          <p:cNvSpPr/>
          <p:nvPr/>
        </p:nvSpPr>
        <p:spPr>
          <a:xfrm rot="10800000">
            <a:off x="3316289" y="4621368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/>
          <p:nvPr/>
        </p:nvSpPr>
        <p:spPr>
          <a:xfrm rot="10800000">
            <a:off x="4992688" y="4621368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c 120"/>
          <p:cNvSpPr/>
          <p:nvPr/>
        </p:nvSpPr>
        <p:spPr>
          <a:xfrm rot="10800000">
            <a:off x="6669087" y="4624216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>
            <a:stCxn id="119" idx="0"/>
            <a:endCxn id="117" idx="2"/>
          </p:cNvCxnSpPr>
          <p:nvPr/>
        </p:nvCxnSpPr>
        <p:spPr>
          <a:xfrm>
            <a:off x="3551262" y="5091313"/>
            <a:ext cx="12064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120" idx="0"/>
            <a:endCxn id="118" idx="2"/>
          </p:cNvCxnSpPr>
          <p:nvPr/>
        </p:nvCxnSpPr>
        <p:spPr>
          <a:xfrm>
            <a:off x="5227661" y="5091313"/>
            <a:ext cx="12064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Arc 123"/>
          <p:cNvSpPr/>
          <p:nvPr/>
        </p:nvSpPr>
        <p:spPr>
          <a:xfrm rot="5400000">
            <a:off x="6745286" y="4175346"/>
            <a:ext cx="949283" cy="879517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114" idx="2"/>
          </p:cNvCxnSpPr>
          <p:nvPr/>
        </p:nvCxnSpPr>
        <p:spPr>
          <a:xfrm>
            <a:off x="7643860" y="2024409"/>
            <a:ext cx="15828" cy="26160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1" idx="0"/>
            <a:endCxn id="124" idx="2"/>
          </p:cNvCxnSpPr>
          <p:nvPr/>
        </p:nvCxnSpPr>
        <p:spPr>
          <a:xfrm flipV="1">
            <a:off x="6904060" y="5089746"/>
            <a:ext cx="315867" cy="44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Arc 129"/>
          <p:cNvSpPr/>
          <p:nvPr/>
        </p:nvSpPr>
        <p:spPr>
          <a:xfrm rot="5400000">
            <a:off x="2846343" y="4614597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/>
          <p:cNvCxnSpPr>
            <a:stCxn id="132" idx="0"/>
            <a:endCxn id="130" idx="2"/>
          </p:cNvCxnSpPr>
          <p:nvPr/>
        </p:nvCxnSpPr>
        <p:spPr>
          <a:xfrm>
            <a:off x="2484462" y="5084542"/>
            <a:ext cx="5968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Arc 131"/>
          <p:cNvSpPr/>
          <p:nvPr/>
        </p:nvSpPr>
        <p:spPr>
          <a:xfrm rot="10800000">
            <a:off x="2249489" y="4614597"/>
            <a:ext cx="469945" cy="46994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 flipH="1" flipV="1">
            <a:off x="2249488" y="3233544"/>
            <a:ext cx="1" cy="16207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Arc 138"/>
          <p:cNvSpPr/>
          <p:nvPr/>
        </p:nvSpPr>
        <p:spPr>
          <a:xfrm rot="5400000">
            <a:off x="3098037" y="1166286"/>
            <a:ext cx="469945" cy="469945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 flipH="1">
            <a:off x="2518565" y="1637769"/>
            <a:ext cx="8276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Arc 146"/>
          <p:cNvSpPr/>
          <p:nvPr/>
        </p:nvSpPr>
        <p:spPr>
          <a:xfrm rot="5400000">
            <a:off x="4783201" y="1205158"/>
            <a:ext cx="469945" cy="476243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flipH="1">
            <a:off x="2499049" y="1679796"/>
            <a:ext cx="25307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5257011" y="1398870"/>
            <a:ext cx="1602" cy="5316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Arc 161"/>
          <p:cNvSpPr/>
          <p:nvPr/>
        </p:nvSpPr>
        <p:spPr>
          <a:xfrm rot="5400000">
            <a:off x="6453237" y="1246474"/>
            <a:ext cx="469945" cy="476243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6927047" y="1403635"/>
            <a:ext cx="1602" cy="8733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Arc 169"/>
          <p:cNvSpPr/>
          <p:nvPr/>
        </p:nvSpPr>
        <p:spPr>
          <a:xfrm>
            <a:off x="6664388" y="1761591"/>
            <a:ext cx="879517" cy="879517"/>
          </a:xfrm>
          <a:prstGeom prst="arc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Arc 170"/>
          <p:cNvSpPr/>
          <p:nvPr/>
        </p:nvSpPr>
        <p:spPr>
          <a:xfrm rot="10800000">
            <a:off x="6595125" y="4661118"/>
            <a:ext cx="469945" cy="469945"/>
          </a:xfrm>
          <a:prstGeom prst="arc">
            <a:avLst>
              <a:gd name="adj1" fmla="val 16200000"/>
              <a:gd name="adj2" fmla="val 63282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Arc 171"/>
          <p:cNvSpPr/>
          <p:nvPr/>
        </p:nvSpPr>
        <p:spPr>
          <a:xfrm rot="5400000">
            <a:off x="6680231" y="4251546"/>
            <a:ext cx="879517" cy="879517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>
            <a:endCxn id="172" idx="0"/>
          </p:cNvCxnSpPr>
          <p:nvPr/>
        </p:nvCxnSpPr>
        <p:spPr>
          <a:xfrm>
            <a:off x="7543920" y="2194477"/>
            <a:ext cx="15828" cy="249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endCxn id="172" idx="2"/>
          </p:cNvCxnSpPr>
          <p:nvPr/>
        </p:nvCxnSpPr>
        <p:spPr>
          <a:xfrm>
            <a:off x="6815953" y="5130260"/>
            <a:ext cx="304036" cy="8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2524567" y="1803661"/>
            <a:ext cx="45721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Arc 182"/>
          <p:cNvSpPr/>
          <p:nvPr/>
        </p:nvSpPr>
        <p:spPr>
          <a:xfrm>
            <a:off x="6622047" y="1803661"/>
            <a:ext cx="879517" cy="879517"/>
          </a:xfrm>
          <a:prstGeom prst="arc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Arc 183"/>
          <p:cNvSpPr/>
          <p:nvPr/>
        </p:nvSpPr>
        <p:spPr>
          <a:xfrm rot="5400000">
            <a:off x="6637890" y="4293616"/>
            <a:ext cx="879517" cy="879517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/>
          <p:cNvCxnSpPr>
            <a:endCxn id="184" idx="0"/>
          </p:cNvCxnSpPr>
          <p:nvPr/>
        </p:nvCxnSpPr>
        <p:spPr>
          <a:xfrm>
            <a:off x="7501579" y="2236547"/>
            <a:ext cx="15828" cy="249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2469618" y="1845996"/>
            <a:ext cx="45721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Arc 186"/>
          <p:cNvSpPr/>
          <p:nvPr/>
        </p:nvSpPr>
        <p:spPr>
          <a:xfrm>
            <a:off x="6567098" y="1845996"/>
            <a:ext cx="879517" cy="879517"/>
          </a:xfrm>
          <a:prstGeom prst="arc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Arc 187"/>
          <p:cNvSpPr/>
          <p:nvPr/>
        </p:nvSpPr>
        <p:spPr>
          <a:xfrm rot="5400000">
            <a:off x="6582941" y="4335951"/>
            <a:ext cx="879517" cy="879517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9" name="Straight Connector 188"/>
          <p:cNvCxnSpPr>
            <a:endCxn id="188" idx="0"/>
          </p:cNvCxnSpPr>
          <p:nvPr/>
        </p:nvCxnSpPr>
        <p:spPr>
          <a:xfrm>
            <a:off x="7446630" y="2278882"/>
            <a:ext cx="15828" cy="249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2418810" y="1888328"/>
            <a:ext cx="45721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Arc 190"/>
          <p:cNvSpPr/>
          <p:nvPr/>
        </p:nvSpPr>
        <p:spPr>
          <a:xfrm>
            <a:off x="6516290" y="1888328"/>
            <a:ext cx="879517" cy="879517"/>
          </a:xfrm>
          <a:prstGeom prst="arc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Arc 191"/>
          <p:cNvSpPr/>
          <p:nvPr/>
        </p:nvSpPr>
        <p:spPr>
          <a:xfrm rot="5400000">
            <a:off x="6532133" y="4378283"/>
            <a:ext cx="879517" cy="879517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/>
          <p:cNvCxnSpPr>
            <a:endCxn id="192" idx="0"/>
          </p:cNvCxnSpPr>
          <p:nvPr/>
        </p:nvCxnSpPr>
        <p:spPr>
          <a:xfrm>
            <a:off x="7395822" y="2321214"/>
            <a:ext cx="15828" cy="249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1205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1121038"/>
            <a:ext cx="1487488" cy="1038225"/>
          </a:xfrm>
          <a:prstGeom prst="rect">
            <a:avLst/>
          </a:prstGeom>
          <a:noFill/>
        </p:spPr>
      </p:pic>
      <p:cxnSp>
        <p:nvCxnSpPr>
          <p:cNvPr id="195" name="Straight Connector 194"/>
          <p:cNvCxnSpPr>
            <a:stCxn id="184" idx="2"/>
            <a:endCxn id="196" idx="0"/>
          </p:cNvCxnSpPr>
          <p:nvPr/>
        </p:nvCxnSpPr>
        <p:spPr>
          <a:xfrm flipH="1" flipV="1">
            <a:off x="5151462" y="5172378"/>
            <a:ext cx="1926186" cy="7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Arc 195"/>
          <p:cNvSpPr/>
          <p:nvPr/>
        </p:nvSpPr>
        <p:spPr>
          <a:xfrm rot="10800000">
            <a:off x="4916489" y="4702433"/>
            <a:ext cx="469945" cy="469945"/>
          </a:xfrm>
          <a:prstGeom prst="arc">
            <a:avLst>
              <a:gd name="adj1" fmla="val 16200000"/>
              <a:gd name="adj2" fmla="val 21556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9" name="Straight Connector 198"/>
          <p:cNvCxnSpPr>
            <a:endCxn id="196" idx="2"/>
          </p:cNvCxnSpPr>
          <p:nvPr/>
        </p:nvCxnSpPr>
        <p:spPr>
          <a:xfrm>
            <a:off x="4916488" y="4852974"/>
            <a:ext cx="463" cy="697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188" idx="2"/>
            <a:endCxn id="204" idx="0"/>
          </p:cNvCxnSpPr>
          <p:nvPr/>
        </p:nvCxnSpPr>
        <p:spPr>
          <a:xfrm flipH="1" flipV="1">
            <a:off x="3496195" y="5210440"/>
            <a:ext cx="3526504" cy="50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Arc 203"/>
          <p:cNvSpPr/>
          <p:nvPr/>
        </p:nvSpPr>
        <p:spPr>
          <a:xfrm rot="10800000">
            <a:off x="3261222" y="4740495"/>
            <a:ext cx="469945" cy="469945"/>
          </a:xfrm>
          <a:prstGeom prst="arc">
            <a:avLst>
              <a:gd name="adj1" fmla="val 16200000"/>
              <a:gd name="adj2" fmla="val 21556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>
            <a:endCxn id="204" idx="2"/>
          </p:cNvCxnSpPr>
          <p:nvPr/>
        </p:nvCxnSpPr>
        <p:spPr>
          <a:xfrm>
            <a:off x="3261684" y="4844657"/>
            <a:ext cx="0" cy="1160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192" idx="2"/>
          </p:cNvCxnSpPr>
          <p:nvPr/>
        </p:nvCxnSpPr>
        <p:spPr>
          <a:xfrm flipH="1" flipV="1">
            <a:off x="2418810" y="5246582"/>
            <a:ext cx="4553081" cy="112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Arc 208"/>
          <p:cNvSpPr/>
          <p:nvPr/>
        </p:nvSpPr>
        <p:spPr>
          <a:xfrm rot="10800000">
            <a:off x="2199130" y="4776637"/>
            <a:ext cx="469945" cy="469945"/>
          </a:xfrm>
          <a:prstGeom prst="arc">
            <a:avLst>
              <a:gd name="adj1" fmla="val 16200000"/>
              <a:gd name="adj2" fmla="val 21556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/>
          <p:cNvCxnSpPr>
            <a:endCxn id="209" idx="2"/>
          </p:cNvCxnSpPr>
          <p:nvPr/>
        </p:nvCxnSpPr>
        <p:spPr>
          <a:xfrm>
            <a:off x="2192340" y="3228782"/>
            <a:ext cx="7252" cy="1768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9088" y="1125798"/>
            <a:ext cx="487363" cy="319087"/>
          </a:xfrm>
          <a:prstGeom prst="rect">
            <a:avLst/>
          </a:prstGeom>
          <a:noFill/>
        </p:spPr>
      </p:pic>
      <p:pic>
        <p:nvPicPr>
          <p:cNvPr id="166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392488" y="1112034"/>
            <a:ext cx="487363" cy="319087"/>
          </a:xfrm>
          <a:prstGeom prst="rect">
            <a:avLst/>
          </a:prstGeom>
          <a:noFill/>
        </p:spPr>
      </p:pic>
      <p:pic>
        <p:nvPicPr>
          <p:cNvPr id="167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0147" y="1111509"/>
            <a:ext cx="487363" cy="319087"/>
          </a:xfrm>
          <a:prstGeom prst="rect">
            <a:avLst/>
          </a:prstGeom>
          <a:noFill/>
        </p:spPr>
      </p:pic>
      <p:pic>
        <p:nvPicPr>
          <p:cNvPr id="168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64288" y="4583376"/>
            <a:ext cx="487363" cy="319087"/>
          </a:xfrm>
          <a:prstGeom prst="rect">
            <a:avLst/>
          </a:prstGeom>
          <a:noFill/>
        </p:spPr>
      </p:pic>
      <p:pic>
        <p:nvPicPr>
          <p:cNvPr id="174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087688" y="4583376"/>
            <a:ext cx="487363" cy="319087"/>
          </a:xfrm>
          <a:prstGeom prst="rect">
            <a:avLst/>
          </a:prstGeom>
          <a:noFill/>
        </p:spPr>
      </p:pic>
      <p:pic>
        <p:nvPicPr>
          <p:cNvPr id="175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7888" y="4583376"/>
            <a:ext cx="487363" cy="319087"/>
          </a:xfrm>
          <a:prstGeom prst="rect">
            <a:avLst/>
          </a:prstGeom>
          <a:noFill/>
        </p:spPr>
      </p:pic>
      <p:pic>
        <p:nvPicPr>
          <p:cNvPr id="177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007623" y="2983176"/>
            <a:ext cx="487363" cy="3190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79851" y="2302871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Controller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3885895" y="2634047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Valves</a:t>
            </a:r>
            <a:endParaRPr lang="en-US" sz="24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3881928" y="2956431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Wiring</a:t>
            </a:r>
            <a:endParaRPr lang="en-US" sz="2400" b="1" dirty="0"/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0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4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4" grpId="0" animBg="1"/>
      <p:bldP spid="130" grpId="0" animBg="1"/>
      <p:bldP spid="132" grpId="0" animBg="1"/>
      <p:bldP spid="139" grpId="0" animBg="1"/>
      <p:bldP spid="147" grpId="0" animBg="1"/>
      <p:bldP spid="162" grpId="0" animBg="1"/>
      <p:bldP spid="170" grpId="0" animBg="1"/>
      <p:bldP spid="171" grpId="0" animBg="1"/>
      <p:bldP spid="172" grpId="0" animBg="1"/>
      <p:bldP spid="183" grpId="0" animBg="1"/>
      <p:bldP spid="184" grpId="0" animBg="1"/>
      <p:bldP spid="187" grpId="0" animBg="1"/>
      <p:bldP spid="188" grpId="0" animBg="1"/>
      <p:bldP spid="191" grpId="0" animBg="1"/>
      <p:bldP spid="192" grpId="0" animBg="1"/>
      <p:bldP spid="196" grpId="0" animBg="1"/>
      <p:bldP spid="204" grpId="0" animBg="1"/>
      <p:bldP spid="209" grpId="0" animBg="1"/>
      <p:bldP spid="3" grpId="0"/>
      <p:bldP spid="71" grpId="0"/>
      <p:bldP spid="7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Documents\Surveyor\ACC\tiny ACC com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68395" y="2025650"/>
            <a:ext cx="1689100" cy="1365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5" name="Arc 4"/>
          <p:cNvSpPr/>
          <p:nvPr/>
        </p:nvSpPr>
        <p:spPr>
          <a:xfrm rot="5400000">
            <a:off x="1239595" y="2209800"/>
            <a:ext cx="2362200" cy="2362200"/>
          </a:xfrm>
          <a:prstGeom prst="arc">
            <a:avLst/>
          </a:prstGeom>
          <a:ln w="762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4224585" y="2209800"/>
            <a:ext cx="2362200" cy="2362200"/>
          </a:xfrm>
          <a:prstGeom prst="arc">
            <a:avLst/>
          </a:prstGeom>
          <a:ln w="762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15539" y="1600200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Decoder Controller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66800" y="4343400"/>
            <a:ext cx="1163395" cy="674132"/>
            <a:chOff x="970205" y="4800600"/>
            <a:chExt cx="1163395" cy="674132"/>
          </a:xfrm>
        </p:grpSpPr>
        <p:sp>
          <p:nvSpPr>
            <p:cNvPr id="7" name="TextBox 6"/>
            <p:cNvSpPr txBox="1"/>
            <p:nvPr/>
          </p:nvSpPr>
          <p:spPr>
            <a:xfrm>
              <a:off x="970205" y="4800600"/>
              <a:ext cx="1163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120VAC</a:t>
              </a:r>
              <a:endParaRPr lang="en-US" sz="24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13320" y="51054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(60Hz)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23390" y="4343400"/>
            <a:ext cx="3435556" cy="674132"/>
            <a:chOff x="5326795" y="4800600"/>
            <a:chExt cx="3435556" cy="674132"/>
          </a:xfrm>
        </p:grpSpPr>
        <p:sp>
          <p:nvSpPr>
            <p:cNvPr id="8" name="TextBox 7"/>
            <p:cNvSpPr txBox="1"/>
            <p:nvPr/>
          </p:nvSpPr>
          <p:spPr>
            <a:xfrm>
              <a:off x="5326795" y="4800600"/>
              <a:ext cx="34355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30-35VDC (+/- pulsing)</a:t>
              </a:r>
              <a:endParaRPr lang="en-US" sz="2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1510" y="5105400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(1 – 2 Hz)</a:t>
              </a:r>
              <a:endParaRPr lang="en-US" b="1" dirty="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262626" y="2981235"/>
            <a:ext cx="6044107" cy="461665"/>
            <a:chOff x="1262626" y="3731567"/>
            <a:chExt cx="6044107" cy="461665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429933" y="3962399"/>
              <a:ext cx="4876800" cy="8468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62626" y="3731567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 Volts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22867" y="1933599"/>
            <a:ext cx="6383866" cy="461665"/>
            <a:chOff x="922867" y="2683931"/>
            <a:chExt cx="6383866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922867" y="2683931"/>
              <a:ext cx="1507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+38 Volts</a:t>
              </a:r>
              <a:endParaRPr lang="en-US" sz="2400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430011" y="2912534"/>
              <a:ext cx="4876722" cy="2229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463866" y="465986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1Hz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809955" y="5040868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(Hertz</a:t>
            </a:r>
            <a:r>
              <a:rPr lang="en-US" b="1" dirty="0" smtClean="0"/>
              <a:t> </a:t>
            </a:r>
            <a:r>
              <a:rPr lang="en-US" b="1" dirty="0"/>
              <a:t>is equivalent to cycles per </a:t>
            </a:r>
            <a:r>
              <a:rPr lang="en-US" b="1" dirty="0" smtClean="0"/>
              <a:t>second)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827382" y="1230868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 Second</a:t>
            </a:r>
            <a:endParaRPr lang="en-US" sz="2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509838" y="2164431"/>
            <a:ext cx="1090519" cy="41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34056" y="2168581"/>
            <a:ext cx="12443" cy="10519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574346" y="2147735"/>
            <a:ext cx="25090" cy="2099674"/>
            <a:chOff x="3094431" y="2900363"/>
            <a:chExt cx="25090" cy="2099674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3094431" y="2900363"/>
              <a:ext cx="12443" cy="10519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107078" y="3948083"/>
              <a:ext cx="12443" cy="10519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Connector 67"/>
          <p:cNvCxnSpPr/>
          <p:nvPr/>
        </p:nvCxnSpPr>
        <p:spPr>
          <a:xfrm>
            <a:off x="3574257" y="4264378"/>
            <a:ext cx="109114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605243" y="2140006"/>
            <a:ext cx="29853" cy="2099674"/>
            <a:chOff x="3648569" y="2919437"/>
            <a:chExt cx="29853" cy="2099674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3648569" y="2919437"/>
              <a:ext cx="12443" cy="10519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65979" y="3967157"/>
              <a:ext cx="12443" cy="10519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5660561" y="2149852"/>
            <a:ext cx="25090" cy="2099674"/>
            <a:chOff x="4204182" y="2900887"/>
            <a:chExt cx="25090" cy="2099674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4204182" y="2900887"/>
              <a:ext cx="12443" cy="10519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216829" y="3948607"/>
              <a:ext cx="12443" cy="10519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6712665" y="3217884"/>
            <a:ext cx="12443" cy="10519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595719" y="2153454"/>
            <a:ext cx="1090519" cy="41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660561" y="4267991"/>
            <a:ext cx="109114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2534536" y="1388111"/>
            <a:ext cx="2072533" cy="1840033"/>
            <a:chOff x="2465860" y="2131481"/>
            <a:chExt cx="2072533" cy="1840033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465860" y="2131481"/>
              <a:ext cx="6222" cy="1822450"/>
            </a:xfrm>
            <a:prstGeom prst="line">
              <a:avLst/>
            </a:prstGeom>
            <a:ln w="38100">
              <a:solidFill>
                <a:srgbClr val="CC22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538393" y="2142715"/>
              <a:ext cx="0" cy="1828799"/>
            </a:xfrm>
            <a:prstGeom prst="line">
              <a:avLst/>
            </a:prstGeom>
            <a:ln w="38100">
              <a:solidFill>
                <a:srgbClr val="CC22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006145" y="4038600"/>
            <a:ext cx="6309055" cy="461665"/>
            <a:chOff x="1006145" y="4779204"/>
            <a:chExt cx="6309055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006145" y="4779204"/>
              <a:ext cx="1423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-38 Volts</a:t>
              </a:r>
              <a:endParaRPr lang="en-US" sz="2400" b="1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438400" y="5012266"/>
              <a:ext cx="48768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sp>
        <p:nvSpPr>
          <p:cNvPr id="149" name="Rectangle 2"/>
          <p:cNvSpPr txBox="1">
            <a:spLocks noChangeArrowheads="1"/>
          </p:cNvSpPr>
          <p:nvPr/>
        </p:nvSpPr>
        <p:spPr>
          <a:xfrm>
            <a:off x="3505086" y="5486400"/>
            <a:ext cx="224757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Square Wave</a:t>
            </a:r>
          </a:p>
        </p:txBody>
      </p:sp>
    </p:spTree>
    <p:extLst>
      <p:ext uri="{BB962C8B-B14F-4D97-AF65-F5344CB8AC3E}">
        <p14:creationId xmlns:p14="http://schemas.microsoft.com/office/powerpoint/2010/main" val="27280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/>
      <p:bldP spid="34" grpId="1"/>
      <p:bldP spid="38" grpId="1"/>
      <p:bldP spid="149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262626" y="2981235"/>
            <a:ext cx="6044107" cy="461665"/>
            <a:chOff x="1262626" y="3731567"/>
            <a:chExt cx="6044107" cy="461665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429933" y="3962399"/>
              <a:ext cx="4876800" cy="8468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62626" y="3731567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 Volts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22867" y="1933599"/>
            <a:ext cx="6383866" cy="461665"/>
            <a:chOff x="922867" y="2683931"/>
            <a:chExt cx="6383866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922867" y="2683931"/>
              <a:ext cx="1507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+38 Volts</a:t>
              </a:r>
              <a:endParaRPr lang="en-US" sz="2400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430011" y="2912534"/>
              <a:ext cx="4876722" cy="2229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2827382" y="1230868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 Second</a:t>
            </a:r>
            <a:endParaRPr lang="en-US" sz="2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509838" y="2164431"/>
            <a:ext cx="1090519" cy="41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34056" y="2168581"/>
            <a:ext cx="12443" cy="10519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574346" y="2147735"/>
            <a:ext cx="25090" cy="2099674"/>
            <a:chOff x="3094431" y="2900363"/>
            <a:chExt cx="25090" cy="2099674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3094431" y="2900363"/>
              <a:ext cx="12443" cy="10519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107078" y="3948083"/>
              <a:ext cx="12443" cy="10519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Connector 67"/>
          <p:cNvCxnSpPr/>
          <p:nvPr/>
        </p:nvCxnSpPr>
        <p:spPr>
          <a:xfrm>
            <a:off x="3574257" y="4264378"/>
            <a:ext cx="109114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605243" y="2140006"/>
            <a:ext cx="29853" cy="2099674"/>
            <a:chOff x="3648569" y="2919437"/>
            <a:chExt cx="29853" cy="2099674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3648569" y="2919437"/>
              <a:ext cx="12443" cy="10519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65979" y="3967157"/>
              <a:ext cx="12443" cy="10519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5660561" y="2149852"/>
            <a:ext cx="25090" cy="2099674"/>
            <a:chOff x="4204182" y="2900887"/>
            <a:chExt cx="25090" cy="2099674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4204182" y="2900887"/>
              <a:ext cx="12443" cy="10519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216829" y="3948607"/>
              <a:ext cx="12443" cy="105195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6712665" y="3217884"/>
            <a:ext cx="12443" cy="10519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595719" y="2153454"/>
            <a:ext cx="1090519" cy="41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660561" y="4267991"/>
            <a:ext cx="109114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/>
          <p:cNvSpPr txBox="1"/>
          <p:nvPr/>
        </p:nvSpPr>
        <p:spPr>
          <a:xfrm>
            <a:off x="3926512" y="4643735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 Signal</a:t>
            </a:r>
            <a:endParaRPr lang="en-US" sz="24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3581400" y="2213271"/>
            <a:ext cx="2134196" cy="1986873"/>
            <a:chOff x="3579776" y="2971800"/>
            <a:chExt cx="2347616" cy="1986873"/>
          </a:xfrm>
        </p:grpSpPr>
        <p:grpSp>
          <p:nvGrpSpPr>
            <p:cNvPr id="20" name="Group 19"/>
            <p:cNvGrpSpPr/>
            <p:nvPr/>
          </p:nvGrpSpPr>
          <p:grpSpPr>
            <a:xfrm>
              <a:off x="3579776" y="2971800"/>
              <a:ext cx="1173808" cy="1986873"/>
              <a:chOff x="3579776" y="2971800"/>
              <a:chExt cx="1173808" cy="1986873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579776" y="2971800"/>
                <a:ext cx="292884" cy="1981200"/>
                <a:chOff x="2286000" y="2971800"/>
                <a:chExt cx="3962400" cy="1981200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22860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88" name="Arc 87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Arc 89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42672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80" name="Arc 79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Arc 86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/>
              <p:cNvGrpSpPr/>
              <p:nvPr/>
            </p:nvGrpSpPr>
            <p:grpSpPr>
              <a:xfrm>
                <a:off x="3875897" y="2977473"/>
                <a:ext cx="292884" cy="1981200"/>
                <a:chOff x="2286000" y="2971800"/>
                <a:chExt cx="3962400" cy="1981200"/>
              </a:xfrm>
            </p:grpSpPr>
            <p:grpSp>
              <p:nvGrpSpPr>
                <p:cNvPr id="93" name="Group 92"/>
                <p:cNvGrpSpPr/>
                <p:nvPr/>
              </p:nvGrpSpPr>
              <p:grpSpPr>
                <a:xfrm>
                  <a:off x="22860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02" name="Arc 101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Arc 102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42672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00" name="Arc 99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Arc 100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4173732" y="2971800"/>
                <a:ext cx="292884" cy="1981200"/>
                <a:chOff x="2286000" y="2971800"/>
                <a:chExt cx="3962400" cy="1981200"/>
              </a:xfrm>
            </p:grpSpPr>
            <p:grpSp>
              <p:nvGrpSpPr>
                <p:cNvPr id="105" name="Group 104"/>
                <p:cNvGrpSpPr/>
                <p:nvPr/>
              </p:nvGrpSpPr>
              <p:grpSpPr>
                <a:xfrm>
                  <a:off x="22860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09" name="Arc 108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Arc 109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6" name="Group 105"/>
                <p:cNvGrpSpPr/>
                <p:nvPr/>
              </p:nvGrpSpPr>
              <p:grpSpPr>
                <a:xfrm>
                  <a:off x="42672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07" name="Arc 106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Arc 107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1" name="Group 110"/>
              <p:cNvGrpSpPr/>
              <p:nvPr/>
            </p:nvGrpSpPr>
            <p:grpSpPr>
              <a:xfrm>
                <a:off x="4460700" y="2971800"/>
                <a:ext cx="292884" cy="1981200"/>
                <a:chOff x="2286000" y="2971800"/>
                <a:chExt cx="3962400" cy="1981200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22860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16" name="Arc 115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Arc 116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/>
                <p:cNvGrpSpPr/>
                <p:nvPr/>
              </p:nvGrpSpPr>
              <p:grpSpPr>
                <a:xfrm>
                  <a:off x="42672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14" name="Arc 113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Arc 114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18" name="Group 117"/>
            <p:cNvGrpSpPr/>
            <p:nvPr/>
          </p:nvGrpSpPr>
          <p:grpSpPr>
            <a:xfrm>
              <a:off x="4753584" y="2971800"/>
              <a:ext cx="1173808" cy="1986873"/>
              <a:chOff x="3579776" y="2971800"/>
              <a:chExt cx="1173808" cy="1986873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3579776" y="2971800"/>
                <a:ext cx="292884" cy="1981200"/>
                <a:chOff x="2286000" y="2971800"/>
                <a:chExt cx="3962400" cy="1981200"/>
              </a:xfrm>
            </p:grpSpPr>
            <p:grpSp>
              <p:nvGrpSpPr>
                <p:cNvPr id="141" name="Group 140"/>
                <p:cNvGrpSpPr/>
                <p:nvPr/>
              </p:nvGrpSpPr>
              <p:grpSpPr>
                <a:xfrm>
                  <a:off x="22860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45" name="Arc 144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Arc 145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/>
                <p:cNvGrpSpPr/>
                <p:nvPr/>
              </p:nvGrpSpPr>
              <p:grpSpPr>
                <a:xfrm>
                  <a:off x="42672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43" name="Arc 142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Arc 143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0" name="Group 119"/>
              <p:cNvGrpSpPr/>
              <p:nvPr/>
            </p:nvGrpSpPr>
            <p:grpSpPr>
              <a:xfrm>
                <a:off x="3875897" y="2977473"/>
                <a:ext cx="292884" cy="1981200"/>
                <a:chOff x="2286000" y="2971800"/>
                <a:chExt cx="3962400" cy="1981200"/>
              </a:xfrm>
            </p:grpSpPr>
            <p:grpSp>
              <p:nvGrpSpPr>
                <p:cNvPr id="135" name="Group 134"/>
                <p:cNvGrpSpPr/>
                <p:nvPr/>
              </p:nvGrpSpPr>
              <p:grpSpPr>
                <a:xfrm>
                  <a:off x="22860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39" name="Arc 138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Arc 139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/>
                <p:cNvGrpSpPr/>
                <p:nvPr/>
              </p:nvGrpSpPr>
              <p:grpSpPr>
                <a:xfrm>
                  <a:off x="42672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37" name="Arc 136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Arc 137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1" name="Group 120"/>
              <p:cNvGrpSpPr/>
              <p:nvPr/>
            </p:nvGrpSpPr>
            <p:grpSpPr>
              <a:xfrm>
                <a:off x="4173732" y="2971800"/>
                <a:ext cx="292884" cy="1981200"/>
                <a:chOff x="2286000" y="2971800"/>
                <a:chExt cx="3962400" cy="1981200"/>
              </a:xfrm>
            </p:grpSpPr>
            <p:grpSp>
              <p:nvGrpSpPr>
                <p:cNvPr id="129" name="Group 128"/>
                <p:cNvGrpSpPr/>
                <p:nvPr/>
              </p:nvGrpSpPr>
              <p:grpSpPr>
                <a:xfrm>
                  <a:off x="22860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33" name="Arc 132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Arc 133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0" name="Group 129"/>
                <p:cNvGrpSpPr/>
                <p:nvPr/>
              </p:nvGrpSpPr>
              <p:grpSpPr>
                <a:xfrm>
                  <a:off x="42672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31" name="Arc 130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Arc 131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/>
              <p:cNvGrpSpPr/>
              <p:nvPr/>
            </p:nvGrpSpPr>
            <p:grpSpPr>
              <a:xfrm>
                <a:off x="4460700" y="2971800"/>
                <a:ext cx="292884" cy="1981200"/>
                <a:chOff x="2286000" y="2971800"/>
                <a:chExt cx="3962400" cy="19812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22860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27" name="Arc 126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Arc 127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4267200" y="2971800"/>
                  <a:ext cx="1981200" cy="1981200"/>
                  <a:chOff x="5867400" y="1752600"/>
                  <a:chExt cx="457200" cy="1981200"/>
                </a:xfrm>
              </p:grpSpPr>
              <p:sp>
                <p:nvSpPr>
                  <p:cNvPr id="125" name="Arc 124"/>
                  <p:cNvSpPr/>
                  <p:nvPr/>
                </p:nvSpPr>
                <p:spPr>
                  <a:xfrm>
                    <a:off x="5867400" y="1752600"/>
                    <a:ext cx="228600" cy="1981200"/>
                  </a:xfrm>
                  <a:prstGeom prst="arc">
                    <a:avLst>
                      <a:gd name="adj1" fmla="val 10599647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Arc 125"/>
                  <p:cNvSpPr/>
                  <p:nvPr/>
                </p:nvSpPr>
                <p:spPr>
                  <a:xfrm rot="10800000">
                    <a:off x="6096000" y="1752600"/>
                    <a:ext cx="228600" cy="1981200"/>
                  </a:xfrm>
                  <a:prstGeom prst="arc">
                    <a:avLst>
                      <a:gd name="adj1" fmla="val 10885270"/>
                      <a:gd name="adj2" fmla="val 0"/>
                    </a:avLst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2" name="Group 41"/>
          <p:cNvGrpSpPr/>
          <p:nvPr/>
        </p:nvGrpSpPr>
        <p:grpSpPr>
          <a:xfrm>
            <a:off x="1006145" y="4038600"/>
            <a:ext cx="6309055" cy="461665"/>
            <a:chOff x="1006145" y="4779204"/>
            <a:chExt cx="6309055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006145" y="4779204"/>
              <a:ext cx="1423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-38 Volts</a:t>
              </a:r>
              <a:endParaRPr lang="en-US" sz="2400" b="1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438400" y="5012266"/>
              <a:ext cx="48768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sp>
        <p:nvSpPr>
          <p:cNvPr id="148" name="Rectangle 2"/>
          <p:cNvSpPr txBox="1">
            <a:spLocks noChangeArrowheads="1"/>
          </p:cNvSpPr>
          <p:nvPr/>
        </p:nvSpPr>
        <p:spPr>
          <a:xfrm>
            <a:off x="3505086" y="5486400"/>
            <a:ext cx="224757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Square Wave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5675125" y="3181320"/>
            <a:ext cx="12443" cy="10519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85484" y="6162020"/>
            <a:ext cx="269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Transformer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9812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green, or green-and-yellow safety </a:t>
            </a:r>
            <a:r>
              <a:rPr lang="en-US" sz="4000" smtClean="0"/>
              <a:t>ground (service </a:t>
            </a:r>
            <a:r>
              <a:rPr lang="en-US" sz="4000" dirty="0" smtClean="0"/>
              <a:t>ground) is not required </a:t>
            </a:r>
            <a:r>
              <a:rPr lang="en-US" sz="4000" b="1" u="sng" dirty="0" smtClean="0"/>
              <a:t>or</a:t>
            </a:r>
            <a:r>
              <a:rPr lang="en-US" sz="4000" dirty="0" smtClean="0"/>
              <a:t> </a:t>
            </a:r>
            <a:r>
              <a:rPr lang="en-US" sz="4000" b="1" u="sng" dirty="0" smtClean="0"/>
              <a:t>permitted</a:t>
            </a:r>
            <a:r>
              <a:rPr lang="en-US" sz="4000" b="1" dirty="0" smtClean="0"/>
              <a:t> </a:t>
            </a:r>
            <a:r>
              <a:rPr lang="en-US" sz="4000" dirty="0" smtClean="0"/>
              <a:t>with this floating ground, double-insulated transformer.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31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05000" y="914400"/>
            <a:ext cx="5334000" cy="4114800"/>
            <a:chOff x="1905000" y="1371600"/>
            <a:chExt cx="5334000" cy="4114800"/>
          </a:xfrm>
        </p:grpSpPr>
        <p:sp>
          <p:nvSpPr>
            <p:cNvPr id="11" name="Rectangle 10"/>
            <p:cNvSpPr/>
            <p:nvPr/>
          </p:nvSpPr>
          <p:spPr>
            <a:xfrm>
              <a:off x="1905000" y="1371600"/>
              <a:ext cx="5334000" cy="4114800"/>
            </a:xfrm>
            <a:prstGeom prst="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798" y="1524000"/>
              <a:ext cx="5090694" cy="381802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505086" y="5486400"/>
            <a:ext cx="224757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Square Wave</a:t>
            </a:r>
          </a:p>
        </p:txBody>
      </p:sp>
    </p:spTree>
    <p:extLst>
      <p:ext uri="{BB962C8B-B14F-4D97-AF65-F5344CB8AC3E}">
        <p14:creationId xmlns:p14="http://schemas.microsoft.com/office/powerpoint/2010/main" val="5806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/>
          <p:nvPr/>
        </p:nvCxnSpPr>
        <p:spPr>
          <a:xfrm>
            <a:off x="2843757" y="1599226"/>
            <a:ext cx="5257800" cy="1588"/>
          </a:xfrm>
          <a:prstGeom prst="line">
            <a:avLst/>
          </a:prstGeom>
          <a:ln w="571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4"/>
          <p:cNvGrpSpPr/>
          <p:nvPr/>
        </p:nvGrpSpPr>
        <p:grpSpPr>
          <a:xfrm>
            <a:off x="4794144" y="1007931"/>
            <a:ext cx="319929" cy="499409"/>
            <a:chOff x="2716166" y="2241410"/>
            <a:chExt cx="319929" cy="499409"/>
          </a:xfrm>
        </p:grpSpPr>
        <p:sp>
          <p:nvSpPr>
            <p:cNvPr id="5" name="Cube 4"/>
            <p:cNvSpPr/>
            <p:nvPr/>
          </p:nvSpPr>
          <p:spPr>
            <a:xfrm>
              <a:off x="2883695" y="2288381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36"/>
            <p:cNvGrpSpPr/>
            <p:nvPr/>
          </p:nvGrpSpPr>
          <p:grpSpPr>
            <a:xfrm>
              <a:off x="2744822" y="2288721"/>
              <a:ext cx="207171" cy="452098"/>
              <a:chOff x="2792589" y="2288721"/>
              <a:chExt cx="152400" cy="452098"/>
            </a:xfrm>
          </p:grpSpPr>
          <p:sp>
            <p:nvSpPr>
              <p:cNvPr id="10" name="Arc 9"/>
              <p:cNvSpPr/>
              <p:nvPr/>
            </p:nvSpPr>
            <p:spPr>
              <a:xfrm rot="15984742">
                <a:off x="2815325" y="2265985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rot="16200000" flipH="1">
                <a:off x="2596028" y="2539830"/>
                <a:ext cx="398644" cy="333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>
              <a:off x="2716166" y="2241410"/>
              <a:ext cx="225662" cy="494498"/>
              <a:chOff x="2716829" y="2241410"/>
              <a:chExt cx="220930" cy="494498"/>
            </a:xfrm>
          </p:grpSpPr>
          <p:sp>
            <p:nvSpPr>
              <p:cNvPr id="8" name="Arc 7"/>
              <p:cNvSpPr/>
              <p:nvPr/>
            </p:nvSpPr>
            <p:spPr>
              <a:xfrm rot="15984742">
                <a:off x="2748850" y="2209389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2508612" y="2522862"/>
                <a:ext cx="421336" cy="475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38"/>
          <p:cNvGrpSpPr/>
          <p:nvPr/>
        </p:nvGrpSpPr>
        <p:grpSpPr>
          <a:xfrm>
            <a:off x="3287572" y="1005550"/>
            <a:ext cx="300110" cy="499409"/>
            <a:chOff x="2747890" y="2239029"/>
            <a:chExt cx="300110" cy="499409"/>
          </a:xfrm>
        </p:grpSpPr>
        <p:sp>
          <p:nvSpPr>
            <p:cNvPr id="13" name="Cube 12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36"/>
            <p:cNvGrpSpPr/>
            <p:nvPr/>
          </p:nvGrpSpPr>
          <p:grpSpPr>
            <a:xfrm>
              <a:off x="2776534" y="2286323"/>
              <a:ext cx="207171" cy="452115"/>
              <a:chOff x="2815918" y="2286323"/>
              <a:chExt cx="152400" cy="452115"/>
            </a:xfrm>
          </p:grpSpPr>
          <p:sp>
            <p:nvSpPr>
              <p:cNvPr id="18" name="Arc 17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rot="16200000" flipH="1">
                <a:off x="2619364" y="2537449"/>
                <a:ext cx="398644" cy="333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37"/>
            <p:cNvGrpSpPr/>
            <p:nvPr/>
          </p:nvGrpSpPr>
          <p:grpSpPr>
            <a:xfrm>
              <a:off x="2747890" y="2239029"/>
              <a:ext cx="225662" cy="494498"/>
              <a:chOff x="2747887" y="2239029"/>
              <a:chExt cx="220930" cy="494498"/>
            </a:xfrm>
          </p:grpSpPr>
          <p:sp>
            <p:nvSpPr>
              <p:cNvPr id="16" name="Arc 15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rot="16200000" flipH="1">
                <a:off x="2539672" y="2520481"/>
                <a:ext cx="421336" cy="475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Arc 128"/>
          <p:cNvSpPr>
            <a:spLocks/>
          </p:cNvSpPr>
          <p:nvPr/>
        </p:nvSpPr>
        <p:spPr bwMode="auto">
          <a:xfrm flipH="1">
            <a:off x="3543959" y="652473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29"/>
          <p:cNvSpPr>
            <a:spLocks noChangeShapeType="1"/>
          </p:cNvSpPr>
          <p:nvPr/>
        </p:nvSpPr>
        <p:spPr bwMode="auto">
          <a:xfrm rot="2284023">
            <a:off x="3467600" y="864703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Arc 128"/>
          <p:cNvSpPr>
            <a:spLocks/>
          </p:cNvSpPr>
          <p:nvPr/>
        </p:nvSpPr>
        <p:spPr bwMode="auto">
          <a:xfrm flipH="1">
            <a:off x="5054538" y="668532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29"/>
          <p:cNvSpPr>
            <a:spLocks noChangeShapeType="1"/>
          </p:cNvSpPr>
          <p:nvPr/>
        </p:nvSpPr>
        <p:spPr bwMode="auto">
          <a:xfrm rot="2284023">
            <a:off x="4976778" y="871238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4" name="Group 54"/>
          <p:cNvGrpSpPr/>
          <p:nvPr/>
        </p:nvGrpSpPr>
        <p:grpSpPr>
          <a:xfrm>
            <a:off x="6499972" y="1008156"/>
            <a:ext cx="300110" cy="499409"/>
            <a:chOff x="2747890" y="2239029"/>
            <a:chExt cx="300110" cy="499409"/>
          </a:xfrm>
        </p:grpSpPr>
        <p:sp>
          <p:nvSpPr>
            <p:cNvPr id="25" name="Cube 24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36"/>
            <p:cNvGrpSpPr/>
            <p:nvPr/>
          </p:nvGrpSpPr>
          <p:grpSpPr>
            <a:xfrm>
              <a:off x="2776534" y="2286323"/>
              <a:ext cx="207171" cy="452115"/>
              <a:chOff x="2815918" y="2286323"/>
              <a:chExt cx="152400" cy="452115"/>
            </a:xfrm>
          </p:grpSpPr>
          <p:sp>
            <p:nvSpPr>
              <p:cNvPr id="30" name="Arc 29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16200000" flipH="1">
                <a:off x="2619364" y="2537449"/>
                <a:ext cx="398644" cy="333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37"/>
            <p:cNvGrpSpPr/>
            <p:nvPr/>
          </p:nvGrpSpPr>
          <p:grpSpPr>
            <a:xfrm>
              <a:off x="2747890" y="2239029"/>
              <a:ext cx="225662" cy="494498"/>
              <a:chOff x="2747887" y="2239029"/>
              <a:chExt cx="220930" cy="494498"/>
            </a:xfrm>
          </p:grpSpPr>
          <p:sp>
            <p:nvSpPr>
              <p:cNvPr id="28" name="Arc 27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16200000" flipH="1">
                <a:off x="2539672" y="2520481"/>
                <a:ext cx="421336" cy="475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Arc 128"/>
          <p:cNvSpPr>
            <a:spLocks/>
          </p:cNvSpPr>
          <p:nvPr/>
        </p:nvSpPr>
        <p:spPr bwMode="auto">
          <a:xfrm flipH="1">
            <a:off x="6714271" y="690443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29"/>
          <p:cNvSpPr>
            <a:spLocks noChangeShapeType="1"/>
          </p:cNvSpPr>
          <p:nvPr/>
        </p:nvSpPr>
        <p:spPr bwMode="auto">
          <a:xfrm rot="2284023">
            <a:off x="6637047" y="911722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Arc 128"/>
          <p:cNvSpPr>
            <a:spLocks/>
          </p:cNvSpPr>
          <p:nvPr/>
        </p:nvSpPr>
        <p:spPr bwMode="auto">
          <a:xfrm flipH="1">
            <a:off x="3239159" y="4140872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29"/>
          <p:cNvSpPr>
            <a:spLocks noChangeShapeType="1"/>
          </p:cNvSpPr>
          <p:nvPr/>
        </p:nvSpPr>
        <p:spPr bwMode="auto">
          <a:xfrm rot="2284023">
            <a:off x="3162800" y="4355008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Arc 128"/>
          <p:cNvSpPr>
            <a:spLocks/>
          </p:cNvSpPr>
          <p:nvPr/>
        </p:nvSpPr>
        <p:spPr bwMode="auto">
          <a:xfrm flipH="1">
            <a:off x="4735452" y="4136241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129"/>
          <p:cNvSpPr>
            <a:spLocks noChangeShapeType="1"/>
          </p:cNvSpPr>
          <p:nvPr/>
        </p:nvSpPr>
        <p:spPr bwMode="auto">
          <a:xfrm rot="2284023">
            <a:off x="4658547" y="4350246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4" name="Group 87"/>
          <p:cNvGrpSpPr/>
          <p:nvPr/>
        </p:nvGrpSpPr>
        <p:grpSpPr>
          <a:xfrm>
            <a:off x="6157053" y="4462465"/>
            <a:ext cx="300110" cy="423873"/>
            <a:chOff x="2747890" y="2239029"/>
            <a:chExt cx="300110" cy="423873"/>
          </a:xfrm>
        </p:grpSpPr>
        <p:sp>
          <p:nvSpPr>
            <p:cNvPr id="55" name="Cube 54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36"/>
            <p:cNvGrpSpPr/>
            <p:nvPr/>
          </p:nvGrpSpPr>
          <p:grpSpPr>
            <a:xfrm>
              <a:off x="2776534" y="2286323"/>
              <a:ext cx="207171" cy="376579"/>
              <a:chOff x="2815918" y="2286323"/>
              <a:chExt cx="152400" cy="376579"/>
            </a:xfrm>
          </p:grpSpPr>
          <p:sp>
            <p:nvSpPr>
              <p:cNvPr id="60" name="Arc 59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2817019" y="2339794"/>
                <a:ext cx="3335" cy="32310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37"/>
            <p:cNvGrpSpPr/>
            <p:nvPr/>
          </p:nvGrpSpPr>
          <p:grpSpPr>
            <a:xfrm>
              <a:off x="2747890" y="2239029"/>
              <a:ext cx="225662" cy="421828"/>
              <a:chOff x="2747887" y="2239029"/>
              <a:chExt cx="220930" cy="421828"/>
            </a:xfrm>
          </p:grpSpPr>
          <p:sp>
            <p:nvSpPr>
              <p:cNvPr id="58" name="Arc 57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2747962" y="2312191"/>
                <a:ext cx="4756" cy="34866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Arc 128"/>
          <p:cNvSpPr>
            <a:spLocks/>
          </p:cNvSpPr>
          <p:nvPr/>
        </p:nvSpPr>
        <p:spPr bwMode="auto">
          <a:xfrm flipH="1">
            <a:off x="6410987" y="4140872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Line 129"/>
          <p:cNvSpPr>
            <a:spLocks noChangeShapeType="1"/>
          </p:cNvSpPr>
          <p:nvPr/>
        </p:nvSpPr>
        <p:spPr bwMode="auto">
          <a:xfrm rot="2284023">
            <a:off x="6359047" y="4348983"/>
            <a:ext cx="106069" cy="135646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2030021" y="2554754"/>
            <a:ext cx="152400" cy="676611"/>
            <a:chOff x="1644087" y="3693323"/>
            <a:chExt cx="152400" cy="676611"/>
          </a:xfrm>
          <a:solidFill>
            <a:schemeClr val="tx1"/>
          </a:solidFill>
        </p:grpSpPr>
        <p:sp>
          <p:nvSpPr>
            <p:cNvPr id="65" name="Cube 64"/>
            <p:cNvSpPr/>
            <p:nvPr/>
          </p:nvSpPr>
          <p:spPr>
            <a:xfrm>
              <a:off x="1644087" y="4065134"/>
              <a:ext cx="152400" cy="304800"/>
            </a:xfrm>
            <a:prstGeom prst="cube">
              <a:avLst>
                <a:gd name="adj" fmla="val 40625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16200000" flipH="1">
              <a:off x="1515067" y="3892753"/>
              <a:ext cx="398644" cy="45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6200000" flipH="1">
              <a:off x="1472835" y="3901562"/>
              <a:ext cx="421336" cy="4858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Arc 128"/>
          <p:cNvSpPr>
            <a:spLocks/>
          </p:cNvSpPr>
          <p:nvPr/>
        </p:nvSpPr>
        <p:spPr bwMode="auto">
          <a:xfrm flipH="1">
            <a:off x="2160454" y="2540672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29"/>
          <p:cNvSpPr>
            <a:spLocks noChangeShapeType="1"/>
          </p:cNvSpPr>
          <p:nvPr/>
        </p:nvSpPr>
        <p:spPr bwMode="auto">
          <a:xfrm rot="2284023">
            <a:off x="2084095" y="2743512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rot="10800000">
            <a:off x="2073223" y="1649550"/>
            <a:ext cx="8171" cy="95792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rc 83"/>
          <p:cNvSpPr/>
          <p:nvPr/>
        </p:nvSpPr>
        <p:spPr>
          <a:xfrm>
            <a:off x="1643238" y="2809545"/>
            <a:ext cx="457200" cy="319086"/>
          </a:xfrm>
          <a:prstGeom prst="arc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c 84"/>
          <p:cNvSpPr/>
          <p:nvPr/>
        </p:nvSpPr>
        <p:spPr>
          <a:xfrm>
            <a:off x="3168578" y="938226"/>
            <a:ext cx="342904" cy="319085"/>
          </a:xfrm>
          <a:prstGeom prst="arc">
            <a:avLst>
              <a:gd name="adj1" fmla="val 10722736"/>
              <a:gd name="adj2" fmla="val 0"/>
            </a:avLst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>
            <a:off x="6338041" y="944576"/>
            <a:ext cx="342904" cy="319085"/>
          </a:xfrm>
          <a:prstGeom prst="arc">
            <a:avLst>
              <a:gd name="adj1" fmla="val 10722736"/>
              <a:gd name="adj2" fmla="val 0"/>
            </a:avLst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c 97"/>
          <p:cNvSpPr/>
          <p:nvPr/>
        </p:nvSpPr>
        <p:spPr>
          <a:xfrm>
            <a:off x="6059424" y="4371187"/>
            <a:ext cx="342904" cy="319085"/>
          </a:xfrm>
          <a:prstGeom prst="arc">
            <a:avLst>
              <a:gd name="adj1" fmla="val 10722736"/>
              <a:gd name="adj2" fmla="val 0"/>
            </a:avLst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5252" y="881071"/>
            <a:ext cx="487363" cy="319087"/>
          </a:xfrm>
          <a:prstGeom prst="rect">
            <a:avLst/>
          </a:prstGeom>
          <a:noFill/>
        </p:spPr>
      </p:pic>
      <p:pic>
        <p:nvPicPr>
          <p:cNvPr id="75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668652" y="857259"/>
            <a:ext cx="487363" cy="319087"/>
          </a:xfrm>
          <a:prstGeom prst="rect">
            <a:avLst/>
          </a:prstGeom>
          <a:noFill/>
        </p:spPr>
      </p:pic>
      <p:pic>
        <p:nvPicPr>
          <p:cNvPr id="76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11" y="866782"/>
            <a:ext cx="487363" cy="319087"/>
          </a:xfrm>
          <a:prstGeom prst="rect">
            <a:avLst/>
          </a:prstGeom>
          <a:noFill/>
        </p:spPr>
      </p:pic>
      <p:pic>
        <p:nvPicPr>
          <p:cNvPr id="77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0452" y="4338649"/>
            <a:ext cx="487363" cy="319087"/>
          </a:xfrm>
          <a:prstGeom prst="rect">
            <a:avLst/>
          </a:prstGeom>
          <a:noFill/>
        </p:spPr>
      </p:pic>
      <p:pic>
        <p:nvPicPr>
          <p:cNvPr id="78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363852" y="4338649"/>
            <a:ext cx="487363" cy="319087"/>
          </a:xfrm>
          <a:prstGeom prst="rect">
            <a:avLst/>
          </a:prstGeom>
          <a:noFill/>
        </p:spPr>
      </p:pic>
      <p:pic>
        <p:nvPicPr>
          <p:cNvPr id="79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4052" y="4338649"/>
            <a:ext cx="487363" cy="319087"/>
          </a:xfrm>
          <a:prstGeom prst="rect">
            <a:avLst/>
          </a:prstGeom>
          <a:noFill/>
        </p:spPr>
      </p:pic>
      <p:pic>
        <p:nvPicPr>
          <p:cNvPr id="80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283787" y="2738449"/>
            <a:ext cx="487363" cy="319087"/>
          </a:xfrm>
          <a:prstGeom prst="rect">
            <a:avLst/>
          </a:prstGeom>
          <a:noFill/>
        </p:spPr>
      </p:pic>
      <p:cxnSp>
        <p:nvCxnSpPr>
          <p:cNvPr id="70" name="Straight Connector 69"/>
          <p:cNvCxnSpPr/>
          <p:nvPr/>
        </p:nvCxnSpPr>
        <p:spPr>
          <a:xfrm>
            <a:off x="2799156" y="1498041"/>
            <a:ext cx="3750882" cy="1168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077586" y="1566948"/>
            <a:ext cx="9653" cy="3348717"/>
          </a:xfrm>
          <a:prstGeom prst="line">
            <a:avLst/>
          </a:prstGeom>
          <a:ln w="571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Arc 164"/>
          <p:cNvSpPr/>
          <p:nvPr/>
        </p:nvSpPr>
        <p:spPr>
          <a:xfrm rot="5400000">
            <a:off x="2871085" y="4362456"/>
            <a:ext cx="342904" cy="319085"/>
          </a:xfrm>
          <a:prstGeom prst="arc">
            <a:avLst>
              <a:gd name="adj1" fmla="val 10722736"/>
              <a:gd name="adj2" fmla="val 16566965"/>
            </a:avLst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64"/>
          <p:cNvGrpSpPr/>
          <p:nvPr/>
        </p:nvGrpSpPr>
        <p:grpSpPr>
          <a:xfrm>
            <a:off x="4497256" y="4463127"/>
            <a:ext cx="300110" cy="421166"/>
            <a:chOff x="2747890" y="2239029"/>
            <a:chExt cx="300110" cy="421166"/>
          </a:xfrm>
        </p:grpSpPr>
        <p:sp>
          <p:nvSpPr>
            <p:cNvPr id="35" name="Cube 34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2776534" y="2286323"/>
              <a:ext cx="207171" cy="373872"/>
              <a:chOff x="2815918" y="2286323"/>
              <a:chExt cx="152400" cy="373872"/>
            </a:xfrm>
          </p:grpSpPr>
          <p:sp>
            <p:nvSpPr>
              <p:cNvPr id="40" name="Arc 39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2817019" y="2339794"/>
                <a:ext cx="1668" cy="32040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7"/>
            <p:cNvGrpSpPr/>
            <p:nvPr/>
          </p:nvGrpSpPr>
          <p:grpSpPr>
            <a:xfrm>
              <a:off x="2747890" y="2239029"/>
              <a:ext cx="225662" cy="421166"/>
              <a:chOff x="2747887" y="2239029"/>
              <a:chExt cx="220930" cy="421166"/>
            </a:xfrm>
          </p:grpSpPr>
          <p:sp>
            <p:nvSpPr>
              <p:cNvPr id="38" name="Arc 37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H="1">
                <a:off x="2747962" y="2312191"/>
                <a:ext cx="1" cy="348004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72"/>
          <p:cNvGrpSpPr/>
          <p:nvPr/>
        </p:nvGrpSpPr>
        <p:grpSpPr>
          <a:xfrm>
            <a:off x="2980399" y="4463127"/>
            <a:ext cx="300110" cy="445658"/>
            <a:chOff x="2747890" y="2239029"/>
            <a:chExt cx="300110" cy="445658"/>
          </a:xfrm>
        </p:grpSpPr>
        <p:sp>
          <p:nvSpPr>
            <p:cNvPr id="43" name="Cube 42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36"/>
            <p:cNvGrpSpPr/>
            <p:nvPr/>
          </p:nvGrpSpPr>
          <p:grpSpPr>
            <a:xfrm>
              <a:off x="2776534" y="2286323"/>
              <a:ext cx="207171" cy="398364"/>
              <a:chOff x="2815918" y="2286323"/>
              <a:chExt cx="152400" cy="398364"/>
            </a:xfrm>
          </p:grpSpPr>
          <p:sp>
            <p:nvSpPr>
              <p:cNvPr id="48" name="Arc 47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2817019" y="2339794"/>
                <a:ext cx="3335" cy="34489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37"/>
            <p:cNvGrpSpPr/>
            <p:nvPr/>
          </p:nvGrpSpPr>
          <p:grpSpPr>
            <a:xfrm>
              <a:off x="2747890" y="2239029"/>
              <a:ext cx="225662" cy="445656"/>
              <a:chOff x="2747887" y="2239029"/>
              <a:chExt cx="220930" cy="445656"/>
            </a:xfrm>
          </p:grpSpPr>
          <p:sp>
            <p:nvSpPr>
              <p:cNvPr id="46" name="Arc 45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2747962" y="2312191"/>
                <a:ext cx="4757" cy="372494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1" name="Straight Connector 70"/>
          <p:cNvCxnSpPr/>
          <p:nvPr/>
        </p:nvCxnSpPr>
        <p:spPr>
          <a:xfrm>
            <a:off x="2970949" y="4884293"/>
            <a:ext cx="5112541" cy="1588"/>
          </a:xfrm>
          <a:prstGeom prst="line">
            <a:avLst/>
          </a:prstGeom>
          <a:ln w="571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4158092" y="3051672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Decoders</a:t>
            </a:r>
            <a:endParaRPr lang="en-US" sz="2400" b="1" dirty="0"/>
          </a:p>
        </p:txBody>
      </p:sp>
      <p:sp>
        <p:nvSpPr>
          <p:cNvPr id="180" name="TextBox 179"/>
          <p:cNvSpPr txBox="1"/>
          <p:nvPr/>
        </p:nvSpPr>
        <p:spPr>
          <a:xfrm>
            <a:off x="4161020" y="3369729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Grounding</a:t>
            </a:r>
            <a:endParaRPr lang="en-US" sz="2400" b="1" dirty="0"/>
          </a:p>
        </p:txBody>
      </p:sp>
      <p:sp>
        <p:nvSpPr>
          <p:cNvPr id="194" name="TextBox 193"/>
          <p:cNvSpPr txBox="1"/>
          <p:nvPr/>
        </p:nvSpPr>
        <p:spPr>
          <a:xfrm>
            <a:off x="4156015" y="2042172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Controller</a:t>
            </a:r>
            <a:endParaRPr lang="en-US" sz="2400" b="1" dirty="0"/>
          </a:p>
        </p:txBody>
      </p:sp>
      <p:sp>
        <p:nvSpPr>
          <p:cNvPr id="197" name="TextBox 196"/>
          <p:cNvSpPr txBox="1"/>
          <p:nvPr/>
        </p:nvSpPr>
        <p:spPr>
          <a:xfrm>
            <a:off x="4162059" y="2373348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Valves</a:t>
            </a:r>
            <a:endParaRPr lang="en-US" sz="2400" b="1" dirty="0"/>
          </a:p>
        </p:txBody>
      </p:sp>
      <p:sp>
        <p:nvSpPr>
          <p:cNvPr id="198" name="TextBox 197"/>
          <p:cNvSpPr txBox="1"/>
          <p:nvPr/>
        </p:nvSpPr>
        <p:spPr>
          <a:xfrm>
            <a:off x="4158092" y="2695732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Wiring</a:t>
            </a:r>
            <a:endParaRPr lang="en-US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073214" y="1498970"/>
            <a:ext cx="6022179" cy="3432826"/>
            <a:chOff x="1681162" y="2403834"/>
            <a:chExt cx="6022179" cy="3432826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407104" y="2403834"/>
              <a:ext cx="3750882" cy="1168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37387" y="2505768"/>
              <a:ext cx="5257800" cy="1588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7692413" y="2487943"/>
              <a:ext cx="9653" cy="334871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590800" y="5791200"/>
              <a:ext cx="5112541" cy="1588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10800000">
              <a:off x="1681162" y="2552696"/>
              <a:ext cx="8171" cy="957921"/>
            </a:xfrm>
            <a:prstGeom prst="line">
              <a:avLst/>
            </a:prstGeom>
            <a:ln w="57150">
              <a:solidFill>
                <a:srgbClr val="BD2B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1114"/>
          <p:cNvGrpSpPr>
            <a:grpSpLocks/>
          </p:cNvGrpSpPr>
          <p:nvPr/>
        </p:nvGrpSpPr>
        <p:grpSpPr bwMode="auto">
          <a:xfrm rot="16200000">
            <a:off x="1226910" y="2211455"/>
            <a:ext cx="114300" cy="1186651"/>
            <a:chOff x="4745" y="2816"/>
            <a:chExt cx="72" cy="1046"/>
          </a:xfrm>
        </p:grpSpPr>
        <p:sp>
          <p:nvSpPr>
            <p:cNvPr id="82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" name="Group 1114"/>
          <p:cNvGrpSpPr>
            <a:grpSpLocks/>
          </p:cNvGrpSpPr>
          <p:nvPr/>
        </p:nvGrpSpPr>
        <p:grpSpPr bwMode="auto">
          <a:xfrm rot="16200000">
            <a:off x="2406981" y="3749844"/>
            <a:ext cx="114300" cy="1186651"/>
            <a:chOff x="4745" y="2816"/>
            <a:chExt cx="72" cy="1046"/>
          </a:xfrm>
        </p:grpSpPr>
        <p:sp>
          <p:nvSpPr>
            <p:cNvPr id="92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1114"/>
          <p:cNvGrpSpPr>
            <a:grpSpLocks/>
          </p:cNvGrpSpPr>
          <p:nvPr/>
        </p:nvGrpSpPr>
        <p:grpSpPr bwMode="auto">
          <a:xfrm rot="10800000">
            <a:off x="3106673" y="1095387"/>
            <a:ext cx="114300" cy="1186651"/>
            <a:chOff x="4745" y="2816"/>
            <a:chExt cx="72" cy="1046"/>
          </a:xfrm>
          <a:solidFill>
            <a:srgbClr val="FF0000"/>
          </a:solidFill>
        </p:grpSpPr>
        <p:sp>
          <p:nvSpPr>
            <p:cNvPr id="89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0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" name="Group 1114"/>
          <p:cNvGrpSpPr>
            <a:grpSpLocks/>
          </p:cNvGrpSpPr>
          <p:nvPr/>
        </p:nvGrpSpPr>
        <p:grpSpPr bwMode="auto">
          <a:xfrm rot="10800000">
            <a:off x="6276136" y="1101737"/>
            <a:ext cx="114300" cy="1186651"/>
            <a:chOff x="4745" y="2816"/>
            <a:chExt cx="72" cy="1046"/>
          </a:xfrm>
          <a:solidFill>
            <a:srgbClr val="FF0000"/>
          </a:solidFill>
        </p:grpSpPr>
        <p:sp>
          <p:nvSpPr>
            <p:cNvPr id="96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7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1114"/>
          <p:cNvGrpSpPr>
            <a:grpSpLocks/>
          </p:cNvGrpSpPr>
          <p:nvPr/>
        </p:nvGrpSpPr>
        <p:grpSpPr bwMode="auto">
          <a:xfrm rot="10800000">
            <a:off x="5997519" y="4528348"/>
            <a:ext cx="114300" cy="1186651"/>
            <a:chOff x="4745" y="2816"/>
            <a:chExt cx="72" cy="1046"/>
          </a:xfrm>
          <a:solidFill>
            <a:srgbClr val="FF0000"/>
          </a:solidFill>
        </p:grpSpPr>
        <p:sp>
          <p:nvSpPr>
            <p:cNvPr id="100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1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5557" y="1859675"/>
            <a:ext cx="1404941" cy="11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4" name="Group 103"/>
          <p:cNvGrpSpPr/>
          <p:nvPr/>
        </p:nvGrpSpPr>
        <p:grpSpPr>
          <a:xfrm>
            <a:off x="2793960" y="1539722"/>
            <a:ext cx="5299055" cy="122638"/>
            <a:chOff x="2401908" y="2444586"/>
            <a:chExt cx="5299055" cy="122638"/>
          </a:xfrm>
        </p:grpSpPr>
        <p:pic>
          <p:nvPicPr>
            <p:cNvPr id="1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908" y="2444586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286" y="2450279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087" y="2451210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022" y="2445826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3" name="Group 102"/>
          <p:cNvGrpSpPr/>
          <p:nvPr/>
        </p:nvGrpSpPr>
        <p:grpSpPr>
          <a:xfrm>
            <a:off x="8021579" y="1597729"/>
            <a:ext cx="131821" cy="3307658"/>
            <a:chOff x="7629527" y="2502593"/>
            <a:chExt cx="131821" cy="3307658"/>
          </a:xfrm>
        </p:grpSpPr>
        <p:pic>
          <p:nvPicPr>
            <p:cNvPr id="1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000870" y="3147057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990005" y="4532605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985063" y="5049774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Group 101"/>
          <p:cNvGrpSpPr/>
          <p:nvPr/>
        </p:nvGrpSpPr>
        <p:grpSpPr>
          <a:xfrm>
            <a:off x="2949511" y="4819662"/>
            <a:ext cx="5129215" cy="128585"/>
            <a:chOff x="2557459" y="5724526"/>
            <a:chExt cx="5129215" cy="128585"/>
          </a:xfrm>
        </p:grpSpPr>
        <p:pic>
          <p:nvPicPr>
            <p:cNvPr id="1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33" y="5737097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852" y="5732334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963" y="5729281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459" y="5724526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5" name="Group 104"/>
          <p:cNvGrpSpPr/>
          <p:nvPr/>
        </p:nvGrpSpPr>
        <p:grpSpPr>
          <a:xfrm>
            <a:off x="2790255" y="1438292"/>
            <a:ext cx="3745427" cy="121412"/>
            <a:chOff x="2398203" y="2343156"/>
            <a:chExt cx="3745427" cy="121412"/>
          </a:xfrm>
        </p:grpSpPr>
        <p:pic>
          <p:nvPicPr>
            <p:cNvPr id="12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203" y="2348554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185" y="2346201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689" y="2343156"/>
              <a:ext cx="1404941" cy="11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7" name="Picture 1205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5364" y="876311"/>
            <a:ext cx="1487488" cy="1038225"/>
          </a:xfrm>
          <a:prstGeom prst="rect">
            <a:avLst/>
          </a:prstGeom>
          <a:noFill/>
        </p:spPr>
      </p:pic>
      <p:sp>
        <p:nvSpPr>
          <p:cNvPr id="132" name="TextBox 131"/>
          <p:cNvSpPr txBox="1"/>
          <p:nvPr/>
        </p:nvSpPr>
        <p:spPr>
          <a:xfrm>
            <a:off x="4159193" y="2695588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Pulsing 30-38Volts</a:t>
            </a:r>
            <a:endParaRPr lang="en-US" sz="2400" b="1" dirty="0"/>
          </a:p>
        </p:txBody>
      </p:sp>
      <p:sp>
        <p:nvSpPr>
          <p:cNvPr id="133" name="TextBox 132"/>
          <p:cNvSpPr txBox="1"/>
          <p:nvPr/>
        </p:nvSpPr>
        <p:spPr>
          <a:xfrm>
            <a:off x="4155491" y="2693954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 Signals</a:t>
            </a:r>
            <a:endParaRPr lang="en-US" sz="2400" b="1" dirty="0"/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32" grpId="0" animBg="1"/>
      <p:bldP spid="33" grpId="0" animBg="1"/>
      <p:bldP spid="50" grpId="0" animBg="1"/>
      <p:bldP spid="51" grpId="0" animBg="1"/>
      <p:bldP spid="52" grpId="0" animBg="1"/>
      <p:bldP spid="53" grpId="0" animBg="1"/>
      <p:bldP spid="62" grpId="0" animBg="1"/>
      <p:bldP spid="63" grpId="0" animBg="1"/>
      <p:bldP spid="68" grpId="0" animBg="1"/>
      <p:bldP spid="69" grpId="0" animBg="1"/>
      <p:bldP spid="84" grpId="0" animBg="1"/>
      <p:bldP spid="85" grpId="0" animBg="1"/>
      <p:bldP spid="94" grpId="0" animBg="1"/>
      <p:bldP spid="98" grpId="0" animBg="1"/>
      <p:bldP spid="165" grpId="0" animBg="1"/>
      <p:bldP spid="179" grpId="0"/>
      <p:bldP spid="179" grpId="1"/>
      <p:bldP spid="180" grpId="0"/>
      <p:bldP spid="180" grpId="1"/>
      <p:bldP spid="194" grpId="0"/>
      <p:bldP spid="197" grpId="0"/>
      <p:bldP spid="198" grpId="0"/>
      <p:bldP spid="198" grpId="1"/>
      <p:bldP spid="132" grpId="0"/>
      <p:bldP spid="132" grpId="1"/>
      <p:bldP spid="133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85124" y="2020274"/>
            <a:ext cx="2753956" cy="3249301"/>
            <a:chOff x="1115866" y="2590167"/>
            <a:chExt cx="2753956" cy="3249301"/>
          </a:xfrm>
        </p:grpSpPr>
        <p:grpSp>
          <p:nvGrpSpPr>
            <p:cNvPr id="16" name="Group 15"/>
            <p:cNvGrpSpPr/>
            <p:nvPr/>
          </p:nvGrpSpPr>
          <p:grpSpPr>
            <a:xfrm>
              <a:off x="1115866" y="2590167"/>
              <a:ext cx="2032867" cy="3249301"/>
              <a:chOff x="4191000" y="3257127"/>
              <a:chExt cx="2032867" cy="324930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5624514" y="3657600"/>
                <a:ext cx="0" cy="1036208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5705666" y="3723791"/>
                <a:ext cx="0" cy="1036208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ounded Rectangle 7"/>
              <p:cNvSpPr/>
              <p:nvPr/>
            </p:nvSpPr>
            <p:spPr>
              <a:xfrm>
                <a:off x="5410200" y="4693808"/>
                <a:ext cx="813667" cy="18126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Arc 2"/>
              <p:cNvSpPr/>
              <p:nvPr/>
            </p:nvSpPr>
            <p:spPr>
              <a:xfrm>
                <a:off x="4953000" y="3333960"/>
                <a:ext cx="671869" cy="677968"/>
              </a:xfrm>
              <a:prstGeom prst="arc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4191000" y="3333223"/>
                <a:ext cx="1104900" cy="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Arc 13"/>
              <p:cNvSpPr/>
              <p:nvPr/>
            </p:nvSpPr>
            <p:spPr>
              <a:xfrm>
                <a:off x="4867540" y="3257760"/>
                <a:ext cx="838200" cy="941072"/>
              </a:xfrm>
              <a:prstGeom prst="arc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191000" y="3257127"/>
                <a:ext cx="1096076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Arc 17"/>
            <p:cNvSpPr/>
            <p:nvPr/>
          </p:nvSpPr>
          <p:spPr>
            <a:xfrm>
              <a:off x="2895600" y="3605933"/>
              <a:ext cx="889867" cy="889867"/>
            </a:xfrm>
            <a:prstGeom prst="arc">
              <a:avLst>
                <a:gd name="adj1" fmla="val 10723451"/>
                <a:gd name="adj2" fmla="val 16262022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>
              <a:off x="2803022" y="3505200"/>
              <a:ext cx="1066800" cy="1066800"/>
            </a:xfrm>
            <a:prstGeom prst="arc">
              <a:avLst>
                <a:gd name="adj1" fmla="val 10723451"/>
                <a:gd name="adj2" fmla="val 16262022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80848" y="2944964"/>
            <a:ext cx="2401650" cy="1974781"/>
            <a:chOff x="6111590" y="3514857"/>
            <a:chExt cx="2401650" cy="1974781"/>
          </a:xfrm>
        </p:grpSpPr>
        <p:sp>
          <p:nvSpPr>
            <p:cNvPr id="23" name="Arc 22"/>
            <p:cNvSpPr/>
            <p:nvPr/>
          </p:nvSpPr>
          <p:spPr>
            <a:xfrm>
              <a:off x="6111590" y="3514857"/>
              <a:ext cx="1066800" cy="1066800"/>
            </a:xfrm>
            <a:prstGeom prst="arc">
              <a:avLst>
                <a:gd name="adj1" fmla="val 16068223"/>
                <a:gd name="adj2" fmla="val 33378"/>
              </a:avLst>
            </a:prstGeom>
            <a:ln w="7620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>
              <a:off x="6197050" y="3611869"/>
              <a:ext cx="889867" cy="889867"/>
            </a:xfrm>
            <a:prstGeom prst="arc">
              <a:avLst>
                <a:gd name="adj1" fmla="val 15931858"/>
                <a:gd name="adj2" fmla="val 175980"/>
              </a:avLst>
            </a:prstGeom>
            <a:ln w="7620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51" descr="C:\Documents and Settings\DShoup\My Documents\Decoders\Valve media bgrnd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375B67"/>
                </a:clrFrom>
                <a:clrTo>
                  <a:srgbClr val="375B6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38352" y="3996399"/>
              <a:ext cx="2274888" cy="1493239"/>
            </a:xfrm>
            <a:prstGeom prst="rect">
              <a:avLst/>
            </a:prstGeom>
            <a:noFill/>
          </p:spPr>
        </p:pic>
      </p:grpSp>
      <p:sp>
        <p:nvSpPr>
          <p:cNvPr id="28" name="TextBox 27"/>
          <p:cNvSpPr txBox="1"/>
          <p:nvPr/>
        </p:nvSpPr>
        <p:spPr>
          <a:xfrm>
            <a:off x="3508638" y="2532750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11VAC – 13VAC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86837" y="161835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30-38V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001535" y="2097107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1Hz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222683" y="303651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500Hz</a:t>
            </a:r>
            <a:endParaRPr lang="en-US" sz="24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3089665" y="2935307"/>
            <a:ext cx="3329491" cy="101211"/>
            <a:chOff x="3328953" y="3505200"/>
            <a:chExt cx="3329491" cy="101211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3328953" y="3505200"/>
              <a:ext cx="3305644" cy="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352800" y="3606324"/>
              <a:ext cx="3305644" cy="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323914" y="1143000"/>
            <a:ext cx="3693744" cy="954107"/>
            <a:chOff x="2329100" y="1871990"/>
            <a:chExt cx="3693744" cy="954107"/>
          </a:xfrm>
        </p:grpSpPr>
        <p:sp>
          <p:nvSpPr>
            <p:cNvPr id="4" name="TextBox 3"/>
            <p:cNvSpPr txBox="1"/>
            <p:nvPr/>
          </p:nvSpPr>
          <p:spPr>
            <a:xfrm>
              <a:off x="2762015" y="1871990"/>
              <a:ext cx="32608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Constantly “HOT” </a:t>
              </a:r>
            </a:p>
            <a:p>
              <a:pPr algn="ctr"/>
              <a:r>
                <a:rPr lang="en-US" sz="2800" dirty="0" smtClean="0"/>
                <a:t>and pulsing</a:t>
              </a:r>
              <a:endParaRPr lang="en-US" sz="2800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2329100" y="2445097"/>
              <a:ext cx="952686" cy="3639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314185" y="3469027"/>
            <a:ext cx="3561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E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C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O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E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R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36" grpId="0"/>
      <p:bldP spid="37" grpId="0"/>
      <p:bldP spid="3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404089" y="6019800"/>
            <a:ext cx="266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24Vac  </a:t>
            </a:r>
            <a:r>
              <a:rPr lang="en-US" sz="1800" b="1" dirty="0" err="1" smtClean="0">
                <a:latin typeface="Copperplate Gothic Bold" pitchFamily="34" charset="0"/>
                <a:ea typeface="+mn-ea"/>
                <a:cs typeface="+mn-cs"/>
              </a:rPr>
              <a:t>Vs</a:t>
            </a:r>
            <a:r>
              <a:rPr lang="en-US" sz="1800" b="1" dirty="0" smtClean="0">
                <a:latin typeface="Copperplate Gothic Bold" pitchFamily="34" charset="0"/>
                <a:ea typeface="+mn-ea"/>
                <a:cs typeface="+mn-cs"/>
              </a:rPr>
              <a:t>  Decoder</a:t>
            </a:r>
            <a:endParaRPr lang="en-US" sz="1800" b="1" dirty="0">
              <a:latin typeface="Copperplate Gothic Bold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05000" y="914400"/>
            <a:ext cx="5334000" cy="4114800"/>
            <a:chOff x="1905000" y="1371600"/>
            <a:chExt cx="5334000" cy="4114800"/>
          </a:xfrm>
        </p:grpSpPr>
        <p:sp>
          <p:nvSpPr>
            <p:cNvPr id="9" name="Rectangle 8"/>
            <p:cNvSpPr/>
            <p:nvPr/>
          </p:nvSpPr>
          <p:spPr>
            <a:xfrm>
              <a:off x="1905000" y="1371600"/>
              <a:ext cx="5334000" cy="4114800"/>
            </a:xfrm>
            <a:prstGeom prst="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798" y="1526027"/>
              <a:ext cx="5090694" cy="381802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32695" y="5486400"/>
            <a:ext cx="340978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Decoder to Solenoid</a:t>
            </a:r>
          </a:p>
        </p:txBody>
      </p:sp>
    </p:spTree>
    <p:extLst>
      <p:ext uri="{BB962C8B-B14F-4D97-AF65-F5344CB8AC3E}">
        <p14:creationId xmlns:p14="http://schemas.microsoft.com/office/powerpoint/2010/main" val="17123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697" y="1782901"/>
            <a:ext cx="53091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S</a:t>
            </a:r>
            <a:endParaRPr lang="en-US" sz="40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1066800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Fluke 117 Voltmeter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1551580"/>
            <a:ext cx="5348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Extech</a:t>
            </a:r>
            <a:r>
              <a:rPr lang="en-US" sz="3600" dirty="0" smtClean="0"/>
              <a:t> Clamp On mA meter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2478541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ICD-HP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4393733"/>
            <a:ext cx="4121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Armada Wire Tracker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4866845"/>
            <a:ext cx="5714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Armada Ground Fault Locator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2952520"/>
            <a:ext cx="325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Misc. hand tools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3437300"/>
            <a:ext cx="5074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24Vac/60Hz power source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3922301"/>
            <a:ext cx="437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Test decoder/solenoid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322528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2023216"/>
            <a:ext cx="5585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Armada Clamp On mA meter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30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248001" y="904429"/>
            <a:ext cx="4419600" cy="4200971"/>
            <a:chOff x="149551" y="1143000"/>
            <a:chExt cx="4419600" cy="4191001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51" y="1143000"/>
              <a:ext cx="4419600" cy="419100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94" y="1185731"/>
              <a:ext cx="552450" cy="2620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86" y="1251963"/>
              <a:ext cx="552450" cy="2620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Left Arrow 8"/>
          <p:cNvSpPr/>
          <p:nvPr/>
        </p:nvSpPr>
        <p:spPr>
          <a:xfrm>
            <a:off x="6534001" y="1939836"/>
            <a:ext cx="8382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738667" y="2157418"/>
            <a:ext cx="228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08" y="1349964"/>
            <a:ext cx="4419600" cy="3324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09" y="2819261"/>
            <a:ext cx="4372865" cy="184621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4435237" y="2362200"/>
            <a:ext cx="533400" cy="3048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032695" y="5486400"/>
            <a:ext cx="340978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FLUKE 117 Voltmeter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0038"/>
            <a:ext cx="3505200" cy="419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13676" y="896596"/>
            <a:ext cx="76200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20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93" y="685800"/>
            <a:ext cx="5230813" cy="21033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58" y="2971800"/>
            <a:ext cx="4564480" cy="2376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45" y="3522910"/>
            <a:ext cx="5244307" cy="140623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9" name="Rectangle 8"/>
          <p:cNvSpPr/>
          <p:nvPr/>
        </p:nvSpPr>
        <p:spPr>
          <a:xfrm>
            <a:off x="4610098" y="3513295"/>
            <a:ext cx="876302" cy="2205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18807" y="3968792"/>
            <a:ext cx="876302" cy="2425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345147" y="5477189"/>
            <a:ext cx="245370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+mn-lt"/>
                <a:cs typeface="Arial" pitchFamily="34" charset="0"/>
              </a:rPr>
              <a:t>Extech</a:t>
            </a:r>
            <a:r>
              <a:rPr lang="en-US" sz="2800" b="1" dirty="0" smtClean="0">
                <a:latin typeface="+mn-lt"/>
                <a:cs typeface="Arial" pitchFamily="34" charset="0"/>
              </a:rPr>
              <a:t> 380942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>
            <a:off x="4724400" y="1905000"/>
            <a:ext cx="2667000" cy="0"/>
          </a:xfrm>
          <a:prstGeom prst="lin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345147" y="5477189"/>
            <a:ext cx="245370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Armada Pro93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2278555" cy="45634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733800" y="1082040"/>
            <a:ext cx="4953000" cy="3886200"/>
            <a:chOff x="3733800" y="1082040"/>
            <a:chExt cx="4953000" cy="3886200"/>
          </a:xfrm>
        </p:grpSpPr>
        <p:grpSp>
          <p:nvGrpSpPr>
            <p:cNvPr id="2" name="Group 1"/>
            <p:cNvGrpSpPr/>
            <p:nvPr/>
          </p:nvGrpSpPr>
          <p:grpSpPr>
            <a:xfrm>
              <a:off x="3886200" y="1143000"/>
              <a:ext cx="4699823" cy="3717054"/>
              <a:chOff x="3707988" y="1735750"/>
              <a:chExt cx="4699823" cy="3717054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89" y="1735750"/>
                <a:ext cx="4699822" cy="128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89" y="3006351"/>
                <a:ext cx="4654783" cy="1746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88" y="4771040"/>
                <a:ext cx="4699823" cy="68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3733800" y="1082040"/>
              <a:ext cx="4953000" cy="3886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14400" y="889921"/>
            <a:ext cx="3124200" cy="4199709"/>
            <a:chOff x="3124200" y="1234437"/>
            <a:chExt cx="3124200" cy="4343400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3124200" y="1234437"/>
              <a:ext cx="3124200" cy="4343400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caseinnards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3429000" y="1519095"/>
              <a:ext cx="2538638" cy="3828517"/>
            </a:xfrm>
            <a:prstGeom prst="rect">
              <a:avLst/>
            </a:prstGeom>
            <a:grpFill/>
            <a:ln w="38100">
              <a:noFill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4419600" y="1760768"/>
            <a:ext cx="3276600" cy="2590800"/>
            <a:chOff x="2667000" y="2286000"/>
            <a:chExt cx="3276600" cy="2590800"/>
          </a:xfrm>
          <a:noFill/>
        </p:grpSpPr>
        <p:sp>
          <p:nvSpPr>
            <p:cNvPr id="35" name="Rounded Rectangle 34"/>
            <p:cNvSpPr/>
            <p:nvPr/>
          </p:nvSpPr>
          <p:spPr>
            <a:xfrm>
              <a:off x="2667000" y="2286000"/>
              <a:ext cx="3276600" cy="2590800"/>
            </a:xfrm>
            <a:prstGeom prst="roundRect">
              <a:avLst>
                <a:gd name="adj" fmla="val 595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71800" y="2404646"/>
              <a:ext cx="2667000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Franklin Gothic Demi" pitchFamily="34" charset="0"/>
                </a:rPr>
                <a:t>Hunter ICD-HP Features</a:t>
              </a:r>
              <a:endParaRPr lang="en-US" sz="1600" dirty="0">
                <a:latin typeface="Franklin Gothic Demi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971800" y="2819400"/>
              <a:ext cx="2667000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4800600" y="2302877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Franklin Gothic Demi" pitchFamily="34" charset="0"/>
              </a:rPr>
              <a:t>Decoder Programming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39516" y="2651222"/>
            <a:ext cx="285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Franklin Gothic Demi" pitchFamily="34" charset="0"/>
              </a:rPr>
              <a:t>Decoder Firmware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48226" y="2998468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Franklin Gothic Demi" pitchFamily="34" charset="0"/>
              </a:rPr>
              <a:t>Diagnostics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85268" y="3293477"/>
            <a:ext cx="2694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Franklin Gothic Demi" pitchFamily="34" charset="0"/>
              </a:rPr>
              <a:t>Station Test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Franklin Gothic Demi" pitchFamily="34" charset="0"/>
              </a:rPr>
              <a:t>Clik</a:t>
            </a:r>
            <a:r>
              <a:rPr lang="en-US" dirty="0">
                <a:latin typeface="Franklin Gothic Demi" pitchFamily="34" charset="0"/>
              </a:rPr>
              <a:t>/Flow Sensor Test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Franklin Gothic Demi" pitchFamily="34" charset="0"/>
              </a:rPr>
              <a:t>Volt / Amp Meter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345147" y="5477189"/>
            <a:ext cx="245370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Hunter ICD-HP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 build="p"/>
      <p:bldP spid="1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66900" y="894304"/>
            <a:ext cx="5410200" cy="4093004"/>
            <a:chOff x="1239253" y="1126958"/>
            <a:chExt cx="5943600" cy="4664242"/>
          </a:xfrm>
        </p:grpSpPr>
        <p:sp>
          <p:nvSpPr>
            <p:cNvPr id="9" name="Rectangle 8"/>
            <p:cNvSpPr/>
            <p:nvPr/>
          </p:nvSpPr>
          <p:spPr>
            <a:xfrm>
              <a:off x="1239253" y="1126958"/>
              <a:ext cx="5943600" cy="4664242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25486">
              <a:off x="4101345" y="3128323"/>
              <a:ext cx="3260309" cy="9005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37097">
              <a:off x="1308446" y="2996439"/>
              <a:ext cx="3103334" cy="121762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112" y="1508954"/>
              <a:ext cx="2607237" cy="5250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962401" y="2266640"/>
              <a:ext cx="540816" cy="32135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79000" y="5486400"/>
            <a:ext cx="3317176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Miscellaneous Tools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/>
              <a:t>ACC Controller Components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874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24099" y="894960"/>
            <a:ext cx="4495800" cy="4582229"/>
            <a:chOff x="685800" y="894961"/>
            <a:chExt cx="3429000" cy="3555460"/>
          </a:xfrm>
        </p:grpSpPr>
        <p:sp>
          <p:nvSpPr>
            <p:cNvPr id="28" name="Rectangle 27"/>
            <p:cNvSpPr/>
            <p:nvPr/>
          </p:nvSpPr>
          <p:spPr>
            <a:xfrm>
              <a:off x="685800" y="894961"/>
              <a:ext cx="3429000" cy="35554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75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290" y="1257759"/>
              <a:ext cx="2958020" cy="282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695382" y="5486400"/>
            <a:ext cx="4084412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24Vac, 60Hz power 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9800" y="904965"/>
            <a:ext cx="4572000" cy="4572223"/>
            <a:chOff x="5334000" y="2231123"/>
            <a:chExt cx="3276600" cy="3555460"/>
          </a:xfrm>
          <a:solidFill>
            <a:schemeClr val="bg1"/>
          </a:solidFill>
        </p:grpSpPr>
        <p:sp>
          <p:nvSpPr>
            <p:cNvPr id="2" name="Rectangle 1"/>
            <p:cNvSpPr/>
            <p:nvPr/>
          </p:nvSpPr>
          <p:spPr>
            <a:xfrm>
              <a:off x="5334000" y="2231123"/>
              <a:ext cx="3276600" cy="3555460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754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25728" y="2703140"/>
              <a:ext cx="2749865" cy="25713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943061" y="5488075"/>
            <a:ext cx="3589053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Test Decoder/solenoid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43" y="914400"/>
            <a:ext cx="4942703" cy="3810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332041" y="5486400"/>
            <a:ext cx="245370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Pro300 Tracker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8923" y="6158493"/>
            <a:ext cx="250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Diagnostic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8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14400"/>
            <a:ext cx="4953000" cy="3817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405835" y="5486400"/>
            <a:ext cx="466350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GFL3000 Ground Fault Locator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3" y="762000"/>
            <a:ext cx="4800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345147" y="5477189"/>
            <a:ext cx="245370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+mn-lt"/>
                <a:cs typeface="Arial" pitchFamily="34" charset="0"/>
              </a:rPr>
              <a:t>Extech</a:t>
            </a:r>
            <a:r>
              <a:rPr lang="en-US" sz="2800" b="1" dirty="0" smtClean="0">
                <a:latin typeface="+mn-lt"/>
                <a:cs typeface="Arial" pitchFamily="34" charset="0"/>
              </a:rPr>
              <a:t> 382153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70" y="1647511"/>
            <a:ext cx="4343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44407" y="2477290"/>
            <a:ext cx="3398586" cy="1608220"/>
            <a:chOff x="5044407" y="2658979"/>
            <a:chExt cx="3398586" cy="1608220"/>
          </a:xfrm>
        </p:grpSpPr>
        <p:sp>
          <p:nvSpPr>
            <p:cNvPr id="3" name="Rectangle 2"/>
            <p:cNvSpPr/>
            <p:nvPr/>
          </p:nvSpPr>
          <p:spPr>
            <a:xfrm>
              <a:off x="5044407" y="2658979"/>
              <a:ext cx="3398586" cy="160822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DS-</a:t>
              </a:r>
              <a:endParaRPr lang="en-US" dirty="0"/>
            </a:p>
          </p:txBody>
        </p:sp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" flipV="1">
              <a:off x="5508368" y="3178298"/>
              <a:ext cx="2470663" cy="61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57247" y="4272915"/>
            <a:ext cx="2792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z="2400" b="1" dirty="0"/>
              <a:t>DS Type </a:t>
            </a:r>
          </a:p>
          <a:p>
            <a:r>
              <a:rPr lang="en-US" sz="2400" b="1" dirty="0"/>
              <a:t>Connectors</a:t>
            </a:r>
          </a:p>
          <a:p>
            <a:r>
              <a:rPr lang="en-US" sz="2400" b="1" dirty="0"/>
              <a:t>(Decoder - Solenoid)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2534" y="4272915"/>
            <a:ext cx="21137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ea typeface="Tahoma" pitchFamily="34" charset="0"/>
                <a:cs typeface="Tahoma" pitchFamily="34" charset="0"/>
              </a:rPr>
              <a:t>3M DBY/R-6</a:t>
            </a:r>
          </a:p>
          <a:p>
            <a:pPr algn="ctr"/>
            <a:r>
              <a:rPr lang="en-US" sz="2400" b="1" dirty="0">
                <a:ea typeface="Tahoma" pitchFamily="34" charset="0"/>
                <a:cs typeface="Tahoma" pitchFamily="34" charset="0"/>
              </a:rPr>
              <a:t>Connectors</a:t>
            </a:r>
          </a:p>
          <a:p>
            <a:pPr algn="ctr"/>
            <a:r>
              <a:rPr lang="en-US" sz="2000" b="1" dirty="0">
                <a:ea typeface="Tahoma" pitchFamily="34" charset="0"/>
                <a:cs typeface="Tahoma" pitchFamily="34" charset="0"/>
              </a:rPr>
              <a:t>(2-wire - Decoder)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38201" y="2477289"/>
            <a:ext cx="3386554" cy="1608221"/>
            <a:chOff x="838201" y="2658978"/>
            <a:chExt cx="3386554" cy="1608221"/>
          </a:xfrm>
        </p:grpSpPr>
        <p:sp>
          <p:nvSpPr>
            <p:cNvPr id="6" name="Rectangle 5"/>
            <p:cNvSpPr/>
            <p:nvPr/>
          </p:nvSpPr>
          <p:spPr>
            <a:xfrm>
              <a:off x="838201" y="2658978"/>
              <a:ext cx="3386554" cy="1608221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20881" y="3080965"/>
              <a:ext cx="3021193" cy="804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236025" y="5486400"/>
            <a:ext cx="26670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Wire Connectors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42534" y="685800"/>
            <a:ext cx="2113720" cy="1600200"/>
            <a:chOff x="1442534" y="685800"/>
            <a:chExt cx="2113720" cy="1600200"/>
          </a:xfrm>
        </p:grpSpPr>
        <p:sp>
          <p:nvSpPr>
            <p:cNvPr id="11" name="Rectangle 10"/>
            <p:cNvSpPr/>
            <p:nvPr/>
          </p:nvSpPr>
          <p:spPr>
            <a:xfrm>
              <a:off x="1442534" y="685800"/>
              <a:ext cx="2113720" cy="1600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ClipArt Placeholder 6" descr="NewIDWi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46894" y="800889"/>
              <a:ext cx="1905000" cy="1375029"/>
            </a:xfrm>
            <a:prstGeom prst="rect">
              <a:avLst/>
            </a:prstGeom>
            <a:ln w="38100">
              <a:noFill/>
            </a:ln>
            <a:effectLst>
              <a:softEdge rad="31750"/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5715000" y="800889"/>
            <a:ext cx="1905000" cy="1394268"/>
            <a:chOff x="5779367" y="752947"/>
            <a:chExt cx="1905000" cy="1447800"/>
          </a:xfrm>
        </p:grpSpPr>
        <p:pic>
          <p:nvPicPr>
            <p:cNvPr id="20" name="Picture 2" descr="C:\Documents and Settings\DShoup\My Documents\Decoders\Valve media bgrnd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375B67"/>
                </a:clrFrom>
                <a:clrTo>
                  <a:srgbClr val="375B6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4440" y="985296"/>
              <a:ext cx="1818517" cy="1190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779367" y="752947"/>
              <a:ext cx="1905000" cy="14478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839323" y="6096000"/>
            <a:ext cx="340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Troubleshooting  Tools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18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1377" y="290691"/>
            <a:ext cx="447558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2369845"/>
            <a:ext cx="20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Controller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2854625"/>
            <a:ext cx="2405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2-Wire Path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3339626"/>
            <a:ext cx="1764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Decoder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3833557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Solenoid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1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/>
          <p:nvPr/>
        </p:nvCxnSpPr>
        <p:spPr>
          <a:xfrm>
            <a:off x="2843757" y="1599226"/>
            <a:ext cx="5257800" cy="1588"/>
          </a:xfrm>
          <a:prstGeom prst="line">
            <a:avLst/>
          </a:prstGeom>
          <a:ln w="571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4"/>
          <p:cNvGrpSpPr/>
          <p:nvPr/>
        </p:nvGrpSpPr>
        <p:grpSpPr>
          <a:xfrm>
            <a:off x="4794144" y="1007931"/>
            <a:ext cx="319929" cy="499409"/>
            <a:chOff x="2716166" y="2241410"/>
            <a:chExt cx="319929" cy="499409"/>
          </a:xfrm>
        </p:grpSpPr>
        <p:sp>
          <p:nvSpPr>
            <p:cNvPr id="5" name="Cube 4"/>
            <p:cNvSpPr/>
            <p:nvPr/>
          </p:nvSpPr>
          <p:spPr>
            <a:xfrm>
              <a:off x="2883695" y="2288381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36"/>
            <p:cNvGrpSpPr/>
            <p:nvPr/>
          </p:nvGrpSpPr>
          <p:grpSpPr>
            <a:xfrm>
              <a:off x="2744822" y="2288721"/>
              <a:ext cx="207171" cy="452098"/>
              <a:chOff x="2792589" y="2288721"/>
              <a:chExt cx="152400" cy="452098"/>
            </a:xfrm>
          </p:grpSpPr>
          <p:sp>
            <p:nvSpPr>
              <p:cNvPr id="10" name="Arc 9"/>
              <p:cNvSpPr/>
              <p:nvPr/>
            </p:nvSpPr>
            <p:spPr>
              <a:xfrm rot="15984742">
                <a:off x="2815325" y="2265985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rot="16200000" flipH="1">
                <a:off x="2596028" y="2539830"/>
                <a:ext cx="398644" cy="333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>
              <a:off x="2716166" y="2241410"/>
              <a:ext cx="225662" cy="494498"/>
              <a:chOff x="2716829" y="2241410"/>
              <a:chExt cx="220930" cy="494498"/>
            </a:xfrm>
          </p:grpSpPr>
          <p:sp>
            <p:nvSpPr>
              <p:cNvPr id="8" name="Arc 7"/>
              <p:cNvSpPr/>
              <p:nvPr/>
            </p:nvSpPr>
            <p:spPr>
              <a:xfrm rot="15984742">
                <a:off x="2748850" y="2209389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2508612" y="2522862"/>
                <a:ext cx="421336" cy="475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38"/>
          <p:cNvGrpSpPr/>
          <p:nvPr/>
        </p:nvGrpSpPr>
        <p:grpSpPr>
          <a:xfrm>
            <a:off x="3287572" y="1005550"/>
            <a:ext cx="300110" cy="499409"/>
            <a:chOff x="2747890" y="2239029"/>
            <a:chExt cx="300110" cy="499409"/>
          </a:xfrm>
        </p:grpSpPr>
        <p:sp>
          <p:nvSpPr>
            <p:cNvPr id="13" name="Cube 12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36"/>
            <p:cNvGrpSpPr/>
            <p:nvPr/>
          </p:nvGrpSpPr>
          <p:grpSpPr>
            <a:xfrm>
              <a:off x="2776534" y="2286323"/>
              <a:ext cx="207171" cy="452115"/>
              <a:chOff x="2815918" y="2286323"/>
              <a:chExt cx="152400" cy="452115"/>
            </a:xfrm>
          </p:grpSpPr>
          <p:sp>
            <p:nvSpPr>
              <p:cNvPr id="18" name="Arc 17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rot="16200000" flipH="1">
                <a:off x="2619364" y="2537449"/>
                <a:ext cx="398644" cy="333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37"/>
            <p:cNvGrpSpPr/>
            <p:nvPr/>
          </p:nvGrpSpPr>
          <p:grpSpPr>
            <a:xfrm>
              <a:off x="2747890" y="2239029"/>
              <a:ext cx="225662" cy="494498"/>
              <a:chOff x="2747887" y="2239029"/>
              <a:chExt cx="220930" cy="494498"/>
            </a:xfrm>
          </p:grpSpPr>
          <p:sp>
            <p:nvSpPr>
              <p:cNvPr id="16" name="Arc 15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rot="16200000" flipH="1">
                <a:off x="2539672" y="2520481"/>
                <a:ext cx="421336" cy="475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Arc 128"/>
          <p:cNvSpPr>
            <a:spLocks/>
          </p:cNvSpPr>
          <p:nvPr/>
        </p:nvSpPr>
        <p:spPr bwMode="auto">
          <a:xfrm flipH="1">
            <a:off x="3543959" y="652473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29"/>
          <p:cNvSpPr>
            <a:spLocks noChangeShapeType="1"/>
          </p:cNvSpPr>
          <p:nvPr/>
        </p:nvSpPr>
        <p:spPr bwMode="auto">
          <a:xfrm rot="2284023">
            <a:off x="3467600" y="864703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Arc 128"/>
          <p:cNvSpPr>
            <a:spLocks/>
          </p:cNvSpPr>
          <p:nvPr/>
        </p:nvSpPr>
        <p:spPr bwMode="auto">
          <a:xfrm flipH="1">
            <a:off x="5054538" y="668532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29"/>
          <p:cNvSpPr>
            <a:spLocks noChangeShapeType="1"/>
          </p:cNvSpPr>
          <p:nvPr/>
        </p:nvSpPr>
        <p:spPr bwMode="auto">
          <a:xfrm rot="2284023">
            <a:off x="4976778" y="871238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4" name="Group 54"/>
          <p:cNvGrpSpPr/>
          <p:nvPr/>
        </p:nvGrpSpPr>
        <p:grpSpPr>
          <a:xfrm>
            <a:off x="6499972" y="1008156"/>
            <a:ext cx="300110" cy="499409"/>
            <a:chOff x="2747890" y="2239029"/>
            <a:chExt cx="300110" cy="499409"/>
          </a:xfrm>
        </p:grpSpPr>
        <p:sp>
          <p:nvSpPr>
            <p:cNvPr id="25" name="Cube 24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36"/>
            <p:cNvGrpSpPr/>
            <p:nvPr/>
          </p:nvGrpSpPr>
          <p:grpSpPr>
            <a:xfrm>
              <a:off x="2776534" y="2286323"/>
              <a:ext cx="207171" cy="452115"/>
              <a:chOff x="2815918" y="2286323"/>
              <a:chExt cx="152400" cy="452115"/>
            </a:xfrm>
          </p:grpSpPr>
          <p:sp>
            <p:nvSpPr>
              <p:cNvPr id="30" name="Arc 29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16200000" flipH="1">
                <a:off x="2619364" y="2537449"/>
                <a:ext cx="398644" cy="333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37"/>
            <p:cNvGrpSpPr/>
            <p:nvPr/>
          </p:nvGrpSpPr>
          <p:grpSpPr>
            <a:xfrm>
              <a:off x="2747890" y="2239029"/>
              <a:ext cx="225662" cy="494498"/>
              <a:chOff x="2747887" y="2239029"/>
              <a:chExt cx="220930" cy="494498"/>
            </a:xfrm>
          </p:grpSpPr>
          <p:sp>
            <p:nvSpPr>
              <p:cNvPr id="28" name="Arc 27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16200000" flipH="1">
                <a:off x="2539672" y="2520481"/>
                <a:ext cx="421336" cy="475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Arc 128"/>
          <p:cNvSpPr>
            <a:spLocks/>
          </p:cNvSpPr>
          <p:nvPr/>
        </p:nvSpPr>
        <p:spPr bwMode="auto">
          <a:xfrm flipH="1">
            <a:off x="6714271" y="690443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29"/>
          <p:cNvSpPr>
            <a:spLocks noChangeShapeType="1"/>
          </p:cNvSpPr>
          <p:nvPr/>
        </p:nvSpPr>
        <p:spPr bwMode="auto">
          <a:xfrm rot="2284023">
            <a:off x="6637047" y="911722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Arc 128"/>
          <p:cNvSpPr>
            <a:spLocks/>
          </p:cNvSpPr>
          <p:nvPr/>
        </p:nvSpPr>
        <p:spPr bwMode="auto">
          <a:xfrm flipH="1">
            <a:off x="3239159" y="4140872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29"/>
          <p:cNvSpPr>
            <a:spLocks noChangeShapeType="1"/>
          </p:cNvSpPr>
          <p:nvPr/>
        </p:nvSpPr>
        <p:spPr bwMode="auto">
          <a:xfrm rot="2284023">
            <a:off x="3162800" y="4355008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Arc 128"/>
          <p:cNvSpPr>
            <a:spLocks/>
          </p:cNvSpPr>
          <p:nvPr/>
        </p:nvSpPr>
        <p:spPr bwMode="auto">
          <a:xfrm flipH="1">
            <a:off x="4735452" y="4136241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129"/>
          <p:cNvSpPr>
            <a:spLocks noChangeShapeType="1"/>
          </p:cNvSpPr>
          <p:nvPr/>
        </p:nvSpPr>
        <p:spPr bwMode="auto">
          <a:xfrm rot="2284023">
            <a:off x="4658547" y="4350246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4" name="Group 87"/>
          <p:cNvGrpSpPr/>
          <p:nvPr/>
        </p:nvGrpSpPr>
        <p:grpSpPr>
          <a:xfrm>
            <a:off x="6157053" y="4462465"/>
            <a:ext cx="300110" cy="423873"/>
            <a:chOff x="2747890" y="2239029"/>
            <a:chExt cx="300110" cy="423873"/>
          </a:xfrm>
        </p:grpSpPr>
        <p:sp>
          <p:nvSpPr>
            <p:cNvPr id="55" name="Cube 54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36"/>
            <p:cNvGrpSpPr/>
            <p:nvPr/>
          </p:nvGrpSpPr>
          <p:grpSpPr>
            <a:xfrm>
              <a:off x="2776534" y="2286323"/>
              <a:ext cx="207171" cy="376579"/>
              <a:chOff x="2815918" y="2286323"/>
              <a:chExt cx="152400" cy="376579"/>
            </a:xfrm>
          </p:grpSpPr>
          <p:sp>
            <p:nvSpPr>
              <p:cNvPr id="60" name="Arc 59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2817019" y="2339794"/>
                <a:ext cx="3335" cy="32310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37"/>
            <p:cNvGrpSpPr/>
            <p:nvPr/>
          </p:nvGrpSpPr>
          <p:grpSpPr>
            <a:xfrm>
              <a:off x="2747890" y="2239029"/>
              <a:ext cx="225662" cy="421828"/>
              <a:chOff x="2747887" y="2239029"/>
              <a:chExt cx="220930" cy="421828"/>
            </a:xfrm>
          </p:grpSpPr>
          <p:sp>
            <p:nvSpPr>
              <p:cNvPr id="58" name="Arc 57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2747962" y="2312191"/>
                <a:ext cx="4756" cy="348666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Arc 128"/>
          <p:cNvSpPr>
            <a:spLocks/>
          </p:cNvSpPr>
          <p:nvPr/>
        </p:nvSpPr>
        <p:spPr bwMode="auto">
          <a:xfrm flipH="1">
            <a:off x="6410987" y="4140872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Line 129"/>
          <p:cNvSpPr>
            <a:spLocks noChangeShapeType="1"/>
          </p:cNvSpPr>
          <p:nvPr/>
        </p:nvSpPr>
        <p:spPr bwMode="auto">
          <a:xfrm rot="2284023">
            <a:off x="6359047" y="4348983"/>
            <a:ext cx="106069" cy="135646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2030021" y="2554754"/>
            <a:ext cx="152400" cy="676611"/>
            <a:chOff x="1644087" y="3693323"/>
            <a:chExt cx="152400" cy="676611"/>
          </a:xfrm>
          <a:solidFill>
            <a:schemeClr val="tx1"/>
          </a:solidFill>
        </p:grpSpPr>
        <p:sp>
          <p:nvSpPr>
            <p:cNvPr id="65" name="Cube 64"/>
            <p:cNvSpPr/>
            <p:nvPr/>
          </p:nvSpPr>
          <p:spPr>
            <a:xfrm>
              <a:off x="1644087" y="4065134"/>
              <a:ext cx="152400" cy="304800"/>
            </a:xfrm>
            <a:prstGeom prst="cube">
              <a:avLst>
                <a:gd name="adj" fmla="val 40625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16200000" flipH="1">
              <a:off x="1515067" y="3892753"/>
              <a:ext cx="398644" cy="45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6200000" flipH="1">
              <a:off x="1472835" y="3901562"/>
              <a:ext cx="421336" cy="4858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Arc 128"/>
          <p:cNvSpPr>
            <a:spLocks/>
          </p:cNvSpPr>
          <p:nvPr/>
        </p:nvSpPr>
        <p:spPr bwMode="auto">
          <a:xfrm flipH="1">
            <a:off x="2160454" y="2540672"/>
            <a:ext cx="424731" cy="21206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55 w 43200"/>
              <a:gd name="T1" fmla="*/ 23139 h 23139"/>
              <a:gd name="T2" fmla="*/ 43200 w 43200"/>
              <a:gd name="T3" fmla="*/ 21600 h 23139"/>
              <a:gd name="T4" fmla="*/ 21600 w 43200"/>
              <a:gd name="T5" fmla="*/ 21600 h 2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139" fill="none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139" stroke="0" extrusionOk="0">
                <a:moveTo>
                  <a:pt x="54" y="23139"/>
                </a:moveTo>
                <a:cubicBezTo>
                  <a:pt x="18" y="22626"/>
                  <a:pt x="0" y="2211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29"/>
          <p:cNvSpPr>
            <a:spLocks noChangeShapeType="1"/>
          </p:cNvSpPr>
          <p:nvPr/>
        </p:nvSpPr>
        <p:spPr bwMode="auto">
          <a:xfrm rot="2284023">
            <a:off x="2084095" y="2743512"/>
            <a:ext cx="154129" cy="19765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rot="10800000">
            <a:off x="2073223" y="1649550"/>
            <a:ext cx="8171" cy="95792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rc 83"/>
          <p:cNvSpPr/>
          <p:nvPr/>
        </p:nvSpPr>
        <p:spPr>
          <a:xfrm>
            <a:off x="1643238" y="2809545"/>
            <a:ext cx="457200" cy="319086"/>
          </a:xfrm>
          <a:prstGeom prst="arc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c 84"/>
          <p:cNvSpPr/>
          <p:nvPr/>
        </p:nvSpPr>
        <p:spPr>
          <a:xfrm>
            <a:off x="3168578" y="938226"/>
            <a:ext cx="342904" cy="319085"/>
          </a:xfrm>
          <a:prstGeom prst="arc">
            <a:avLst>
              <a:gd name="adj1" fmla="val 10722736"/>
              <a:gd name="adj2" fmla="val 0"/>
            </a:avLst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>
            <a:off x="6338041" y="944576"/>
            <a:ext cx="342904" cy="319085"/>
          </a:xfrm>
          <a:prstGeom prst="arc">
            <a:avLst>
              <a:gd name="adj1" fmla="val 10722736"/>
              <a:gd name="adj2" fmla="val 0"/>
            </a:avLst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c 97"/>
          <p:cNvSpPr/>
          <p:nvPr/>
        </p:nvSpPr>
        <p:spPr>
          <a:xfrm>
            <a:off x="6059424" y="4371187"/>
            <a:ext cx="342904" cy="319085"/>
          </a:xfrm>
          <a:prstGeom prst="arc">
            <a:avLst>
              <a:gd name="adj1" fmla="val 10722736"/>
              <a:gd name="adj2" fmla="val 0"/>
            </a:avLst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5252" y="881071"/>
            <a:ext cx="487363" cy="319087"/>
          </a:xfrm>
          <a:prstGeom prst="rect">
            <a:avLst/>
          </a:prstGeom>
          <a:noFill/>
        </p:spPr>
      </p:pic>
      <p:pic>
        <p:nvPicPr>
          <p:cNvPr id="75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668652" y="857259"/>
            <a:ext cx="487363" cy="319087"/>
          </a:xfrm>
          <a:prstGeom prst="rect">
            <a:avLst/>
          </a:prstGeom>
          <a:noFill/>
        </p:spPr>
      </p:pic>
      <p:pic>
        <p:nvPicPr>
          <p:cNvPr id="76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11" y="866782"/>
            <a:ext cx="487363" cy="319087"/>
          </a:xfrm>
          <a:prstGeom prst="rect">
            <a:avLst/>
          </a:prstGeom>
          <a:noFill/>
        </p:spPr>
      </p:pic>
      <p:pic>
        <p:nvPicPr>
          <p:cNvPr id="77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0452" y="4338649"/>
            <a:ext cx="487363" cy="319087"/>
          </a:xfrm>
          <a:prstGeom prst="rect">
            <a:avLst/>
          </a:prstGeom>
          <a:noFill/>
        </p:spPr>
      </p:pic>
      <p:pic>
        <p:nvPicPr>
          <p:cNvPr id="78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363852" y="4338649"/>
            <a:ext cx="487363" cy="319087"/>
          </a:xfrm>
          <a:prstGeom prst="rect">
            <a:avLst/>
          </a:prstGeom>
          <a:noFill/>
        </p:spPr>
      </p:pic>
      <p:pic>
        <p:nvPicPr>
          <p:cNvPr id="79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4052" y="4338649"/>
            <a:ext cx="487363" cy="319087"/>
          </a:xfrm>
          <a:prstGeom prst="rect">
            <a:avLst/>
          </a:prstGeom>
          <a:noFill/>
        </p:spPr>
      </p:pic>
      <p:pic>
        <p:nvPicPr>
          <p:cNvPr id="80" name="Picture 2" descr="C:\Documents and Settings\DShoup\My Documents\Decoders\Valve media bgr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5B67"/>
              </a:clrFrom>
              <a:clrTo>
                <a:srgbClr val="375B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283787" y="2738449"/>
            <a:ext cx="487363" cy="319087"/>
          </a:xfrm>
          <a:prstGeom prst="rect">
            <a:avLst/>
          </a:prstGeom>
          <a:noFill/>
        </p:spPr>
      </p:pic>
      <p:cxnSp>
        <p:nvCxnSpPr>
          <p:cNvPr id="70" name="Straight Connector 69"/>
          <p:cNvCxnSpPr/>
          <p:nvPr/>
        </p:nvCxnSpPr>
        <p:spPr>
          <a:xfrm>
            <a:off x="2799156" y="1498041"/>
            <a:ext cx="3750882" cy="1168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077586" y="1566948"/>
            <a:ext cx="9653" cy="3348717"/>
          </a:xfrm>
          <a:prstGeom prst="line">
            <a:avLst/>
          </a:prstGeom>
          <a:ln w="571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Arc 164"/>
          <p:cNvSpPr/>
          <p:nvPr/>
        </p:nvSpPr>
        <p:spPr>
          <a:xfrm rot="5400000">
            <a:off x="2871085" y="4362456"/>
            <a:ext cx="342904" cy="319085"/>
          </a:xfrm>
          <a:prstGeom prst="arc">
            <a:avLst>
              <a:gd name="adj1" fmla="val 10722736"/>
              <a:gd name="adj2" fmla="val 16566965"/>
            </a:avLst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64"/>
          <p:cNvGrpSpPr/>
          <p:nvPr/>
        </p:nvGrpSpPr>
        <p:grpSpPr>
          <a:xfrm>
            <a:off x="4497256" y="4463127"/>
            <a:ext cx="300110" cy="421166"/>
            <a:chOff x="2747890" y="2239029"/>
            <a:chExt cx="300110" cy="421166"/>
          </a:xfrm>
        </p:grpSpPr>
        <p:sp>
          <p:nvSpPr>
            <p:cNvPr id="35" name="Cube 34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2776534" y="2286323"/>
              <a:ext cx="207171" cy="373872"/>
              <a:chOff x="2815918" y="2286323"/>
              <a:chExt cx="152400" cy="373872"/>
            </a:xfrm>
          </p:grpSpPr>
          <p:sp>
            <p:nvSpPr>
              <p:cNvPr id="40" name="Arc 39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2817019" y="2339794"/>
                <a:ext cx="1668" cy="32040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7"/>
            <p:cNvGrpSpPr/>
            <p:nvPr/>
          </p:nvGrpSpPr>
          <p:grpSpPr>
            <a:xfrm>
              <a:off x="2747890" y="2239029"/>
              <a:ext cx="225662" cy="421166"/>
              <a:chOff x="2747887" y="2239029"/>
              <a:chExt cx="220930" cy="421166"/>
            </a:xfrm>
          </p:grpSpPr>
          <p:sp>
            <p:nvSpPr>
              <p:cNvPr id="38" name="Arc 37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H="1">
                <a:off x="2747962" y="2312191"/>
                <a:ext cx="1" cy="348004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72"/>
          <p:cNvGrpSpPr/>
          <p:nvPr/>
        </p:nvGrpSpPr>
        <p:grpSpPr>
          <a:xfrm>
            <a:off x="2980399" y="4463127"/>
            <a:ext cx="300110" cy="445658"/>
            <a:chOff x="2747890" y="2239029"/>
            <a:chExt cx="300110" cy="445658"/>
          </a:xfrm>
        </p:grpSpPr>
        <p:sp>
          <p:nvSpPr>
            <p:cNvPr id="43" name="Cube 42"/>
            <p:cNvSpPr/>
            <p:nvPr/>
          </p:nvSpPr>
          <p:spPr>
            <a:xfrm>
              <a:off x="2895600" y="2286000"/>
              <a:ext cx="152400" cy="304800"/>
            </a:xfrm>
            <a:prstGeom prst="cube">
              <a:avLst>
                <a:gd name="adj" fmla="val 406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36"/>
            <p:cNvGrpSpPr/>
            <p:nvPr/>
          </p:nvGrpSpPr>
          <p:grpSpPr>
            <a:xfrm>
              <a:off x="2776534" y="2286323"/>
              <a:ext cx="207171" cy="398364"/>
              <a:chOff x="2815918" y="2286323"/>
              <a:chExt cx="152400" cy="398364"/>
            </a:xfrm>
          </p:grpSpPr>
          <p:sp>
            <p:nvSpPr>
              <p:cNvPr id="48" name="Arc 47"/>
              <p:cNvSpPr/>
              <p:nvPr/>
            </p:nvSpPr>
            <p:spPr>
              <a:xfrm rot="15984742">
                <a:off x="2838654" y="2263587"/>
                <a:ext cx="106928" cy="152400"/>
              </a:xfrm>
              <a:prstGeom prst="arc">
                <a:avLst>
                  <a:gd name="adj1" fmla="val 16200000"/>
                  <a:gd name="adj2" fmla="val 5476176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2817019" y="2339794"/>
                <a:ext cx="3335" cy="34489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37"/>
            <p:cNvGrpSpPr/>
            <p:nvPr/>
          </p:nvGrpSpPr>
          <p:grpSpPr>
            <a:xfrm>
              <a:off x="2747890" y="2239029"/>
              <a:ext cx="225662" cy="445656"/>
              <a:chOff x="2747887" y="2239029"/>
              <a:chExt cx="220930" cy="445656"/>
            </a:xfrm>
          </p:grpSpPr>
          <p:sp>
            <p:nvSpPr>
              <p:cNvPr id="46" name="Arc 45"/>
              <p:cNvSpPr/>
              <p:nvPr/>
            </p:nvSpPr>
            <p:spPr>
              <a:xfrm rot="15984742">
                <a:off x="2779908" y="2207008"/>
                <a:ext cx="156887" cy="220930"/>
              </a:xfrm>
              <a:prstGeom prst="arc">
                <a:avLst>
                  <a:gd name="adj1" fmla="val 16200000"/>
                  <a:gd name="adj2" fmla="val 6304308"/>
                </a:avLst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2747962" y="2312191"/>
                <a:ext cx="4757" cy="372494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1" name="Straight Connector 70"/>
          <p:cNvCxnSpPr/>
          <p:nvPr/>
        </p:nvCxnSpPr>
        <p:spPr>
          <a:xfrm>
            <a:off x="2970949" y="4884293"/>
            <a:ext cx="5112541" cy="1588"/>
          </a:xfrm>
          <a:prstGeom prst="line">
            <a:avLst/>
          </a:prstGeom>
          <a:ln w="571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073214" y="1498970"/>
            <a:ext cx="6022179" cy="3432826"/>
            <a:chOff x="1681162" y="2403834"/>
            <a:chExt cx="6022179" cy="3432826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407104" y="2403834"/>
              <a:ext cx="3750882" cy="1168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37387" y="2505768"/>
              <a:ext cx="5257800" cy="1588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7692413" y="2487943"/>
              <a:ext cx="9653" cy="334871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590800" y="5791200"/>
              <a:ext cx="5112541" cy="1588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10800000">
              <a:off x="1681162" y="2552696"/>
              <a:ext cx="8171" cy="957921"/>
            </a:xfrm>
            <a:prstGeom prst="line">
              <a:avLst/>
            </a:prstGeom>
            <a:ln w="57150">
              <a:solidFill>
                <a:srgbClr val="BD2B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1114"/>
          <p:cNvGrpSpPr>
            <a:grpSpLocks/>
          </p:cNvGrpSpPr>
          <p:nvPr/>
        </p:nvGrpSpPr>
        <p:grpSpPr bwMode="auto">
          <a:xfrm rot="16200000">
            <a:off x="1226910" y="2211455"/>
            <a:ext cx="114300" cy="1186651"/>
            <a:chOff x="4745" y="2816"/>
            <a:chExt cx="72" cy="1046"/>
          </a:xfrm>
        </p:grpSpPr>
        <p:sp>
          <p:nvSpPr>
            <p:cNvPr id="82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" name="Group 1114"/>
          <p:cNvGrpSpPr>
            <a:grpSpLocks/>
          </p:cNvGrpSpPr>
          <p:nvPr/>
        </p:nvGrpSpPr>
        <p:grpSpPr bwMode="auto">
          <a:xfrm rot="16200000">
            <a:off x="2406981" y="3749844"/>
            <a:ext cx="114300" cy="1186651"/>
            <a:chOff x="4745" y="2816"/>
            <a:chExt cx="72" cy="1046"/>
          </a:xfrm>
        </p:grpSpPr>
        <p:sp>
          <p:nvSpPr>
            <p:cNvPr id="92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1114"/>
          <p:cNvGrpSpPr>
            <a:grpSpLocks/>
          </p:cNvGrpSpPr>
          <p:nvPr/>
        </p:nvGrpSpPr>
        <p:grpSpPr bwMode="auto">
          <a:xfrm rot="10800000">
            <a:off x="3106673" y="1095387"/>
            <a:ext cx="114300" cy="1186651"/>
            <a:chOff x="4745" y="2816"/>
            <a:chExt cx="72" cy="1046"/>
          </a:xfrm>
          <a:solidFill>
            <a:srgbClr val="FF0000"/>
          </a:solidFill>
        </p:grpSpPr>
        <p:sp>
          <p:nvSpPr>
            <p:cNvPr id="89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0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" name="Group 1114"/>
          <p:cNvGrpSpPr>
            <a:grpSpLocks/>
          </p:cNvGrpSpPr>
          <p:nvPr/>
        </p:nvGrpSpPr>
        <p:grpSpPr bwMode="auto">
          <a:xfrm rot="10800000">
            <a:off x="6276136" y="1101737"/>
            <a:ext cx="114300" cy="1186651"/>
            <a:chOff x="4745" y="2816"/>
            <a:chExt cx="72" cy="1046"/>
          </a:xfrm>
          <a:solidFill>
            <a:srgbClr val="FF0000"/>
          </a:solidFill>
        </p:grpSpPr>
        <p:sp>
          <p:nvSpPr>
            <p:cNvPr id="96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7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1114"/>
          <p:cNvGrpSpPr>
            <a:grpSpLocks/>
          </p:cNvGrpSpPr>
          <p:nvPr/>
        </p:nvGrpSpPr>
        <p:grpSpPr bwMode="auto">
          <a:xfrm rot="10800000">
            <a:off x="5997519" y="4528348"/>
            <a:ext cx="114300" cy="1186651"/>
            <a:chOff x="4745" y="2816"/>
            <a:chExt cx="72" cy="1046"/>
          </a:xfrm>
          <a:solidFill>
            <a:srgbClr val="FF0000"/>
          </a:solidFill>
        </p:grpSpPr>
        <p:sp>
          <p:nvSpPr>
            <p:cNvPr id="100" name="Rectangle 1115"/>
            <p:cNvSpPr>
              <a:spLocks noChangeArrowheads="1"/>
            </p:cNvSpPr>
            <p:nvPr/>
          </p:nvSpPr>
          <p:spPr bwMode="auto">
            <a:xfrm rot="10800000">
              <a:off x="4745" y="2816"/>
              <a:ext cx="72" cy="576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CC0000"/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1" name="Line 1116"/>
            <p:cNvSpPr>
              <a:spLocks noChangeShapeType="1"/>
            </p:cNvSpPr>
            <p:nvPr/>
          </p:nvSpPr>
          <p:spPr bwMode="auto">
            <a:xfrm rot="10800000">
              <a:off x="4778" y="3319"/>
              <a:ext cx="0" cy="543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7" name="Picture 1205" descr="C:\Documents and Settings\DShoup\My Documents\Surveyor\ACC\open acc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4899C"/>
              </a:clrFrom>
              <a:clrTo>
                <a:srgbClr val="44899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5364" y="876311"/>
            <a:ext cx="1487488" cy="1038225"/>
          </a:xfrm>
          <a:prstGeom prst="rect">
            <a:avLst/>
          </a:prstGeom>
          <a:noFill/>
        </p:spPr>
      </p:pic>
      <p:sp>
        <p:nvSpPr>
          <p:cNvPr id="136" name="TextBox 135"/>
          <p:cNvSpPr txBox="1"/>
          <p:nvPr/>
        </p:nvSpPr>
        <p:spPr>
          <a:xfrm>
            <a:off x="3581400" y="2146518"/>
            <a:ext cx="400045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Controller</a:t>
            </a:r>
          </a:p>
          <a:p>
            <a:r>
              <a:rPr lang="en-US" sz="2800" b="1" dirty="0" smtClean="0"/>
              <a:t>Field Wiring (2-wire path)</a:t>
            </a:r>
            <a:endParaRPr lang="en-US" sz="2800" b="1" dirty="0"/>
          </a:p>
          <a:p>
            <a:r>
              <a:rPr lang="en-US" sz="2800" b="1" dirty="0"/>
              <a:t>Decoder</a:t>
            </a:r>
          </a:p>
          <a:p>
            <a:r>
              <a:rPr lang="en-US" sz="2800" b="1" dirty="0" smtClean="0"/>
              <a:t>Solenoid</a:t>
            </a:r>
            <a:endParaRPr lang="en-US" sz="2800" dirty="0"/>
          </a:p>
        </p:txBody>
      </p:sp>
      <p:sp>
        <p:nvSpPr>
          <p:cNvPr id="137" name="TextBox 136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94" grpId="0" animBg="1"/>
      <p:bldP spid="98" grpId="0" animBg="1"/>
      <p:bldP spid="165" grpId="0" animBg="1"/>
      <p:bldP spid="136" grpId="0" build="p" bldLvl="3" advAuto="100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3187" y="2133600"/>
            <a:ext cx="64636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are the alarms or fault indicators?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Controller related?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2-wire related?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Decoder related?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Solenoid related?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2904" y="290691"/>
            <a:ext cx="52450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2369845"/>
            <a:ext cx="20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Controller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2854625"/>
            <a:ext cx="2405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2-Wire Path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3339626"/>
            <a:ext cx="1764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Decoder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3833557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Solenoid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7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35" y="366891"/>
            <a:ext cx="61427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8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7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2026" y="5297269"/>
            <a:ext cx="3388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ACC Transformer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70510"/>
            <a:ext cx="2133600" cy="388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600200"/>
            <a:ext cx="723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programming 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decoder set-up!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sensor set-up 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LED indicators on the ADM.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LED indicators on the Master Module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2-wire path voltage at the controller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controller using a test decoder/solenoid.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11200" y="5486400"/>
            <a:ext cx="1721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Controller</a:t>
            </a:r>
          </a:p>
        </p:txBody>
      </p:sp>
    </p:spTree>
    <p:extLst>
      <p:ext uri="{BB962C8B-B14F-4D97-AF65-F5344CB8AC3E}">
        <p14:creationId xmlns:p14="http://schemas.microsoft.com/office/powerpoint/2010/main" val="18853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/>
      <p:bldP spid="13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711200" y="5486400"/>
            <a:ext cx="1721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Controller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701184"/>
            <a:ext cx="3922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status light on the ADM </a:t>
            </a:r>
            <a:r>
              <a:rPr lang="en-US" sz="1600" i="1" dirty="0" smtClean="0"/>
              <a:t>(2-wire path)</a:t>
            </a:r>
            <a:r>
              <a:rPr lang="en-US" dirty="0" smtClean="0"/>
              <a:t>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Power bar in the “OFF” position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Decoder module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Master module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1033330"/>
            <a:ext cx="44675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MV1/MV2 LEDs continuously cycle;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No station/decoder modules installed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Station module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Master module</a:t>
            </a:r>
            <a:r>
              <a:rPr lang="en-US" dirty="0"/>
              <a:t>	</a:t>
            </a: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Face pack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4090392"/>
            <a:ext cx="4924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Transformer fuse </a:t>
            </a:r>
            <a:r>
              <a:rPr lang="en-US" dirty="0"/>
              <a:t>continuously </a:t>
            </a:r>
            <a:r>
              <a:rPr lang="en-US" dirty="0" smtClean="0"/>
              <a:t>blows;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High voltage wire shorting out (120/230)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Decoder module </a:t>
            </a:r>
            <a:r>
              <a:rPr lang="en-US" i="1" dirty="0"/>
              <a:t>(2-wire path</a:t>
            </a:r>
            <a:r>
              <a:rPr lang="en-US" i="1" dirty="0" smtClean="0"/>
              <a:t>)</a:t>
            </a: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Master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 bldLvl="2"/>
      <p:bldP spid="5" grpId="0" uiExpand="1" build="p" bldLvl="2"/>
      <p:bldP spid="6" grpId="0" uiExpand="1" build="p" bldLvl="2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173306" cy="4092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137865" y="5469308"/>
            <a:ext cx="2859976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Using a Fluke 117</a:t>
            </a:r>
          </a:p>
        </p:txBody>
      </p:sp>
    </p:spTree>
    <p:extLst>
      <p:ext uri="{BB962C8B-B14F-4D97-AF65-F5344CB8AC3E}">
        <p14:creationId xmlns:p14="http://schemas.microsoft.com/office/powerpoint/2010/main" val="15768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990600"/>
            <a:ext cx="5192653" cy="410440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321532" y="5472868"/>
            <a:ext cx="250093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Using a ICD-HP</a:t>
            </a:r>
          </a:p>
        </p:txBody>
      </p:sp>
    </p:spTree>
    <p:extLst>
      <p:ext uri="{BB962C8B-B14F-4D97-AF65-F5344CB8AC3E}">
        <p14:creationId xmlns:p14="http://schemas.microsoft.com/office/powerpoint/2010/main" val="31452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181600" cy="410056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47900" y="5469308"/>
            <a:ext cx="46482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Using a test decoder/solenoid</a:t>
            </a:r>
          </a:p>
        </p:txBody>
      </p:sp>
    </p:spTree>
    <p:extLst>
      <p:ext uri="{BB962C8B-B14F-4D97-AF65-F5344CB8AC3E}">
        <p14:creationId xmlns:p14="http://schemas.microsoft.com/office/powerpoint/2010/main" val="15780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639" y="290691"/>
            <a:ext cx="59503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2369845"/>
            <a:ext cx="20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Controller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2854625"/>
            <a:ext cx="2405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2-Wire Path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3339626"/>
            <a:ext cx="1764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Decoder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3833557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Solenoid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295400"/>
            <a:ext cx="723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2-wire Resistance.</a:t>
            </a:r>
          </a:p>
          <a:p>
            <a:pPr lvl="1"/>
            <a:r>
              <a:rPr lang="en-US" sz="2400" dirty="0" smtClean="0"/>
              <a:t>	Resistance should be 600,000 ohms or greater.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2-wire Voltage.</a:t>
            </a:r>
          </a:p>
          <a:p>
            <a:r>
              <a:rPr lang="en-US" sz="2400" dirty="0" smtClean="0"/>
              <a:t>		Voltages should be 20V – 35V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(Using the controller voltage)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Wire </a:t>
            </a:r>
            <a:r>
              <a:rPr lang="en-US" sz="2400" dirty="0"/>
              <a:t>splices must be done with the manufacturer’s specified connectors (3M, </a:t>
            </a:r>
            <a:r>
              <a:rPr lang="en-US" sz="2400" dirty="0" smtClean="0"/>
              <a:t>DBY/R-6 on 2-wire path)</a:t>
            </a: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Trace out the 2-wire path  (Pro300 Tracker)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2-wire path for a leak to ground (GFL3000)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</p:spTree>
    <p:extLst>
      <p:ext uri="{BB962C8B-B14F-4D97-AF65-F5344CB8AC3E}">
        <p14:creationId xmlns:p14="http://schemas.microsoft.com/office/powerpoint/2010/main" val="2032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16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3657600" cy="15938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0261" y="4343400"/>
            <a:ext cx="216347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DS Type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Connectors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(wrong application)</a:t>
            </a:r>
            <a:endParaRPr lang="en-US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681" y="3966673"/>
            <a:ext cx="5575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Good connector in the </a:t>
            </a:r>
            <a:r>
              <a:rPr lang="en-US" sz="2400" b="1" u="sng" dirty="0" smtClean="0"/>
              <a:t>wrong</a:t>
            </a:r>
            <a:r>
              <a:rPr lang="en-US" sz="2400" b="1" dirty="0" smtClean="0"/>
              <a:t> application 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195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81200" y="1143000"/>
            <a:ext cx="5211092" cy="4128471"/>
            <a:chOff x="1957136" y="1979561"/>
            <a:chExt cx="5211092" cy="4128471"/>
          </a:xfrm>
        </p:grpSpPr>
        <p:pic>
          <p:nvPicPr>
            <p:cNvPr id="43014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136" y="1979561"/>
              <a:ext cx="5211092" cy="412847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01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323" y="3928760"/>
              <a:ext cx="707231" cy="33921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68" y="2316376"/>
            <a:ext cx="3714755" cy="178171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</p:spTree>
    <p:extLst>
      <p:ext uri="{BB962C8B-B14F-4D97-AF65-F5344CB8AC3E}">
        <p14:creationId xmlns:p14="http://schemas.microsoft.com/office/powerpoint/2010/main" val="23061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rgbClr val="EEECE1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2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85" y="1194388"/>
            <a:ext cx="2133600" cy="388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Straight Connector 35"/>
          <p:cNvCxnSpPr>
            <a:stCxn id="15" idx="1"/>
          </p:cNvCxnSpPr>
          <p:nvPr/>
        </p:nvCxnSpPr>
        <p:spPr>
          <a:xfrm flipH="1">
            <a:off x="3413380" y="3613666"/>
            <a:ext cx="651112" cy="584145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64492" y="3429000"/>
            <a:ext cx="418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Power Connection Compartment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3412063" y="1601569"/>
            <a:ext cx="60960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046242" y="1424690"/>
            <a:ext cx="43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Secondary Power Connection Compartment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21695" y="3705536"/>
            <a:ext cx="2870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115Vac, 230Vac/240Vac</a:t>
            </a:r>
          </a:p>
          <a:p>
            <a:r>
              <a:rPr lang="en-US" dirty="0" smtClean="0"/>
              <a:t>Hot and Neutral, NO Ground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478866" y="1715869"/>
            <a:ext cx="2549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24Vac @ 4 Amp. = Yellow</a:t>
            </a:r>
          </a:p>
          <a:p>
            <a:r>
              <a:rPr lang="en-US" dirty="0" smtClean="0"/>
              <a:t>7Vac @ 3.4 Amp. = Red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3185484" y="4748968"/>
            <a:ext cx="853112" cy="17687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089070" y="4748968"/>
            <a:ext cx="260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Controller Fuse (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4</a:t>
            </a:r>
            <a:r>
              <a:rPr lang="en-US" dirty="0" smtClean="0"/>
              <a:t> Turn)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521694" y="5040147"/>
            <a:ext cx="2590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Amp. @ 250V Fast Blow</a:t>
            </a:r>
          </a:p>
          <a:p>
            <a:r>
              <a:rPr lang="en-US" dirty="0" smtClean="0"/>
              <a:t>5 X 20 mm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85484" y="6162020"/>
            <a:ext cx="269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Transformer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/>
      <p:bldP spid="26" grpId="0"/>
      <p:bldP spid="43" grpId="0"/>
      <p:bldP spid="46" grpId="0"/>
      <p:bldP spid="47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312" y="3005671"/>
            <a:ext cx="4586288" cy="804329"/>
          </a:xfrm>
        </p:spPr>
        <p:txBody>
          <a:bodyPr>
            <a:normAutofit/>
          </a:bodyPr>
          <a:lstStyle/>
          <a:p>
            <a:r>
              <a:rPr lang="en-US" dirty="0" smtClean="0"/>
              <a:t>Diagnostic Method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7639" y="290691"/>
            <a:ext cx="59503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7814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46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Half Method;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/>
              <a:t>Test at the controller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Test at the first connection from the controller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Test at the next connection or “Half” way down the 2-wire path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/>
              <a:t>Test at the next connection or “Half” way down the 2-wire path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Continue this until you have pin-pointed the damaged area/component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312" y="3005671"/>
            <a:ext cx="4586288" cy="8043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Overload / Resistance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7639" y="290691"/>
            <a:ext cx="59503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0002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990600"/>
            <a:ext cx="746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2-wire path shorted (ADM Overload);</a:t>
            </a:r>
          </a:p>
          <a:p>
            <a:pPr algn="ctr"/>
            <a:r>
              <a:rPr lang="en-US" sz="2800" i="1" u="sng" dirty="0" smtClean="0"/>
              <a:t>RESISTANCE !!!</a:t>
            </a:r>
          </a:p>
          <a:p>
            <a:pPr algn="ctr"/>
            <a:endParaRPr lang="en-US" sz="2800" i="1" u="sng" dirty="0" smtClean="0"/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Test at the controller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Test at the first connection from the controller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Test at the next connection or “Half” way down the 2-wire path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/>
              <a:t>Test at the next connection or “Half” way down the 2-wire </a:t>
            </a:r>
            <a:r>
              <a:rPr lang="en-US" sz="2400" dirty="0" smtClean="0"/>
              <a:t>path, towards the short</a:t>
            </a:r>
            <a:endParaRPr lang="en-US" sz="2400" dirty="0"/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Continue this until you have pin-pointed the damaged area/component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2723" y="4013537"/>
            <a:ext cx="2518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Remove all 2-wire </a:t>
            </a:r>
          </a:p>
          <a:p>
            <a:r>
              <a:rPr lang="en-US" sz="2400" dirty="0" smtClean="0"/>
              <a:t>paths from the </a:t>
            </a:r>
          </a:p>
          <a:p>
            <a:r>
              <a:rPr lang="en-US" sz="2400" dirty="0" smtClean="0"/>
              <a:t>ADM99 and check </a:t>
            </a:r>
          </a:p>
          <a:p>
            <a:r>
              <a:rPr lang="en-US" sz="2400" dirty="0" smtClean="0"/>
              <a:t>resistance on the</a:t>
            </a:r>
          </a:p>
          <a:p>
            <a:r>
              <a:rPr lang="en-US" sz="2400" dirty="0" smtClean="0"/>
              <a:t>2-wire paths</a:t>
            </a:r>
            <a:endParaRPr lang="en-US" sz="2400" dirty="0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38200" y="2639738"/>
            <a:ext cx="0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7199" y="1367135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57200" y="1062335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600,000+ Ohms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457200" y="762000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600,000+ Ohms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457200" y="457200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600,000+ Ohms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12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2" grpId="0" uiExpand="1" build="p" bldLvl="2"/>
      <p:bldP spid="57" grpId="0"/>
      <p:bldP spid="60" grpId="0"/>
      <p:bldP spid="36" grpId="0"/>
      <p:bldP spid="37" grpId="0"/>
      <p:bldP spid="38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7401" y="2194858"/>
            <a:ext cx="88898" cy="395942"/>
            <a:chOff x="2057401" y="2514733"/>
            <a:chExt cx="88898" cy="395942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14400" y="4013537"/>
            <a:ext cx="2449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Break 2-wire path</a:t>
            </a:r>
          </a:p>
          <a:p>
            <a:r>
              <a:rPr lang="en-US" sz="2400" dirty="0" smtClean="0"/>
              <a:t>at first connection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101850" y="2726749"/>
            <a:ext cx="0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57400" y="2201174"/>
            <a:ext cx="88690" cy="368778"/>
            <a:chOff x="2057400" y="2201174"/>
            <a:chExt cx="88690" cy="36877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54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 bldLvl="2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2723" y="4013537"/>
            <a:ext cx="2323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Re-check the </a:t>
            </a:r>
          </a:p>
          <a:p>
            <a:r>
              <a:rPr lang="en-US" sz="2400" dirty="0" smtClean="0"/>
              <a:t>resistance of the </a:t>
            </a:r>
          </a:p>
          <a:p>
            <a:r>
              <a:rPr lang="en-US" sz="2400" dirty="0" smtClean="0"/>
              <a:t>2-wire path.</a:t>
            </a:r>
            <a:endParaRPr lang="en-US" sz="2400" dirty="0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38200" y="2639738"/>
            <a:ext cx="0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800" y="1219200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2057400" y="2201174"/>
            <a:ext cx="88690" cy="368778"/>
            <a:chOff x="2057400" y="2201174"/>
            <a:chExt cx="88690" cy="368778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26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 bldLvl="2"/>
      <p:bldP spid="36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5800" y="4013537"/>
            <a:ext cx="26861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resistance</a:t>
            </a:r>
          </a:p>
          <a:p>
            <a:r>
              <a:rPr lang="en-US" sz="2400" dirty="0" smtClean="0"/>
              <a:t>here both pairs, </a:t>
            </a:r>
          </a:p>
          <a:p>
            <a:r>
              <a:rPr lang="en-US" sz="2400" dirty="0" smtClean="0"/>
              <a:t>mark controller side</a:t>
            </a:r>
          </a:p>
          <a:p>
            <a:r>
              <a:rPr lang="en-US" sz="2400" dirty="0" smtClean="0"/>
              <a:t>wires</a:t>
            </a:r>
            <a:endParaRPr lang="en-US" sz="2400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2111836" y="2741035"/>
            <a:ext cx="12240" cy="1286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03731" y="12192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04800" y="12192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600K+ 0hms</a:t>
            </a:r>
            <a:endParaRPr lang="en-US" sz="2400" dirty="0"/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57400" y="2206782"/>
            <a:ext cx="88690" cy="368778"/>
            <a:chOff x="2057400" y="2201174"/>
            <a:chExt cx="88690" cy="36877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/>
          <p:cNvCxnSpPr/>
          <p:nvPr/>
        </p:nvCxnSpPr>
        <p:spPr>
          <a:xfrm>
            <a:off x="2438400" y="1981199"/>
            <a:ext cx="5487511" cy="0"/>
          </a:xfrm>
          <a:prstGeom prst="straightConnector1">
            <a:avLst/>
          </a:prstGeom>
          <a:ln w="57150">
            <a:solidFill>
              <a:srgbClr val="C00000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33800" y="1524000"/>
            <a:ext cx="289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Problem Direction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 bldLvl="2"/>
      <p:bldP spid="36" grpId="0"/>
      <p:bldP spid="1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4" y="1143000"/>
            <a:ext cx="3601456" cy="368061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143000"/>
            <a:ext cx="3517232" cy="36819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3113" y="4983802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Resistance on the 2-wire path</a:t>
            </a:r>
            <a:endParaRPr lang="en-US" sz="2000" b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</p:spTree>
    <p:extLst>
      <p:ext uri="{BB962C8B-B14F-4D97-AF65-F5344CB8AC3E}">
        <p14:creationId xmlns:p14="http://schemas.microsoft.com/office/powerpoint/2010/main" val="115991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14400" y="4013537"/>
            <a:ext cx="2401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Break 2-wire path</a:t>
            </a:r>
          </a:p>
          <a:p>
            <a:r>
              <a:rPr lang="en-US" sz="2400" dirty="0" smtClean="0"/>
              <a:t>at connection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101850" y="2819400"/>
            <a:ext cx="1147008" cy="13062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687" y="2242512"/>
            <a:ext cx="211646" cy="374356"/>
            <a:chOff x="3212592" y="2225558"/>
            <a:chExt cx="211646" cy="37435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3325368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424238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057400" y="2201174"/>
            <a:ext cx="88690" cy="368778"/>
            <a:chOff x="2057400" y="2201174"/>
            <a:chExt cx="88690" cy="368778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304800" y="1219200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393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35" y="366891"/>
            <a:ext cx="61427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7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1070510"/>
            <a:ext cx="3321050" cy="39852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4013537"/>
            <a:ext cx="2583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resistance</a:t>
            </a:r>
          </a:p>
          <a:p>
            <a:r>
              <a:rPr lang="en-US" sz="2400" dirty="0" smtClean="0"/>
              <a:t>here on the “field” </a:t>
            </a:r>
          </a:p>
          <a:p>
            <a:r>
              <a:rPr lang="en-US" sz="2400" dirty="0" smtClean="0"/>
              <a:t>side wires</a:t>
            </a:r>
            <a:endParaRPr lang="en-US" sz="2400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2111836" y="2741035"/>
            <a:ext cx="12240" cy="1286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4800" y="1219200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57400" y="2206782"/>
            <a:ext cx="88690" cy="368778"/>
            <a:chOff x="2057400" y="2201174"/>
            <a:chExt cx="88690" cy="36877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200687" y="2240828"/>
            <a:ext cx="211646" cy="374356"/>
            <a:chOff x="3212592" y="2225558"/>
            <a:chExt cx="211646" cy="374356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325368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424238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1447800" y="1519535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</a:t>
            </a:r>
            <a:r>
              <a:rPr lang="en-US" sz="2400" dirty="0"/>
              <a:t>O</a:t>
            </a:r>
            <a:r>
              <a:rPr lang="en-US" sz="2400" dirty="0" smtClean="0"/>
              <a:t>hms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37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 bldLvl="2"/>
      <p:bldP spid="37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4013537"/>
            <a:ext cx="2536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Twist the Red/Blue</a:t>
            </a:r>
          </a:p>
          <a:p>
            <a:r>
              <a:rPr lang="en-US" sz="2400" dirty="0" smtClean="0"/>
              <a:t>“field” side wires </a:t>
            </a:r>
          </a:p>
          <a:p>
            <a:r>
              <a:rPr lang="en-US" sz="2400" dirty="0" smtClean="0"/>
              <a:t>together</a:t>
            </a:r>
            <a:endParaRPr lang="en-US" sz="2400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2111836" y="2741035"/>
            <a:ext cx="12240" cy="1286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57400" y="2206782"/>
            <a:ext cx="88690" cy="368778"/>
            <a:chOff x="2057400" y="2201174"/>
            <a:chExt cx="88690" cy="36877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200687" y="2240828"/>
            <a:ext cx="214027" cy="374356"/>
            <a:chOff x="3212592" y="2225558"/>
            <a:chExt cx="214027" cy="374356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325368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426619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447800" y="1519535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61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 bldLvl="2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150852" y="2819400"/>
            <a:ext cx="1098006" cy="119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687" y="2239844"/>
            <a:ext cx="214027" cy="374356"/>
            <a:chOff x="3212592" y="2225558"/>
            <a:chExt cx="214027" cy="37435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3325368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426619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1457801" y="1219200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1-3 Ohms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441044" y="3782704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2057400" y="2201174"/>
            <a:ext cx="88690" cy="368778"/>
            <a:chOff x="2057400" y="2201174"/>
            <a:chExt cx="88690" cy="368778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/>
          <p:cNvCxnSpPr/>
          <p:nvPr/>
        </p:nvCxnSpPr>
        <p:spPr>
          <a:xfrm flipV="1">
            <a:off x="3622931" y="1981199"/>
            <a:ext cx="5063869" cy="6346"/>
          </a:xfrm>
          <a:prstGeom prst="straightConnector1">
            <a:avLst/>
          </a:prstGeom>
          <a:ln w="57150">
            <a:solidFill>
              <a:srgbClr val="C00000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953640" y="1524000"/>
            <a:ext cx="289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Problem Direction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2000" y="4013537"/>
            <a:ext cx="2258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resistance</a:t>
            </a:r>
          </a:p>
          <a:p>
            <a:r>
              <a:rPr lang="en-US" sz="2400" dirty="0" smtClean="0"/>
              <a:t>here on all wires</a:t>
            </a:r>
            <a:endParaRPr lang="en-US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3657453" y="15240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53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3" grpId="0"/>
      <p:bldP spid="55" grpId="0"/>
      <p:bldP spid="56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9600" y="4013537"/>
            <a:ext cx="2841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Untwist Red/Blue </a:t>
            </a:r>
          </a:p>
          <a:p>
            <a:r>
              <a:rPr lang="en-US" sz="2400" dirty="0" smtClean="0"/>
              <a:t>wires and reconnect </a:t>
            </a:r>
          </a:p>
          <a:p>
            <a:r>
              <a:rPr lang="en-US" sz="2400" dirty="0" smtClean="0"/>
              <a:t>paths together</a:t>
            </a:r>
            <a:endParaRPr lang="en-US" sz="2400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2111836" y="2741035"/>
            <a:ext cx="12240" cy="1286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57400" y="2206782"/>
            <a:ext cx="88690" cy="368778"/>
            <a:chOff x="2057400" y="2201174"/>
            <a:chExt cx="88690" cy="36877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200687" y="2240828"/>
            <a:ext cx="214027" cy="374356"/>
            <a:chOff x="3212592" y="2225558"/>
            <a:chExt cx="214027" cy="374356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322987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426619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5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 bldLvl="2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6790416" y="2718816"/>
            <a:ext cx="0" cy="13101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687" y="2239844"/>
            <a:ext cx="214027" cy="374356"/>
            <a:chOff x="3212592" y="2225558"/>
            <a:chExt cx="214027" cy="37435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3322987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426619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1447800" y="1519535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441044" y="3782704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5638800" y="4013537"/>
            <a:ext cx="2401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Break 2-wire path</a:t>
            </a:r>
          </a:p>
          <a:p>
            <a:r>
              <a:rPr lang="en-US" sz="2400" dirty="0" smtClean="0"/>
              <a:t>at connection</a:t>
            </a:r>
          </a:p>
        </p:txBody>
      </p:sp>
      <p:sp>
        <p:nvSpPr>
          <p:cNvPr id="3" name="Arc 2"/>
          <p:cNvSpPr/>
          <p:nvPr/>
        </p:nvSpPr>
        <p:spPr>
          <a:xfrm>
            <a:off x="1003299" y="685800"/>
            <a:ext cx="5778634" cy="3505200"/>
          </a:xfrm>
          <a:prstGeom prst="arc">
            <a:avLst>
              <a:gd name="adj1" fmla="val 11513566"/>
              <a:gd name="adj2" fmla="val 21371141"/>
            </a:avLst>
          </a:prstGeom>
          <a:ln w="57150"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657453" y="15240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27829" y="353568"/>
            <a:ext cx="245586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Half way point or</a:t>
            </a:r>
          </a:p>
          <a:p>
            <a:pPr algn="ctr"/>
            <a:r>
              <a:rPr lang="en-US" sz="2400" b="1" dirty="0" smtClean="0"/>
              <a:t>Next 2-wire spice </a:t>
            </a:r>
            <a:endParaRPr lang="en-US" sz="2400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6737783" y="2209800"/>
            <a:ext cx="88690" cy="368778"/>
            <a:chOff x="2057400" y="2201174"/>
            <a:chExt cx="88690" cy="368778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97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 bldLvl="2"/>
      <p:bldP spid="3" grpId="0" animBg="1"/>
      <p:bldP spid="15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3414714" y="2764298"/>
            <a:ext cx="1137286" cy="1249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687" y="2239844"/>
            <a:ext cx="214027" cy="374356"/>
            <a:chOff x="3212592" y="2225558"/>
            <a:chExt cx="214027" cy="37435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3322987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426619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3657453" y="15240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6738081" y="2209800"/>
            <a:ext cx="88690" cy="368778"/>
            <a:chOff x="2057400" y="2201174"/>
            <a:chExt cx="88690" cy="368778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3581400" y="4013537"/>
            <a:ext cx="2583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resistance</a:t>
            </a:r>
          </a:p>
          <a:p>
            <a:r>
              <a:rPr lang="en-US" sz="2400" dirty="0" smtClean="0"/>
              <a:t>here on the “field” </a:t>
            </a:r>
          </a:p>
          <a:p>
            <a:r>
              <a:rPr lang="en-US" sz="2400" dirty="0" smtClean="0"/>
              <a:t>side wires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32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5" grpId="0" uiExpand="1" build="p" bldLvl="2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687" y="2239844"/>
            <a:ext cx="214027" cy="374356"/>
            <a:chOff x="3212592" y="2225558"/>
            <a:chExt cx="214027" cy="37435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3322987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426619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3657453" y="15240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6738081" y="2209800"/>
            <a:ext cx="88690" cy="368778"/>
            <a:chOff x="2057400" y="2201174"/>
            <a:chExt cx="88690" cy="368778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5665912" y="4013537"/>
            <a:ext cx="2258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resistance</a:t>
            </a:r>
          </a:p>
          <a:p>
            <a:r>
              <a:rPr lang="en-US" sz="2400" dirty="0" smtClean="0"/>
              <a:t>here on the </a:t>
            </a:r>
          </a:p>
          <a:p>
            <a:r>
              <a:rPr lang="en-US" sz="2400" dirty="0" smtClean="0"/>
              <a:t>2-wire paths</a:t>
            </a:r>
            <a:endParaRPr lang="en-US" sz="2400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790416" y="2718816"/>
            <a:ext cx="0" cy="13101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47582" y="1597967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5912742" y="1290935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84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 bldLvl="2"/>
      <p:bldP spid="37" grpId="0"/>
      <p:bldP spid="40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687" y="2239844"/>
            <a:ext cx="214027" cy="374356"/>
            <a:chOff x="3212592" y="2225558"/>
            <a:chExt cx="214027" cy="37435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3322987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426619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3657453" y="15240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6738081" y="2209800"/>
            <a:ext cx="88690" cy="368778"/>
            <a:chOff x="2057400" y="2201174"/>
            <a:chExt cx="88690" cy="368778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6147582" y="1597967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5912742" y="1290935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600K+ Ohms</a:t>
            </a:r>
            <a:endParaRPr lang="en-US" sz="2400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3414714" y="2764298"/>
            <a:ext cx="1137286" cy="1249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82887" y="4013537"/>
            <a:ext cx="2536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Twist the Red/Blue</a:t>
            </a:r>
          </a:p>
          <a:p>
            <a:r>
              <a:rPr lang="en-US" sz="2400" dirty="0" smtClean="0"/>
              <a:t>“field” side wires </a:t>
            </a:r>
          </a:p>
          <a:p>
            <a:r>
              <a:rPr lang="en-US" sz="2400" dirty="0" smtClean="0"/>
              <a:t>together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7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 bldLvl="2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26992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58745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81462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687" y="2239844"/>
            <a:ext cx="214027" cy="374356"/>
            <a:chOff x="3212592" y="2225558"/>
            <a:chExt cx="214027" cy="37435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212592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3322987" y="2225558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426619" y="2231136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6738081" y="2209800"/>
            <a:ext cx="88690" cy="368778"/>
            <a:chOff x="2057400" y="2201174"/>
            <a:chExt cx="88690" cy="368778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205740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146090" y="2201174"/>
              <a:ext cx="0" cy="368778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665912" y="4013537"/>
            <a:ext cx="2258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resistance</a:t>
            </a:r>
          </a:p>
          <a:p>
            <a:r>
              <a:rPr lang="en-US" sz="2400" dirty="0" smtClean="0"/>
              <a:t>here on the </a:t>
            </a:r>
          </a:p>
          <a:p>
            <a:r>
              <a:rPr lang="en-US" sz="2400" dirty="0" smtClean="0"/>
              <a:t>2-wire paths</a:t>
            </a:r>
            <a:endParaRPr lang="en-US" sz="2400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790416" y="2718816"/>
            <a:ext cx="0" cy="13101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657453" y="15240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 Ohms</a:t>
            </a:r>
            <a:endParaRPr lang="en-US" sz="24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5105400" y="1219200"/>
            <a:ext cx="3706368" cy="461665"/>
            <a:chOff x="5105400" y="1219200"/>
            <a:chExt cx="3706368" cy="461665"/>
          </a:xfrm>
        </p:grpSpPr>
        <p:grpSp>
          <p:nvGrpSpPr>
            <p:cNvPr id="35" name="Group 34"/>
            <p:cNvGrpSpPr/>
            <p:nvPr/>
          </p:nvGrpSpPr>
          <p:grpSpPr>
            <a:xfrm>
              <a:off x="6858000" y="1219200"/>
              <a:ext cx="1953768" cy="419695"/>
              <a:chOff x="6858000" y="1219200"/>
              <a:chExt cx="1953768" cy="41969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858000" y="1219200"/>
                <a:ext cx="1789272" cy="41969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18B84A"/>
                    </a:solidFill>
                  </a:rPr>
                  <a:t>600K+ Ohms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6927224" y="1600551"/>
                <a:ext cx="1884544" cy="0"/>
              </a:xfrm>
              <a:prstGeom prst="straightConnector1">
                <a:avLst/>
              </a:prstGeom>
              <a:ln w="57150">
                <a:solidFill>
                  <a:srgbClr val="18B84A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5105400" y="1219200"/>
              <a:ext cx="1592817" cy="461665"/>
              <a:chOff x="5105400" y="1219200"/>
              <a:chExt cx="1592817" cy="461665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292063" y="1219200"/>
                <a:ext cx="14061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1-3 Ohms</a:t>
                </a: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H="1">
                <a:off x="5105400" y="1610046"/>
                <a:ext cx="1579744" cy="1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oup 52"/>
          <p:cNvGrpSpPr/>
          <p:nvPr/>
        </p:nvGrpSpPr>
        <p:grpSpPr>
          <a:xfrm>
            <a:off x="5105400" y="685800"/>
            <a:ext cx="3276600" cy="461665"/>
            <a:chOff x="5105400" y="1219200"/>
            <a:chExt cx="3276600" cy="461665"/>
          </a:xfrm>
        </p:grpSpPr>
        <p:grpSp>
          <p:nvGrpSpPr>
            <p:cNvPr id="54" name="Group 53"/>
            <p:cNvGrpSpPr/>
            <p:nvPr/>
          </p:nvGrpSpPr>
          <p:grpSpPr>
            <a:xfrm>
              <a:off x="6858000" y="1219200"/>
              <a:ext cx="1524000" cy="461665"/>
              <a:chOff x="6858000" y="1219200"/>
              <a:chExt cx="1524000" cy="46166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6858000" y="1219200"/>
                <a:ext cx="1311578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37 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Ohms</a:t>
                </a: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6927224" y="1600551"/>
                <a:ext cx="1454776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5105400" y="1219200"/>
              <a:ext cx="1592817" cy="461665"/>
              <a:chOff x="5105400" y="1219200"/>
              <a:chExt cx="1592817" cy="461665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5292063" y="1219200"/>
                <a:ext cx="14061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18B84A"/>
                    </a:solidFill>
                  </a:rPr>
                  <a:t>1-3 Ohms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H="1">
                <a:off x="5105400" y="1610046"/>
                <a:ext cx="1579744" cy="1"/>
              </a:xfrm>
              <a:prstGeom prst="straightConnector1">
                <a:avLst/>
              </a:prstGeom>
              <a:ln w="57150">
                <a:solidFill>
                  <a:srgbClr val="18B84A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131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 bldLvl="2"/>
      <p:bldP spid="36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rgbClr val="EEECE1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2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3052" y="1331416"/>
            <a:ext cx="54854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G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E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N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D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430" y="1546372"/>
            <a:ext cx="441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ACC99D Controller Hardware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479992" y="1927372"/>
            <a:ext cx="506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ICORE/DUAL Controller Hardware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484757" y="2308372"/>
            <a:ext cx="3850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Station Output Hardware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490105" y="2687360"/>
            <a:ext cx="2957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System Diagnostics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3068360"/>
            <a:ext cx="389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2-Wire Field Components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3446312"/>
            <a:ext cx="2475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Decoder Design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466358" y="1165372"/>
            <a:ext cx="2870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Installation Details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463255" y="784372"/>
            <a:ext cx="318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Installation Practices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3842552"/>
            <a:ext cx="449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Grounding Installation Details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4201180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Clik</a:t>
            </a:r>
            <a:r>
              <a:rPr lang="en-US" sz="2000" b="1" baseline="50000" dirty="0" err="1" smtClean="0"/>
              <a:t>TM</a:t>
            </a:r>
            <a:r>
              <a:rPr lang="en-US" sz="2800" dirty="0" smtClean="0"/>
              <a:t> Sensor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4582180"/>
            <a:ext cx="2079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Flow Sensors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505200" y="4963180"/>
            <a:ext cx="2633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Troubleshooting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5344180"/>
            <a:ext cx="762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30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2596077"/>
            <a:ext cx="407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2.02.017			24Vac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3092746"/>
            <a:ext cx="466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4.22.010			IMMS-ET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3586677"/>
            <a:ext cx="47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5.23.008			</a:t>
            </a:r>
            <a:r>
              <a:rPr lang="en-US" sz="3600" dirty="0" err="1" smtClean="0"/>
              <a:t>SolarSync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312" y="3005671"/>
            <a:ext cx="4586288" cy="804329"/>
          </a:xfrm>
        </p:spPr>
        <p:txBody>
          <a:bodyPr>
            <a:normAutofit/>
          </a:bodyPr>
          <a:lstStyle/>
          <a:p>
            <a:r>
              <a:rPr lang="en-US" dirty="0" smtClean="0"/>
              <a:t>Voltage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7639" y="290691"/>
            <a:ext cx="59503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9242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295400"/>
            <a:ext cx="746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2-wire path damaged;</a:t>
            </a:r>
          </a:p>
          <a:p>
            <a:pPr algn="ctr"/>
            <a:r>
              <a:rPr lang="en-US" sz="2800" i="1" u="sng" dirty="0" smtClean="0"/>
              <a:t>VOLTAGE !!!</a:t>
            </a:r>
          </a:p>
          <a:p>
            <a:pPr algn="ctr"/>
            <a:endParaRPr lang="en-US" sz="2800" i="1" u="sng" dirty="0" smtClean="0"/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Test the voltage at the controller/ADM99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Test at the first connection from the controller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Test at the next connection or “Half” way down the 2-wire path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/>
              <a:t>Test at the next connection or “Half” way down the 2-wire path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/>
              <a:t>Continue this until you have pin-pointed the damaged area/component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2723" y="4013537"/>
            <a:ext cx="2002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the </a:t>
            </a:r>
          </a:p>
          <a:p>
            <a:r>
              <a:rPr lang="en-US" sz="2400" dirty="0" smtClean="0"/>
              <a:t>voltage of the </a:t>
            </a:r>
          </a:p>
          <a:p>
            <a:r>
              <a:rPr lang="en-US" sz="2400" dirty="0" smtClean="0"/>
              <a:t>2-wire path.</a:t>
            </a:r>
            <a:endParaRPr lang="en-US" sz="2400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838200" y="2639738"/>
            <a:ext cx="0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04800" y="1214735"/>
            <a:ext cx="1500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33.54Volts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2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 bldLvl="2"/>
      <p:bldP spid="43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21792" y="4013537"/>
            <a:ext cx="2002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the </a:t>
            </a:r>
          </a:p>
          <a:p>
            <a:r>
              <a:rPr lang="en-US" sz="2400" dirty="0" smtClean="0"/>
              <a:t>voltage of the </a:t>
            </a:r>
          </a:p>
          <a:p>
            <a:r>
              <a:rPr lang="en-US" sz="2400" dirty="0" smtClean="0"/>
              <a:t>2-wire path.</a:t>
            </a:r>
            <a:endParaRPr lang="en-US" sz="2400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109216" y="2639738"/>
            <a:ext cx="0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71600" y="1824335"/>
            <a:ext cx="1500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33.54Volts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5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 bldLvl="2"/>
      <p:bldP spid="37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43843" y="4013537"/>
            <a:ext cx="2002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the </a:t>
            </a:r>
          </a:p>
          <a:p>
            <a:r>
              <a:rPr lang="en-US" sz="2400" dirty="0" smtClean="0"/>
              <a:t>voltage of the </a:t>
            </a:r>
          </a:p>
          <a:p>
            <a:r>
              <a:rPr lang="en-US" sz="2400" dirty="0" smtClean="0"/>
              <a:t>2-wire path.</a:t>
            </a:r>
            <a:endParaRPr lang="en-US" sz="2400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431267" y="2639738"/>
            <a:ext cx="874675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90800" y="1824335"/>
            <a:ext cx="1500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33.54Volts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71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 bldLvl="2"/>
      <p:bldP spid="38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91200" y="4013537"/>
            <a:ext cx="2002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the </a:t>
            </a:r>
          </a:p>
          <a:p>
            <a:r>
              <a:rPr lang="en-US" sz="2400" dirty="0" smtClean="0"/>
              <a:t>voltage of the </a:t>
            </a:r>
          </a:p>
          <a:p>
            <a:r>
              <a:rPr lang="en-US" sz="2400" dirty="0" smtClean="0"/>
              <a:t>2-wire path.</a:t>
            </a:r>
            <a:endParaRPr lang="en-US" sz="2400" dirty="0"/>
          </a:p>
        </p:txBody>
      </p:sp>
      <p:sp>
        <p:nvSpPr>
          <p:cNvPr id="37" name="Arc 36"/>
          <p:cNvSpPr/>
          <p:nvPr/>
        </p:nvSpPr>
        <p:spPr>
          <a:xfrm>
            <a:off x="1003299" y="685800"/>
            <a:ext cx="5778634" cy="3505200"/>
          </a:xfrm>
          <a:prstGeom prst="arc">
            <a:avLst>
              <a:gd name="adj1" fmla="val 11513566"/>
              <a:gd name="adj2" fmla="val 21371141"/>
            </a:avLst>
          </a:prstGeom>
          <a:ln w="57150"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627829" y="353568"/>
            <a:ext cx="245586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Half way point or</a:t>
            </a:r>
          </a:p>
          <a:p>
            <a:pPr algn="ctr"/>
            <a:r>
              <a:rPr lang="en-US" sz="2400" b="1" dirty="0" smtClean="0"/>
              <a:t>Next 2-wire spice </a:t>
            </a:r>
            <a:endParaRPr lang="en-US" sz="2400" b="1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6781800" y="2639738"/>
            <a:ext cx="0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279685" y="1290935"/>
            <a:ext cx="102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 Volts</a:t>
            </a:r>
            <a:endParaRPr lang="en-US" sz="24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826382" y="1676400"/>
            <a:ext cx="515468" cy="5198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 bldLvl="2"/>
      <p:bldP spid="37" grpId="0" animBg="1"/>
      <p:bldP spid="37" grpId="1" animBg="1"/>
      <p:bldP spid="38" grpId="0" animBg="1"/>
      <p:bldP spid="38" grpId="1" animBg="1"/>
      <p:bldP spid="43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05200" y="4040799"/>
            <a:ext cx="2002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the </a:t>
            </a:r>
          </a:p>
          <a:p>
            <a:r>
              <a:rPr lang="en-US" sz="2400" dirty="0" smtClean="0"/>
              <a:t>voltage of the </a:t>
            </a:r>
          </a:p>
          <a:p>
            <a:r>
              <a:rPr lang="en-US" sz="2400" dirty="0" smtClean="0"/>
              <a:t>2-wire path.</a:t>
            </a:r>
            <a:endParaRPr lang="en-US" sz="2400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495800" y="2667000"/>
            <a:ext cx="0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33800" y="1290935"/>
            <a:ext cx="15006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33.54Volts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7279685" y="1290935"/>
            <a:ext cx="102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 Volts</a:t>
            </a:r>
            <a:endParaRPr lang="en-US" sz="2400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6826382" y="1676400"/>
            <a:ext cx="515468" cy="5198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4523232" y="1676400"/>
            <a:ext cx="1" cy="5075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1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 bldLvl="2"/>
      <p:bldP spid="47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1003300" y="1987544"/>
            <a:ext cx="1054100" cy="1136655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146300" y="1987545"/>
            <a:ext cx="1054100" cy="1136653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800000">
            <a:off x="3411749" y="1987545"/>
            <a:ext cx="1054100" cy="1136654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800000">
            <a:off x="455059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>
            <a:off x="5684570" y="1981201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6814800" y="1981199"/>
            <a:ext cx="1054100" cy="1143001"/>
          </a:xfrm>
          <a:prstGeom prst="arc">
            <a:avLst>
              <a:gd name="adj1" fmla="val 10825910"/>
              <a:gd name="adj2" fmla="val 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0800000">
            <a:off x="7946553" y="1828800"/>
            <a:ext cx="1054100" cy="1295401"/>
          </a:xfrm>
          <a:prstGeom prst="arc">
            <a:avLst>
              <a:gd name="adj1" fmla="val 14600496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10704" y="2590800"/>
            <a:ext cx="53645" cy="289560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7401" y="2197608"/>
            <a:ext cx="88898" cy="395942"/>
            <a:chOff x="2057401" y="2514733"/>
            <a:chExt cx="88898" cy="395942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63100" y="2209800"/>
            <a:ext cx="88898" cy="395942"/>
            <a:chOff x="2057401" y="2514733"/>
            <a:chExt cx="88898" cy="39594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96040" y="2209800"/>
            <a:ext cx="88898" cy="395942"/>
            <a:chOff x="2057401" y="2514733"/>
            <a:chExt cx="88898" cy="39594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37484" y="2209800"/>
            <a:ext cx="88898" cy="395942"/>
            <a:chOff x="2057401" y="2514733"/>
            <a:chExt cx="88898" cy="39594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869270" y="2209800"/>
            <a:ext cx="88898" cy="395942"/>
            <a:chOff x="2057401" y="2514733"/>
            <a:chExt cx="88898" cy="39594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057401" y="2514733"/>
              <a:ext cx="44449" cy="395942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101850" y="2514733"/>
              <a:ext cx="44449" cy="389598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189393" y="2183922"/>
            <a:ext cx="233363" cy="415746"/>
            <a:chOff x="3198019" y="2509838"/>
            <a:chExt cx="233363" cy="41574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3198019" y="2514733"/>
              <a:ext cx="118930" cy="40333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314568" y="2509838"/>
              <a:ext cx="116814" cy="40798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319330" y="2522121"/>
              <a:ext cx="0" cy="40346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1003300" cy="81093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754556" y="5486400"/>
            <a:ext cx="4172668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 – Half Method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51376" y="4040799"/>
            <a:ext cx="2002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 the </a:t>
            </a:r>
          </a:p>
          <a:p>
            <a:r>
              <a:rPr lang="en-US" sz="2400" dirty="0" smtClean="0"/>
              <a:t>voltage of the </a:t>
            </a:r>
          </a:p>
          <a:p>
            <a:r>
              <a:rPr lang="en-US" sz="2400" dirty="0" smtClean="0"/>
              <a:t>2-wire path.</a:t>
            </a:r>
            <a:endParaRPr lang="en-US" sz="2400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5641976" y="2667000"/>
            <a:ext cx="0" cy="1398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279685" y="1290935"/>
            <a:ext cx="102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 Volts</a:t>
            </a:r>
            <a:endParaRPr lang="en-US" sz="2400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6826382" y="1676400"/>
            <a:ext cx="515468" cy="5198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733800" y="1290935"/>
            <a:ext cx="15006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33.54Volts</a:t>
            </a:r>
            <a:endParaRPr lang="en-US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724400" y="1676400"/>
            <a:ext cx="87164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43255" y="1531203"/>
            <a:ext cx="1396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Damaged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Area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4" name="Arc 53"/>
          <p:cNvSpPr/>
          <p:nvPr/>
        </p:nvSpPr>
        <p:spPr>
          <a:xfrm rot="10800000">
            <a:off x="5690616" y="1981200"/>
            <a:ext cx="1054100" cy="1143000"/>
          </a:xfrm>
          <a:prstGeom prst="arc">
            <a:avLst>
              <a:gd name="adj1" fmla="val 10825910"/>
              <a:gd name="adj2" fmla="val 0"/>
            </a:avLst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 bldLvl="2"/>
      <p:bldP spid="52" grpId="0" animBg="1"/>
      <p:bldP spid="16" grpId="0"/>
      <p:bldP spid="54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4" y="1143000"/>
            <a:ext cx="3596636" cy="368239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37" y="1143000"/>
            <a:ext cx="3520648" cy="368239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36913" y="4988044"/>
            <a:ext cx="2270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Voltage 2-wire path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84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143000"/>
            <a:ext cx="3517233" cy="368239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0" y="1143000"/>
            <a:ext cx="3579687" cy="368239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5405" y="4988044"/>
            <a:ext cx="3453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Voltage 2-wire path (field side)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838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5" y="1143000"/>
            <a:ext cx="4896820" cy="2626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6986" y="4419600"/>
            <a:ext cx="5899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IMMS ET / </a:t>
            </a:r>
            <a:r>
              <a:rPr lang="en-US" sz="3200" b="1" dirty="0" err="1" smtClean="0"/>
              <a:t>SolarSync</a:t>
            </a:r>
            <a:r>
              <a:rPr lang="en-US" sz="3200" b="1" dirty="0" smtClean="0"/>
              <a:t> Connections</a:t>
            </a:r>
            <a:endParaRPr lang="en-US" sz="3200" b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86000" y="3760650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 flipV="1">
            <a:off x="2235201" y="502426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8433" y="5012269"/>
            <a:ext cx="3342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24Vdc – 19Vdc Minimum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2069305" y="1243275"/>
            <a:ext cx="311943" cy="211667"/>
          </a:xfrm>
          <a:prstGeom prst="rect">
            <a:avLst/>
          </a:prstGeom>
          <a:solidFill>
            <a:srgbClr val="349C45"/>
          </a:solidFill>
          <a:ln>
            <a:solidFill>
              <a:srgbClr val="349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76338" y="1241376"/>
            <a:ext cx="311943" cy="2116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33600" y="3479009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45894" y="3474247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" y="1143000"/>
            <a:ext cx="3591719" cy="368239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4" y="1143000"/>
            <a:ext cx="3513136" cy="368239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47599" y="4988044"/>
            <a:ext cx="4048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Voltage 2-wire path (</a:t>
            </a:r>
            <a:r>
              <a:rPr lang="en-US" sz="2000" b="1" dirty="0"/>
              <a:t>c</a:t>
            </a:r>
            <a:r>
              <a:rPr lang="en-US" sz="2000" b="1" dirty="0" smtClean="0"/>
              <a:t>ontroller side)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24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rgbClr val="EEECE1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2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312" y="3005671"/>
            <a:ext cx="4586288" cy="804329"/>
          </a:xfrm>
        </p:spPr>
        <p:txBody>
          <a:bodyPr>
            <a:normAutofit/>
          </a:bodyPr>
          <a:lstStyle/>
          <a:p>
            <a:r>
              <a:rPr lang="en-US" dirty="0" smtClean="0"/>
              <a:t>Amperage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7639" y="290691"/>
            <a:ext cx="59503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7572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69" y="1143000"/>
            <a:ext cx="3890390" cy="368239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96" y="1524000"/>
            <a:ext cx="3237336" cy="180817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101392" y="2085472"/>
            <a:ext cx="685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67487" y="4988044"/>
            <a:ext cx="456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Amperage 2-wire path (</a:t>
            </a:r>
            <a:r>
              <a:rPr lang="en-US" sz="2000" b="1" dirty="0"/>
              <a:t>c</a:t>
            </a:r>
            <a:r>
              <a:rPr lang="en-US" sz="2000" b="1" dirty="0" smtClean="0"/>
              <a:t>ontroller power)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226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143000"/>
            <a:ext cx="4343400" cy="36873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7446" y="4988044"/>
            <a:ext cx="3989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Connecting the 24Vac power source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589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03268" y="1143000"/>
            <a:ext cx="3890390" cy="3682390"/>
            <a:chOff x="2803268" y="1143000"/>
            <a:chExt cx="3890390" cy="3682390"/>
          </a:xfrm>
        </p:grpSpPr>
        <p:pic>
          <p:nvPicPr>
            <p:cNvPr id="655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268" y="1143000"/>
              <a:ext cx="3890390" cy="368239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514" y="2905124"/>
              <a:ext cx="551942" cy="1714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68" y="2488936"/>
            <a:ext cx="3231590" cy="1003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84349" y="4988044"/>
            <a:ext cx="452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Using a </a:t>
            </a:r>
            <a:r>
              <a:rPr lang="en-US" sz="2000" b="1" dirty="0" err="1" smtClean="0"/>
              <a:t>Extech</a:t>
            </a:r>
            <a:r>
              <a:rPr lang="en-US" sz="2000" b="1" dirty="0" smtClean="0"/>
              <a:t> 380942 with 24Vac power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03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7886" y="4988044"/>
            <a:ext cx="452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Using a </a:t>
            </a:r>
            <a:r>
              <a:rPr lang="en-US" sz="2000" b="1" dirty="0" err="1" smtClean="0"/>
              <a:t>Extech</a:t>
            </a:r>
            <a:r>
              <a:rPr lang="en-US" sz="2000" b="1" dirty="0" smtClean="0"/>
              <a:t> 380942 with 24Vac power</a:t>
            </a:r>
            <a:endParaRPr lang="en-US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171699" y="1176070"/>
            <a:ext cx="4800600" cy="3620205"/>
            <a:chOff x="2171699" y="1143000"/>
            <a:chExt cx="4800600" cy="3620205"/>
          </a:xfrm>
        </p:grpSpPr>
        <p:pic>
          <p:nvPicPr>
            <p:cNvPr id="6349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699" y="1143000"/>
              <a:ext cx="4800600" cy="362020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0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5295776" y="2907227"/>
              <a:ext cx="883498" cy="3244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2960476" y="2501869"/>
            <a:ext cx="3223048" cy="9686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0531" y="4848030"/>
            <a:ext cx="440293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NO    VOLTAGE !!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082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</p:spTree>
    <p:extLst>
      <p:ext uri="{BB962C8B-B14F-4D97-AF65-F5344CB8AC3E}">
        <p14:creationId xmlns:p14="http://schemas.microsoft.com/office/powerpoint/2010/main" val="13705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84562" y="892557"/>
            <a:ext cx="6705600" cy="903562"/>
            <a:chOff x="1219200" y="2111757"/>
            <a:chExt cx="6705600" cy="903562"/>
          </a:xfrm>
        </p:grpSpPr>
        <p:sp>
          <p:nvSpPr>
            <p:cNvPr id="5" name="Arc 4"/>
            <p:cNvSpPr/>
            <p:nvPr/>
          </p:nvSpPr>
          <p:spPr>
            <a:xfrm rot="10800000">
              <a:off x="1219200" y="2111757"/>
              <a:ext cx="903562" cy="903562"/>
            </a:xfrm>
            <a:prstGeom prst="arc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665552" y="3014263"/>
              <a:ext cx="6259248" cy="0"/>
            </a:xfrm>
            <a:prstGeom prst="line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1757362" y="4221683"/>
            <a:ext cx="6259248" cy="0"/>
          </a:xfrm>
          <a:prstGeom prst="line">
            <a:avLst/>
          </a:prstGeom>
          <a:ln w="762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Group 219"/>
          <p:cNvGrpSpPr/>
          <p:nvPr/>
        </p:nvGrpSpPr>
        <p:grpSpPr>
          <a:xfrm>
            <a:off x="7529914" y="1796120"/>
            <a:ext cx="933715" cy="2426630"/>
            <a:chOff x="7377514" y="3048932"/>
            <a:chExt cx="933715" cy="2426630"/>
          </a:xfrm>
        </p:grpSpPr>
        <p:sp>
          <p:nvSpPr>
            <p:cNvPr id="27" name="Arc 26"/>
            <p:cNvSpPr/>
            <p:nvPr/>
          </p:nvSpPr>
          <p:spPr>
            <a:xfrm>
              <a:off x="7377514" y="3048932"/>
              <a:ext cx="903562" cy="903562"/>
            </a:xfrm>
            <a:prstGeom prst="arc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8281076" y="3483779"/>
              <a:ext cx="30153" cy="1607228"/>
            </a:xfrm>
            <a:prstGeom prst="line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 rot="5400000">
              <a:off x="7407667" y="4572000"/>
              <a:ext cx="903562" cy="903562"/>
            </a:xfrm>
            <a:prstGeom prst="arc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47250" y="1795063"/>
            <a:ext cx="300082" cy="838325"/>
            <a:chOff x="1494850" y="3047875"/>
            <a:chExt cx="300082" cy="838325"/>
          </a:xfrm>
        </p:grpSpPr>
        <p:grpSp>
          <p:nvGrpSpPr>
            <p:cNvPr id="110" name="Group 109"/>
            <p:cNvGrpSpPr/>
            <p:nvPr/>
          </p:nvGrpSpPr>
          <p:grpSpPr>
            <a:xfrm>
              <a:off x="1643719" y="3047875"/>
              <a:ext cx="18976" cy="333438"/>
              <a:chOff x="1643719" y="3047875"/>
              <a:chExt cx="18976" cy="333438"/>
            </a:xfrm>
          </p:grpSpPr>
          <p:cxnSp>
            <p:nvCxnSpPr>
              <p:cNvPr id="78" name="Straight Connector 77"/>
              <p:cNvCxnSpPr>
                <a:stCxn id="11" idx="0"/>
              </p:cNvCxnSpPr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1494850" y="3352800"/>
              <a:ext cx="300082" cy="533400"/>
              <a:chOff x="1494850" y="3352800"/>
              <a:chExt cx="300082" cy="5334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524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494850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</a:t>
                </a:r>
                <a:endParaRPr lang="en-US" b="1" dirty="0"/>
              </a:p>
            </p:txBody>
          </p:sp>
        </p:grpSp>
      </p:grpSp>
      <p:grpSp>
        <p:nvGrpSpPr>
          <p:cNvPr id="193" name="Group 192"/>
          <p:cNvGrpSpPr/>
          <p:nvPr/>
        </p:nvGrpSpPr>
        <p:grpSpPr>
          <a:xfrm>
            <a:off x="2104453" y="1795188"/>
            <a:ext cx="300082" cy="838200"/>
            <a:chOff x="1952053" y="3048000"/>
            <a:chExt cx="300082" cy="838200"/>
          </a:xfrm>
        </p:grpSpPr>
        <p:grpSp>
          <p:nvGrpSpPr>
            <p:cNvPr id="111" name="Group 110"/>
            <p:cNvGrpSpPr/>
            <p:nvPr/>
          </p:nvGrpSpPr>
          <p:grpSpPr>
            <a:xfrm>
              <a:off x="20976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952053" y="3352800"/>
              <a:ext cx="300082" cy="533400"/>
              <a:chOff x="1952053" y="3352800"/>
              <a:chExt cx="300082" cy="5334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981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52053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</a:t>
                </a:r>
                <a:endParaRPr lang="en-US" b="1" dirty="0"/>
              </a:p>
            </p:txBody>
          </p:sp>
        </p:grpSp>
      </p:grpSp>
      <p:grpSp>
        <p:nvGrpSpPr>
          <p:cNvPr id="194" name="Group 193"/>
          <p:cNvGrpSpPr/>
          <p:nvPr/>
        </p:nvGrpSpPr>
        <p:grpSpPr>
          <a:xfrm>
            <a:off x="2565402" y="1795188"/>
            <a:ext cx="300082" cy="838200"/>
            <a:chOff x="2413002" y="3048000"/>
            <a:chExt cx="300082" cy="838200"/>
          </a:xfrm>
        </p:grpSpPr>
        <p:grpSp>
          <p:nvGrpSpPr>
            <p:cNvPr id="114" name="Group 113"/>
            <p:cNvGrpSpPr/>
            <p:nvPr/>
          </p:nvGrpSpPr>
          <p:grpSpPr>
            <a:xfrm>
              <a:off x="25581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2413002" y="3352800"/>
              <a:ext cx="300082" cy="533400"/>
              <a:chOff x="2413002" y="3352800"/>
              <a:chExt cx="300082" cy="5334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438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413002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3</a:t>
                </a:r>
                <a:endParaRPr lang="en-US" b="1" dirty="0"/>
              </a:p>
            </p:txBody>
          </p:sp>
        </p:grpSp>
      </p:grpSp>
      <p:grpSp>
        <p:nvGrpSpPr>
          <p:cNvPr id="195" name="Group 194"/>
          <p:cNvGrpSpPr/>
          <p:nvPr/>
        </p:nvGrpSpPr>
        <p:grpSpPr>
          <a:xfrm>
            <a:off x="3015098" y="1795313"/>
            <a:ext cx="300082" cy="838075"/>
            <a:chOff x="2862698" y="3048125"/>
            <a:chExt cx="300082" cy="838075"/>
          </a:xfrm>
        </p:grpSpPr>
        <p:grpSp>
          <p:nvGrpSpPr>
            <p:cNvPr id="117" name="Group 116"/>
            <p:cNvGrpSpPr/>
            <p:nvPr/>
          </p:nvGrpSpPr>
          <p:grpSpPr>
            <a:xfrm>
              <a:off x="3012090" y="3048125"/>
              <a:ext cx="18976" cy="333438"/>
              <a:chOff x="1643719" y="3047875"/>
              <a:chExt cx="18976" cy="333438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2862698" y="3352800"/>
              <a:ext cx="300082" cy="533400"/>
              <a:chOff x="2862698" y="3352800"/>
              <a:chExt cx="300082" cy="53340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884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862698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4</a:t>
                </a:r>
                <a:endParaRPr lang="en-US" b="1" dirty="0"/>
              </a:p>
            </p:txBody>
          </p:sp>
        </p:grpSp>
      </p:grpSp>
      <p:grpSp>
        <p:nvGrpSpPr>
          <p:cNvPr id="196" name="Group 195"/>
          <p:cNvGrpSpPr/>
          <p:nvPr/>
        </p:nvGrpSpPr>
        <p:grpSpPr>
          <a:xfrm>
            <a:off x="3472301" y="1795188"/>
            <a:ext cx="300082" cy="838200"/>
            <a:chOff x="3319901" y="3048000"/>
            <a:chExt cx="300082" cy="838200"/>
          </a:xfrm>
        </p:grpSpPr>
        <p:grpSp>
          <p:nvGrpSpPr>
            <p:cNvPr id="120" name="Group 119"/>
            <p:cNvGrpSpPr/>
            <p:nvPr/>
          </p:nvGrpSpPr>
          <p:grpSpPr>
            <a:xfrm>
              <a:off x="34725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3319901" y="3352800"/>
              <a:ext cx="300082" cy="533400"/>
              <a:chOff x="3319901" y="3352800"/>
              <a:chExt cx="300082" cy="53340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33528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319901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5</a:t>
                </a:r>
                <a:endParaRPr lang="en-US" b="1" dirty="0"/>
              </a:p>
            </p:txBody>
          </p:sp>
        </p:grpSp>
      </p:grpSp>
      <p:grpSp>
        <p:nvGrpSpPr>
          <p:cNvPr id="197" name="Group 196"/>
          <p:cNvGrpSpPr/>
          <p:nvPr/>
        </p:nvGrpSpPr>
        <p:grpSpPr>
          <a:xfrm>
            <a:off x="3933250" y="1795313"/>
            <a:ext cx="300082" cy="838075"/>
            <a:chOff x="3780850" y="3048125"/>
            <a:chExt cx="300082" cy="838075"/>
          </a:xfrm>
        </p:grpSpPr>
        <p:grpSp>
          <p:nvGrpSpPr>
            <p:cNvPr id="123" name="Group 122"/>
            <p:cNvGrpSpPr/>
            <p:nvPr/>
          </p:nvGrpSpPr>
          <p:grpSpPr>
            <a:xfrm>
              <a:off x="3926490" y="3048125"/>
              <a:ext cx="18976" cy="333438"/>
              <a:chOff x="1643719" y="3047875"/>
              <a:chExt cx="18976" cy="333438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3780850" y="3352800"/>
              <a:ext cx="300082" cy="533400"/>
              <a:chOff x="3780850" y="3352800"/>
              <a:chExt cx="300082" cy="533400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810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780850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6</a:t>
                </a:r>
                <a:endParaRPr lang="en-US" b="1" dirty="0"/>
              </a:p>
            </p:txBody>
          </p:sp>
        </p:grpSp>
      </p:grpSp>
      <p:grpSp>
        <p:nvGrpSpPr>
          <p:cNvPr id="198" name="Group 197"/>
          <p:cNvGrpSpPr/>
          <p:nvPr/>
        </p:nvGrpSpPr>
        <p:grpSpPr>
          <a:xfrm>
            <a:off x="4390453" y="1795313"/>
            <a:ext cx="300082" cy="838075"/>
            <a:chOff x="4238053" y="3048125"/>
            <a:chExt cx="300082" cy="838075"/>
          </a:xfrm>
        </p:grpSpPr>
        <p:grpSp>
          <p:nvGrpSpPr>
            <p:cNvPr id="126" name="Group 125"/>
            <p:cNvGrpSpPr/>
            <p:nvPr/>
          </p:nvGrpSpPr>
          <p:grpSpPr>
            <a:xfrm>
              <a:off x="4386919" y="3048125"/>
              <a:ext cx="18976" cy="333438"/>
              <a:chOff x="1643719" y="3047875"/>
              <a:chExt cx="18976" cy="333438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4238053" y="3352800"/>
              <a:ext cx="300082" cy="533400"/>
              <a:chOff x="4238053" y="3352800"/>
              <a:chExt cx="300082" cy="533400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4267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238053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7</a:t>
                </a:r>
                <a:endParaRPr lang="en-US" b="1" dirty="0"/>
              </a:p>
            </p:txBody>
          </p:sp>
        </p:grpSp>
      </p:grpSp>
      <p:grpSp>
        <p:nvGrpSpPr>
          <p:cNvPr id="199" name="Group 198"/>
          <p:cNvGrpSpPr/>
          <p:nvPr/>
        </p:nvGrpSpPr>
        <p:grpSpPr>
          <a:xfrm>
            <a:off x="4847656" y="1795438"/>
            <a:ext cx="300082" cy="837950"/>
            <a:chOff x="4695256" y="3048250"/>
            <a:chExt cx="300082" cy="837950"/>
          </a:xfrm>
        </p:grpSpPr>
        <p:grpSp>
          <p:nvGrpSpPr>
            <p:cNvPr id="129" name="Group 128"/>
            <p:cNvGrpSpPr/>
            <p:nvPr/>
          </p:nvGrpSpPr>
          <p:grpSpPr>
            <a:xfrm>
              <a:off x="4840890" y="3048250"/>
              <a:ext cx="18976" cy="333438"/>
              <a:chOff x="1643719" y="3047875"/>
              <a:chExt cx="18976" cy="333438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4695256" y="3352800"/>
              <a:ext cx="300082" cy="533400"/>
              <a:chOff x="4695256" y="3352800"/>
              <a:chExt cx="300082" cy="53340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724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695256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8</a:t>
                </a:r>
                <a:endParaRPr lang="en-US" b="1" dirty="0"/>
              </a:p>
            </p:txBody>
          </p:sp>
        </p:grpSp>
      </p:grpSp>
      <p:grpSp>
        <p:nvGrpSpPr>
          <p:cNvPr id="200" name="Group 199"/>
          <p:cNvGrpSpPr/>
          <p:nvPr/>
        </p:nvGrpSpPr>
        <p:grpSpPr>
          <a:xfrm>
            <a:off x="5308605" y="1795188"/>
            <a:ext cx="300082" cy="838200"/>
            <a:chOff x="5156205" y="3048000"/>
            <a:chExt cx="300082" cy="838200"/>
          </a:xfrm>
        </p:grpSpPr>
        <p:grpSp>
          <p:nvGrpSpPr>
            <p:cNvPr id="132" name="Group 131"/>
            <p:cNvGrpSpPr/>
            <p:nvPr/>
          </p:nvGrpSpPr>
          <p:grpSpPr>
            <a:xfrm>
              <a:off x="53013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5156205" y="3352800"/>
              <a:ext cx="300082" cy="533400"/>
              <a:chOff x="5156205" y="3352800"/>
              <a:chExt cx="300082" cy="53340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5170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156205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9</a:t>
                </a:r>
                <a:endParaRPr lang="en-US" b="1" dirty="0"/>
              </a:p>
            </p:txBody>
          </p:sp>
        </p:grpSp>
      </p:grpSp>
      <p:grpSp>
        <p:nvGrpSpPr>
          <p:cNvPr id="201" name="Group 200"/>
          <p:cNvGrpSpPr/>
          <p:nvPr/>
        </p:nvGrpSpPr>
        <p:grpSpPr>
          <a:xfrm>
            <a:off x="5707499" y="1795313"/>
            <a:ext cx="415498" cy="838075"/>
            <a:chOff x="5555099" y="3048125"/>
            <a:chExt cx="415498" cy="838075"/>
          </a:xfrm>
        </p:grpSpPr>
        <p:grpSp>
          <p:nvGrpSpPr>
            <p:cNvPr id="135" name="Group 134"/>
            <p:cNvGrpSpPr/>
            <p:nvPr/>
          </p:nvGrpSpPr>
          <p:grpSpPr>
            <a:xfrm>
              <a:off x="5772224" y="3048125"/>
              <a:ext cx="18976" cy="333438"/>
              <a:chOff x="1643719" y="3047875"/>
              <a:chExt cx="18976" cy="333438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5555099" y="3352800"/>
              <a:ext cx="415498" cy="533400"/>
              <a:chOff x="5555099" y="3352800"/>
              <a:chExt cx="415498" cy="53340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6388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55099" y="3431633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10</a:t>
                </a:r>
                <a:endParaRPr lang="en-US" b="1" dirty="0"/>
              </a:p>
            </p:txBody>
          </p:sp>
        </p:grpSp>
      </p:grpSp>
      <p:grpSp>
        <p:nvGrpSpPr>
          <p:cNvPr id="202" name="Group 201"/>
          <p:cNvGrpSpPr/>
          <p:nvPr/>
        </p:nvGrpSpPr>
        <p:grpSpPr>
          <a:xfrm>
            <a:off x="6164702" y="1795313"/>
            <a:ext cx="415498" cy="838075"/>
            <a:chOff x="6012302" y="3048125"/>
            <a:chExt cx="415498" cy="838075"/>
          </a:xfrm>
        </p:grpSpPr>
        <p:grpSp>
          <p:nvGrpSpPr>
            <p:cNvPr id="138" name="Group 137"/>
            <p:cNvGrpSpPr/>
            <p:nvPr/>
          </p:nvGrpSpPr>
          <p:grpSpPr>
            <a:xfrm>
              <a:off x="6215719" y="3048125"/>
              <a:ext cx="18976" cy="333438"/>
              <a:chOff x="1643719" y="3047875"/>
              <a:chExt cx="18976" cy="333438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6012302" y="3352800"/>
              <a:ext cx="415498" cy="533400"/>
              <a:chOff x="6012302" y="3352800"/>
              <a:chExt cx="415498" cy="53340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6096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012302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11</a:t>
                </a:r>
                <a:endParaRPr lang="en-US" b="1" dirty="0"/>
              </a:p>
            </p:txBody>
          </p:sp>
        </p:grpSp>
      </p:grpSp>
      <p:grpSp>
        <p:nvGrpSpPr>
          <p:cNvPr id="203" name="Group 202"/>
          <p:cNvGrpSpPr/>
          <p:nvPr/>
        </p:nvGrpSpPr>
        <p:grpSpPr>
          <a:xfrm>
            <a:off x="6620933" y="1795438"/>
            <a:ext cx="415498" cy="837950"/>
            <a:chOff x="6468533" y="3048250"/>
            <a:chExt cx="415498" cy="837950"/>
          </a:xfrm>
        </p:grpSpPr>
        <p:grpSp>
          <p:nvGrpSpPr>
            <p:cNvPr id="141" name="Group 140"/>
            <p:cNvGrpSpPr/>
            <p:nvPr/>
          </p:nvGrpSpPr>
          <p:grpSpPr>
            <a:xfrm>
              <a:off x="6669690" y="3048250"/>
              <a:ext cx="18976" cy="333438"/>
              <a:chOff x="1643719" y="3047875"/>
              <a:chExt cx="18976" cy="333438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/>
            <p:cNvGrpSpPr/>
            <p:nvPr/>
          </p:nvGrpSpPr>
          <p:grpSpPr>
            <a:xfrm>
              <a:off x="6468533" y="3352800"/>
              <a:ext cx="415498" cy="533400"/>
              <a:chOff x="6468533" y="3352800"/>
              <a:chExt cx="415498" cy="5334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6553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468533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12</a:t>
                </a:r>
                <a:endParaRPr lang="en-US" b="1" dirty="0"/>
              </a:p>
            </p:txBody>
          </p:sp>
        </p:grpSp>
      </p:grpSp>
      <p:grpSp>
        <p:nvGrpSpPr>
          <p:cNvPr id="204" name="Group 203"/>
          <p:cNvGrpSpPr/>
          <p:nvPr/>
        </p:nvGrpSpPr>
        <p:grpSpPr>
          <a:xfrm>
            <a:off x="7069036" y="1795188"/>
            <a:ext cx="415498" cy="838200"/>
            <a:chOff x="6916636" y="3048000"/>
            <a:chExt cx="415498" cy="838200"/>
          </a:xfrm>
        </p:grpSpPr>
        <p:grpSp>
          <p:nvGrpSpPr>
            <p:cNvPr id="144" name="Group 143"/>
            <p:cNvGrpSpPr/>
            <p:nvPr/>
          </p:nvGrpSpPr>
          <p:grpSpPr>
            <a:xfrm>
              <a:off x="71268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6916636" y="3352800"/>
              <a:ext cx="415498" cy="533400"/>
              <a:chOff x="6916636" y="3352800"/>
              <a:chExt cx="415498" cy="533400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010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916636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13</a:t>
                </a:r>
                <a:endParaRPr lang="en-US" b="1" dirty="0"/>
              </a:p>
            </p:txBody>
          </p:sp>
        </p:grpSp>
      </p:grpSp>
      <p:grpSp>
        <p:nvGrpSpPr>
          <p:cNvPr id="205" name="Group 204"/>
          <p:cNvGrpSpPr/>
          <p:nvPr/>
        </p:nvGrpSpPr>
        <p:grpSpPr>
          <a:xfrm>
            <a:off x="7517769" y="1795188"/>
            <a:ext cx="415498" cy="838200"/>
            <a:chOff x="7365369" y="3048000"/>
            <a:chExt cx="415498" cy="838200"/>
          </a:xfrm>
        </p:grpSpPr>
        <p:grpSp>
          <p:nvGrpSpPr>
            <p:cNvPr id="186" name="Group 185"/>
            <p:cNvGrpSpPr/>
            <p:nvPr/>
          </p:nvGrpSpPr>
          <p:grpSpPr>
            <a:xfrm>
              <a:off x="75840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87" name="Straight Connector 18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>
              <a:off x="7365369" y="3352800"/>
              <a:ext cx="415498" cy="533400"/>
              <a:chOff x="7365369" y="3352800"/>
              <a:chExt cx="415498" cy="5334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7456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365369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14</a:t>
                </a:r>
                <a:endParaRPr lang="en-US" b="1" dirty="0"/>
              </a:p>
            </p:txBody>
          </p:sp>
        </p:grpSp>
      </p:grpSp>
      <p:grpSp>
        <p:nvGrpSpPr>
          <p:cNvPr id="210" name="Group 209"/>
          <p:cNvGrpSpPr/>
          <p:nvPr/>
        </p:nvGrpSpPr>
        <p:grpSpPr>
          <a:xfrm>
            <a:off x="5715000" y="3395388"/>
            <a:ext cx="415498" cy="838075"/>
            <a:chOff x="5562600" y="4648200"/>
            <a:chExt cx="415498" cy="838075"/>
          </a:xfrm>
        </p:grpSpPr>
        <p:grpSp>
          <p:nvGrpSpPr>
            <p:cNvPr id="174" name="Group 173"/>
            <p:cNvGrpSpPr/>
            <p:nvPr/>
          </p:nvGrpSpPr>
          <p:grpSpPr>
            <a:xfrm>
              <a:off x="5763757" y="5152837"/>
              <a:ext cx="18976" cy="333438"/>
              <a:chOff x="1643719" y="3047875"/>
              <a:chExt cx="18976" cy="333438"/>
            </a:xfrm>
          </p:grpSpPr>
          <p:cxnSp>
            <p:nvCxnSpPr>
              <p:cNvPr id="175" name="Straight Connector 17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/>
            <p:nvPr/>
          </p:nvGrpSpPr>
          <p:grpSpPr>
            <a:xfrm>
              <a:off x="5562600" y="4648200"/>
              <a:ext cx="415498" cy="533400"/>
              <a:chOff x="5562600" y="4648200"/>
              <a:chExt cx="415498" cy="533400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56388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562600" y="4736068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19</a:t>
                </a:r>
                <a:endParaRPr lang="en-US" b="1" dirty="0"/>
              </a:p>
            </p:txBody>
          </p:sp>
        </p:grpSp>
      </p:grpSp>
      <p:grpSp>
        <p:nvGrpSpPr>
          <p:cNvPr id="209" name="Group 208"/>
          <p:cNvGrpSpPr/>
          <p:nvPr/>
        </p:nvGrpSpPr>
        <p:grpSpPr>
          <a:xfrm>
            <a:off x="6172203" y="3395388"/>
            <a:ext cx="415498" cy="838075"/>
            <a:chOff x="6019803" y="4648200"/>
            <a:chExt cx="415498" cy="838075"/>
          </a:xfrm>
        </p:grpSpPr>
        <p:grpSp>
          <p:nvGrpSpPr>
            <p:cNvPr id="177" name="Group 176"/>
            <p:cNvGrpSpPr/>
            <p:nvPr/>
          </p:nvGrpSpPr>
          <p:grpSpPr>
            <a:xfrm>
              <a:off x="6215719" y="5152837"/>
              <a:ext cx="18976" cy="333438"/>
              <a:chOff x="1643719" y="3047875"/>
              <a:chExt cx="18976" cy="333438"/>
            </a:xfrm>
          </p:grpSpPr>
          <p:cxnSp>
            <p:nvCxnSpPr>
              <p:cNvPr id="178" name="Straight Connector 177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6019803" y="4648200"/>
              <a:ext cx="415498" cy="533400"/>
              <a:chOff x="6019803" y="4648200"/>
              <a:chExt cx="415498" cy="533400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60960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019803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18</a:t>
                </a:r>
                <a:endParaRPr lang="en-US" b="1" dirty="0"/>
              </a:p>
            </p:txBody>
          </p:sp>
        </p:grpSp>
      </p:grpSp>
      <p:grpSp>
        <p:nvGrpSpPr>
          <p:cNvPr id="208" name="Group 207"/>
          <p:cNvGrpSpPr/>
          <p:nvPr/>
        </p:nvGrpSpPr>
        <p:grpSpPr>
          <a:xfrm>
            <a:off x="6628434" y="3395388"/>
            <a:ext cx="415498" cy="838200"/>
            <a:chOff x="6476034" y="4648200"/>
            <a:chExt cx="415498" cy="838200"/>
          </a:xfrm>
        </p:grpSpPr>
        <p:grpSp>
          <p:nvGrpSpPr>
            <p:cNvPr id="180" name="Group 179"/>
            <p:cNvGrpSpPr/>
            <p:nvPr/>
          </p:nvGrpSpPr>
          <p:grpSpPr>
            <a:xfrm>
              <a:off x="6669690" y="5152962"/>
              <a:ext cx="18976" cy="333438"/>
              <a:chOff x="1643719" y="3047875"/>
              <a:chExt cx="18976" cy="333438"/>
            </a:xfrm>
          </p:grpSpPr>
          <p:cxnSp>
            <p:nvCxnSpPr>
              <p:cNvPr id="181" name="Straight Connector 18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6476034" y="4648200"/>
              <a:ext cx="415498" cy="533400"/>
              <a:chOff x="6476034" y="4648200"/>
              <a:chExt cx="415498" cy="533400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65532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476034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17</a:t>
                </a:r>
                <a:endParaRPr lang="en-US" b="1" dirty="0"/>
              </a:p>
            </p:txBody>
          </p:sp>
        </p:grpSp>
      </p:grpSp>
      <p:grpSp>
        <p:nvGrpSpPr>
          <p:cNvPr id="207" name="Group 206"/>
          <p:cNvGrpSpPr/>
          <p:nvPr/>
        </p:nvGrpSpPr>
        <p:grpSpPr>
          <a:xfrm>
            <a:off x="7076537" y="3395388"/>
            <a:ext cx="415498" cy="837950"/>
            <a:chOff x="6924137" y="4648200"/>
            <a:chExt cx="415498" cy="837950"/>
          </a:xfrm>
        </p:grpSpPr>
        <p:grpSp>
          <p:nvGrpSpPr>
            <p:cNvPr id="183" name="Group 182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6924137" y="4648200"/>
              <a:ext cx="415498" cy="533400"/>
              <a:chOff x="6924137" y="4648200"/>
              <a:chExt cx="415498" cy="533400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70104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924137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16</a:t>
                </a:r>
                <a:endParaRPr lang="en-US" b="1" dirty="0"/>
              </a:p>
            </p:txBody>
          </p:sp>
        </p:grpSp>
      </p:grpSp>
      <p:grpSp>
        <p:nvGrpSpPr>
          <p:cNvPr id="206" name="Group 205"/>
          <p:cNvGrpSpPr/>
          <p:nvPr/>
        </p:nvGrpSpPr>
        <p:grpSpPr>
          <a:xfrm>
            <a:off x="7525270" y="3395388"/>
            <a:ext cx="415498" cy="837950"/>
            <a:chOff x="7372870" y="4648200"/>
            <a:chExt cx="415498" cy="837950"/>
          </a:xfrm>
        </p:grpSpPr>
        <p:grpSp>
          <p:nvGrpSpPr>
            <p:cNvPr id="189" name="Group 188"/>
            <p:cNvGrpSpPr/>
            <p:nvPr/>
          </p:nvGrpSpPr>
          <p:grpSpPr>
            <a:xfrm>
              <a:off x="7584090" y="5152712"/>
              <a:ext cx="18976" cy="333438"/>
              <a:chOff x="1643719" y="3047875"/>
              <a:chExt cx="18976" cy="333438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7372870" y="4648200"/>
              <a:ext cx="415498" cy="533400"/>
              <a:chOff x="7372870" y="4648200"/>
              <a:chExt cx="415498" cy="5334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7456762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372870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15</a:t>
                </a:r>
                <a:endParaRPr lang="en-US" b="1" dirty="0"/>
              </a:p>
            </p:txBody>
          </p:sp>
        </p:grpSp>
      </p:grpSp>
      <p:grpSp>
        <p:nvGrpSpPr>
          <p:cNvPr id="215" name="Group 214"/>
          <p:cNvGrpSpPr/>
          <p:nvPr/>
        </p:nvGrpSpPr>
        <p:grpSpPr>
          <a:xfrm>
            <a:off x="3429000" y="3395388"/>
            <a:ext cx="415498" cy="837950"/>
            <a:chOff x="3276600" y="4648200"/>
            <a:chExt cx="415498" cy="837950"/>
          </a:xfrm>
        </p:grpSpPr>
        <p:grpSp>
          <p:nvGrpSpPr>
            <p:cNvPr id="159" name="Group 158"/>
            <p:cNvGrpSpPr/>
            <p:nvPr/>
          </p:nvGrpSpPr>
          <p:grpSpPr>
            <a:xfrm>
              <a:off x="3472519" y="5152712"/>
              <a:ext cx="18976" cy="333438"/>
              <a:chOff x="1643719" y="3047875"/>
              <a:chExt cx="18976" cy="333438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/>
            <p:cNvGrpSpPr/>
            <p:nvPr/>
          </p:nvGrpSpPr>
          <p:grpSpPr>
            <a:xfrm>
              <a:off x="3276600" y="4648200"/>
              <a:ext cx="415498" cy="533400"/>
              <a:chOff x="3276600" y="4648200"/>
              <a:chExt cx="415498" cy="533400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33528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276600" y="4727033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24</a:t>
                </a:r>
                <a:endParaRPr lang="en-US" b="1" dirty="0"/>
              </a:p>
            </p:txBody>
          </p:sp>
        </p:grpSp>
      </p:grpSp>
      <p:grpSp>
        <p:nvGrpSpPr>
          <p:cNvPr id="214" name="Group 213"/>
          <p:cNvGrpSpPr/>
          <p:nvPr/>
        </p:nvGrpSpPr>
        <p:grpSpPr>
          <a:xfrm>
            <a:off x="3886203" y="3395388"/>
            <a:ext cx="415498" cy="838075"/>
            <a:chOff x="3733803" y="4648200"/>
            <a:chExt cx="415498" cy="838075"/>
          </a:xfrm>
        </p:grpSpPr>
        <p:grpSp>
          <p:nvGrpSpPr>
            <p:cNvPr id="162" name="Group 161"/>
            <p:cNvGrpSpPr/>
            <p:nvPr/>
          </p:nvGrpSpPr>
          <p:grpSpPr>
            <a:xfrm>
              <a:off x="3934957" y="5152837"/>
              <a:ext cx="18976" cy="333438"/>
              <a:chOff x="1643719" y="3047875"/>
              <a:chExt cx="18976" cy="333438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3733803" y="4648200"/>
              <a:ext cx="415498" cy="533400"/>
              <a:chOff x="3733803" y="4648200"/>
              <a:chExt cx="415498" cy="533400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38100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733803" y="47244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23</a:t>
                </a:r>
                <a:endParaRPr lang="en-US" b="1" dirty="0"/>
              </a:p>
            </p:txBody>
          </p:sp>
        </p:grpSp>
      </p:grpSp>
      <p:grpSp>
        <p:nvGrpSpPr>
          <p:cNvPr id="213" name="Group 212"/>
          <p:cNvGrpSpPr/>
          <p:nvPr/>
        </p:nvGrpSpPr>
        <p:grpSpPr>
          <a:xfrm>
            <a:off x="4342434" y="3395388"/>
            <a:ext cx="415498" cy="838075"/>
            <a:chOff x="4190034" y="4648200"/>
            <a:chExt cx="415498" cy="838075"/>
          </a:xfrm>
        </p:grpSpPr>
        <p:grpSp>
          <p:nvGrpSpPr>
            <p:cNvPr id="165" name="Group 164"/>
            <p:cNvGrpSpPr/>
            <p:nvPr/>
          </p:nvGrpSpPr>
          <p:grpSpPr>
            <a:xfrm>
              <a:off x="4386919" y="5152837"/>
              <a:ext cx="18976" cy="333438"/>
              <a:chOff x="1643719" y="3047875"/>
              <a:chExt cx="18976" cy="333438"/>
            </a:xfrm>
          </p:grpSpPr>
          <p:cxnSp>
            <p:nvCxnSpPr>
              <p:cNvPr id="166" name="Straight Connector 165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/>
            <p:cNvGrpSpPr/>
            <p:nvPr/>
          </p:nvGrpSpPr>
          <p:grpSpPr>
            <a:xfrm>
              <a:off x="4190034" y="4648200"/>
              <a:ext cx="415498" cy="533400"/>
              <a:chOff x="4190034" y="4648200"/>
              <a:chExt cx="415498" cy="53340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42672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190034" y="47244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22</a:t>
                </a:r>
                <a:endParaRPr lang="en-US" b="1" dirty="0"/>
              </a:p>
            </p:txBody>
          </p:sp>
        </p:grpSp>
      </p:grpSp>
      <p:grpSp>
        <p:nvGrpSpPr>
          <p:cNvPr id="212" name="Group 211"/>
          <p:cNvGrpSpPr/>
          <p:nvPr/>
        </p:nvGrpSpPr>
        <p:grpSpPr>
          <a:xfrm>
            <a:off x="4790537" y="3395388"/>
            <a:ext cx="415498" cy="838200"/>
            <a:chOff x="4638137" y="4648200"/>
            <a:chExt cx="415498" cy="838200"/>
          </a:xfrm>
        </p:grpSpPr>
        <p:grpSp>
          <p:nvGrpSpPr>
            <p:cNvPr id="168" name="Group 167"/>
            <p:cNvGrpSpPr/>
            <p:nvPr/>
          </p:nvGrpSpPr>
          <p:grpSpPr>
            <a:xfrm>
              <a:off x="4840890" y="5152962"/>
              <a:ext cx="18976" cy="333438"/>
              <a:chOff x="1643719" y="3047875"/>
              <a:chExt cx="18976" cy="333438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4638137" y="4648200"/>
              <a:ext cx="415498" cy="533400"/>
              <a:chOff x="4638137" y="4648200"/>
              <a:chExt cx="415498" cy="53340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47244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638137" y="47244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21</a:t>
                </a:r>
                <a:endParaRPr lang="en-US" b="1" dirty="0"/>
              </a:p>
            </p:txBody>
          </p:sp>
        </p:grpSp>
      </p:grpSp>
      <p:grpSp>
        <p:nvGrpSpPr>
          <p:cNvPr id="211" name="Group 210"/>
          <p:cNvGrpSpPr/>
          <p:nvPr/>
        </p:nvGrpSpPr>
        <p:grpSpPr>
          <a:xfrm>
            <a:off x="5239270" y="3395388"/>
            <a:ext cx="415498" cy="837950"/>
            <a:chOff x="5086870" y="4648200"/>
            <a:chExt cx="415498" cy="837950"/>
          </a:xfrm>
        </p:grpSpPr>
        <p:grpSp>
          <p:nvGrpSpPr>
            <p:cNvPr id="171" name="Group 170"/>
            <p:cNvGrpSpPr/>
            <p:nvPr/>
          </p:nvGrpSpPr>
          <p:grpSpPr>
            <a:xfrm>
              <a:off x="5301319" y="5152712"/>
              <a:ext cx="18976" cy="333438"/>
              <a:chOff x="1643719" y="3047875"/>
              <a:chExt cx="18976" cy="333438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5086870" y="4648200"/>
              <a:ext cx="415498" cy="533400"/>
              <a:chOff x="5086870" y="4648200"/>
              <a:chExt cx="415498" cy="533400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5170762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086870" y="47244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20</a:t>
                </a:r>
                <a:endParaRPr lang="en-US" b="1" dirty="0"/>
              </a:p>
            </p:txBody>
          </p:sp>
        </p:grpSp>
      </p:grpSp>
      <p:grpSp>
        <p:nvGrpSpPr>
          <p:cNvPr id="219" name="Group 218"/>
          <p:cNvGrpSpPr/>
          <p:nvPr/>
        </p:nvGrpSpPr>
        <p:grpSpPr>
          <a:xfrm>
            <a:off x="1598879" y="3395388"/>
            <a:ext cx="415498" cy="837825"/>
            <a:chOff x="1439336" y="4648200"/>
            <a:chExt cx="415498" cy="837825"/>
          </a:xfrm>
        </p:grpSpPr>
        <p:grpSp>
          <p:nvGrpSpPr>
            <p:cNvPr id="147" name="Group 146"/>
            <p:cNvGrpSpPr/>
            <p:nvPr/>
          </p:nvGrpSpPr>
          <p:grpSpPr>
            <a:xfrm>
              <a:off x="1635252" y="5152587"/>
              <a:ext cx="18976" cy="333438"/>
              <a:chOff x="1643719" y="3047875"/>
              <a:chExt cx="18976" cy="333438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/>
            <p:cNvGrpSpPr/>
            <p:nvPr/>
          </p:nvGrpSpPr>
          <p:grpSpPr>
            <a:xfrm>
              <a:off x="1439336" y="4648200"/>
              <a:ext cx="415498" cy="533400"/>
              <a:chOff x="1439336" y="4648200"/>
              <a:chExt cx="415498" cy="53340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240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439336" y="47244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2</a:t>
                </a:r>
                <a:r>
                  <a:rPr lang="en-US" b="1" dirty="0" smtClean="0"/>
                  <a:t>8</a:t>
                </a:r>
                <a:endParaRPr lang="en-US" b="1" dirty="0"/>
              </a:p>
            </p:txBody>
          </p:sp>
        </p:grpSp>
      </p:grpSp>
      <p:grpSp>
        <p:nvGrpSpPr>
          <p:cNvPr id="218" name="Group 217"/>
          <p:cNvGrpSpPr/>
          <p:nvPr/>
        </p:nvGrpSpPr>
        <p:grpSpPr>
          <a:xfrm>
            <a:off x="2047967" y="3395388"/>
            <a:ext cx="415498" cy="837950"/>
            <a:chOff x="1895567" y="4648200"/>
            <a:chExt cx="415498" cy="837950"/>
          </a:xfrm>
        </p:grpSpPr>
        <p:grpSp>
          <p:nvGrpSpPr>
            <p:cNvPr id="150" name="Group 149"/>
            <p:cNvGrpSpPr/>
            <p:nvPr/>
          </p:nvGrpSpPr>
          <p:grpSpPr>
            <a:xfrm>
              <a:off x="2097690" y="5152712"/>
              <a:ext cx="18976" cy="333438"/>
              <a:chOff x="1643719" y="3047875"/>
              <a:chExt cx="18976" cy="333438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/>
            <p:cNvGrpSpPr/>
            <p:nvPr/>
          </p:nvGrpSpPr>
          <p:grpSpPr>
            <a:xfrm>
              <a:off x="1895567" y="4648200"/>
              <a:ext cx="415498" cy="533400"/>
              <a:chOff x="1895567" y="4648200"/>
              <a:chExt cx="415498" cy="5334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9812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895567" y="47244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2</a:t>
                </a:r>
                <a:r>
                  <a:rPr lang="en-US" b="1" dirty="0" smtClean="0"/>
                  <a:t>7</a:t>
                </a:r>
                <a:endParaRPr lang="en-US" b="1" dirty="0"/>
              </a:p>
            </p:txBody>
          </p:sp>
        </p:grpSp>
      </p:grpSp>
      <p:grpSp>
        <p:nvGrpSpPr>
          <p:cNvPr id="217" name="Group 216"/>
          <p:cNvGrpSpPr/>
          <p:nvPr/>
        </p:nvGrpSpPr>
        <p:grpSpPr>
          <a:xfrm>
            <a:off x="2504537" y="3395388"/>
            <a:ext cx="415498" cy="837950"/>
            <a:chOff x="2352137" y="4648200"/>
            <a:chExt cx="415498" cy="837950"/>
          </a:xfrm>
        </p:grpSpPr>
        <p:grpSp>
          <p:nvGrpSpPr>
            <p:cNvPr id="153" name="Group 152"/>
            <p:cNvGrpSpPr/>
            <p:nvPr/>
          </p:nvGrpSpPr>
          <p:grpSpPr>
            <a:xfrm>
              <a:off x="2558119" y="5152712"/>
              <a:ext cx="18976" cy="333438"/>
              <a:chOff x="1643719" y="3047875"/>
              <a:chExt cx="18976" cy="333438"/>
            </a:xfrm>
          </p:grpSpPr>
          <p:cxnSp>
            <p:nvCxnSpPr>
              <p:cNvPr id="154" name="Straight Connector 15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>
              <a:off x="2352137" y="4648200"/>
              <a:ext cx="415498" cy="533400"/>
              <a:chOff x="2352137" y="4648200"/>
              <a:chExt cx="415498" cy="53340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2438400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352137" y="47244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26</a:t>
                </a:r>
                <a:endParaRPr lang="en-US" b="1" dirty="0"/>
              </a:p>
            </p:txBody>
          </p:sp>
        </p:grpSp>
      </p:grpSp>
      <p:grpSp>
        <p:nvGrpSpPr>
          <p:cNvPr id="216" name="Group 215"/>
          <p:cNvGrpSpPr/>
          <p:nvPr/>
        </p:nvGrpSpPr>
        <p:grpSpPr>
          <a:xfrm>
            <a:off x="2953270" y="3395388"/>
            <a:ext cx="415498" cy="838075"/>
            <a:chOff x="2800870" y="4648200"/>
            <a:chExt cx="415498" cy="838075"/>
          </a:xfrm>
        </p:grpSpPr>
        <p:grpSp>
          <p:nvGrpSpPr>
            <p:cNvPr id="156" name="Group 155"/>
            <p:cNvGrpSpPr/>
            <p:nvPr/>
          </p:nvGrpSpPr>
          <p:grpSpPr>
            <a:xfrm>
              <a:off x="3012090" y="5152837"/>
              <a:ext cx="18976" cy="333438"/>
              <a:chOff x="1643719" y="3047875"/>
              <a:chExt cx="18976" cy="333438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/>
            <p:cNvGrpSpPr/>
            <p:nvPr/>
          </p:nvGrpSpPr>
          <p:grpSpPr>
            <a:xfrm>
              <a:off x="2800870" y="4648200"/>
              <a:ext cx="415498" cy="533400"/>
              <a:chOff x="2800870" y="4648200"/>
              <a:chExt cx="415498" cy="53340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2884762" y="46482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800870" y="47244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25</a:t>
                </a:r>
                <a:endParaRPr lang="en-US" b="1" dirty="0"/>
              </a:p>
            </p:txBody>
          </p:sp>
        </p:grp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533400"/>
            <a:ext cx="1003300" cy="8109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29449" y="1425856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217mA </a:t>
            </a:r>
            <a:endParaRPr lang="en-US" b="1" dirty="0"/>
          </a:p>
        </p:txBody>
      </p:sp>
      <p:sp>
        <p:nvSpPr>
          <p:cNvPr id="242" name="TextBox 241"/>
          <p:cNvSpPr txBox="1"/>
          <p:nvPr/>
        </p:nvSpPr>
        <p:spPr>
          <a:xfrm>
            <a:off x="7315200" y="2849915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108.5mA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8382000" y="2954566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1315593" y="1558042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4724433" y="4167484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4"/>
          <p:cNvSpPr txBox="1"/>
          <p:nvPr/>
        </p:nvSpPr>
        <p:spPr>
          <a:xfrm>
            <a:off x="4389927" y="430978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54mA</a:t>
            </a:r>
            <a:endParaRPr lang="en-US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220464" y="1558042"/>
            <a:ext cx="1208985" cy="1873761"/>
            <a:chOff x="68064" y="2506054"/>
            <a:chExt cx="1208985" cy="1873761"/>
          </a:xfrm>
        </p:grpSpPr>
        <p:sp>
          <p:nvSpPr>
            <p:cNvPr id="9" name="TextBox 8"/>
            <p:cNvSpPr txBox="1"/>
            <p:nvPr/>
          </p:nvSpPr>
          <p:spPr>
            <a:xfrm>
              <a:off x="68064" y="3179486"/>
              <a:ext cx="12089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24Vac</a:t>
              </a:r>
            </a:p>
            <a:p>
              <a:pPr algn="ctr"/>
              <a:r>
                <a:rPr lang="en-US" sz="2400" b="1" dirty="0" smtClean="0"/>
                <a:t>Power</a:t>
              </a:r>
            </a:p>
            <a:p>
              <a:pPr algn="ctr"/>
              <a:r>
                <a:rPr lang="en-US" sz="2400" b="1" dirty="0" smtClean="0"/>
                <a:t>Supply</a:t>
              </a:r>
              <a:endParaRPr lang="en-US" sz="2400" b="1" dirty="0"/>
            </a:p>
          </p:txBody>
        </p:sp>
        <p:cxnSp>
          <p:nvCxnSpPr>
            <p:cNvPr id="14" name="Straight Arrow Connector 13"/>
            <p:cNvCxnSpPr>
              <a:stCxn id="9" idx="0"/>
            </p:cNvCxnSpPr>
            <p:nvPr/>
          </p:nvCxnSpPr>
          <p:spPr>
            <a:xfrm flipV="1">
              <a:off x="672557" y="2506054"/>
              <a:ext cx="459604" cy="6734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528793" y="4278868"/>
            <a:ext cx="346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decoder (7.75mA @ 24Vac)</a:t>
            </a:r>
            <a:endParaRPr lang="en-US" dirty="0"/>
          </a:p>
        </p:txBody>
      </p:sp>
      <p:sp>
        <p:nvSpPr>
          <p:cNvPr id="224" name="Rectangle 2"/>
          <p:cNvSpPr txBox="1">
            <a:spLocks noChangeArrowheads="1"/>
          </p:cNvSpPr>
          <p:nvPr/>
        </p:nvSpPr>
        <p:spPr>
          <a:xfrm>
            <a:off x="37606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2" grpId="0"/>
      <p:bldP spid="8" grpId="0" animBg="1"/>
      <p:bldP spid="243" grpId="0" animBg="1"/>
      <p:bldP spid="244" grpId="0" animBg="1"/>
      <p:bldP spid="245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84562" y="892557"/>
            <a:ext cx="6705600" cy="903562"/>
            <a:chOff x="1219200" y="2111757"/>
            <a:chExt cx="6705600" cy="903562"/>
          </a:xfrm>
        </p:grpSpPr>
        <p:sp>
          <p:nvSpPr>
            <p:cNvPr id="5" name="Arc 4"/>
            <p:cNvSpPr/>
            <p:nvPr/>
          </p:nvSpPr>
          <p:spPr>
            <a:xfrm rot="10800000">
              <a:off x="1219200" y="2111757"/>
              <a:ext cx="903562" cy="903562"/>
            </a:xfrm>
            <a:prstGeom prst="arc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665552" y="3014263"/>
              <a:ext cx="6259248" cy="0"/>
            </a:xfrm>
            <a:prstGeom prst="line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 flipV="1">
            <a:off x="2920669" y="1795063"/>
            <a:ext cx="33235" cy="3476811"/>
          </a:xfrm>
          <a:prstGeom prst="line">
            <a:avLst/>
          </a:prstGeom>
          <a:ln w="762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Group 219"/>
          <p:cNvGrpSpPr/>
          <p:nvPr/>
        </p:nvGrpSpPr>
        <p:grpSpPr>
          <a:xfrm>
            <a:off x="7529914" y="1796120"/>
            <a:ext cx="933715" cy="2042075"/>
            <a:chOff x="7377514" y="3048932"/>
            <a:chExt cx="933715" cy="2042075"/>
          </a:xfrm>
        </p:grpSpPr>
        <p:sp>
          <p:nvSpPr>
            <p:cNvPr id="27" name="Arc 26"/>
            <p:cNvSpPr/>
            <p:nvPr/>
          </p:nvSpPr>
          <p:spPr>
            <a:xfrm>
              <a:off x="7377514" y="3048932"/>
              <a:ext cx="903562" cy="903562"/>
            </a:xfrm>
            <a:prstGeom prst="arc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8281076" y="3483779"/>
              <a:ext cx="30153" cy="1607228"/>
            </a:xfrm>
            <a:prstGeom prst="line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>
            <a:off x="1647250" y="1795063"/>
            <a:ext cx="300082" cy="838325"/>
            <a:chOff x="1494850" y="3047875"/>
            <a:chExt cx="300082" cy="838325"/>
          </a:xfrm>
        </p:grpSpPr>
        <p:grpSp>
          <p:nvGrpSpPr>
            <p:cNvPr id="110" name="Group 109"/>
            <p:cNvGrpSpPr/>
            <p:nvPr/>
          </p:nvGrpSpPr>
          <p:grpSpPr>
            <a:xfrm>
              <a:off x="1643719" y="3047875"/>
              <a:ext cx="18976" cy="333438"/>
              <a:chOff x="1643719" y="3047875"/>
              <a:chExt cx="18976" cy="333438"/>
            </a:xfrm>
          </p:grpSpPr>
          <p:cxnSp>
            <p:nvCxnSpPr>
              <p:cNvPr id="78" name="Straight Connector 77"/>
              <p:cNvCxnSpPr>
                <a:stCxn id="11" idx="0"/>
              </p:cNvCxnSpPr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1494850" y="3352800"/>
              <a:ext cx="300082" cy="533400"/>
              <a:chOff x="1494850" y="3352800"/>
              <a:chExt cx="300082" cy="5334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524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494850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</a:t>
                </a:r>
                <a:endParaRPr lang="en-US" b="1" dirty="0"/>
              </a:p>
            </p:txBody>
          </p:sp>
        </p:grpSp>
      </p:grpSp>
      <p:grpSp>
        <p:nvGrpSpPr>
          <p:cNvPr id="193" name="Group 192"/>
          <p:cNvGrpSpPr/>
          <p:nvPr/>
        </p:nvGrpSpPr>
        <p:grpSpPr>
          <a:xfrm>
            <a:off x="2104453" y="1795188"/>
            <a:ext cx="300082" cy="838200"/>
            <a:chOff x="1952053" y="3048000"/>
            <a:chExt cx="300082" cy="838200"/>
          </a:xfrm>
        </p:grpSpPr>
        <p:grpSp>
          <p:nvGrpSpPr>
            <p:cNvPr id="111" name="Group 110"/>
            <p:cNvGrpSpPr/>
            <p:nvPr/>
          </p:nvGrpSpPr>
          <p:grpSpPr>
            <a:xfrm>
              <a:off x="20976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952053" y="3352800"/>
              <a:ext cx="300082" cy="533400"/>
              <a:chOff x="1952053" y="3352800"/>
              <a:chExt cx="300082" cy="5334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981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52053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</a:t>
                </a:r>
                <a:endParaRPr lang="en-US" b="1" dirty="0"/>
              </a:p>
            </p:txBody>
          </p:sp>
        </p:grpSp>
      </p:grpSp>
      <p:grpSp>
        <p:nvGrpSpPr>
          <p:cNvPr id="194" name="Group 193"/>
          <p:cNvGrpSpPr/>
          <p:nvPr/>
        </p:nvGrpSpPr>
        <p:grpSpPr>
          <a:xfrm>
            <a:off x="2565402" y="1795188"/>
            <a:ext cx="300082" cy="838200"/>
            <a:chOff x="2413002" y="3048000"/>
            <a:chExt cx="300082" cy="838200"/>
          </a:xfrm>
        </p:grpSpPr>
        <p:grpSp>
          <p:nvGrpSpPr>
            <p:cNvPr id="114" name="Group 113"/>
            <p:cNvGrpSpPr/>
            <p:nvPr/>
          </p:nvGrpSpPr>
          <p:grpSpPr>
            <a:xfrm>
              <a:off x="25581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2413002" y="3352800"/>
              <a:ext cx="300082" cy="533400"/>
              <a:chOff x="2413002" y="3352800"/>
              <a:chExt cx="300082" cy="5334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438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413002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3</a:t>
                </a:r>
                <a:endParaRPr lang="en-US" b="1" dirty="0"/>
              </a:p>
            </p:txBody>
          </p:sp>
        </p:grpSp>
      </p:grpSp>
      <p:grpSp>
        <p:nvGrpSpPr>
          <p:cNvPr id="195" name="Group 194"/>
          <p:cNvGrpSpPr/>
          <p:nvPr/>
        </p:nvGrpSpPr>
        <p:grpSpPr>
          <a:xfrm>
            <a:off x="3015098" y="1795313"/>
            <a:ext cx="300082" cy="838075"/>
            <a:chOff x="2862698" y="3048125"/>
            <a:chExt cx="300082" cy="838075"/>
          </a:xfrm>
        </p:grpSpPr>
        <p:grpSp>
          <p:nvGrpSpPr>
            <p:cNvPr id="117" name="Group 116"/>
            <p:cNvGrpSpPr/>
            <p:nvPr/>
          </p:nvGrpSpPr>
          <p:grpSpPr>
            <a:xfrm>
              <a:off x="3012090" y="3048125"/>
              <a:ext cx="18976" cy="333438"/>
              <a:chOff x="1643719" y="3047875"/>
              <a:chExt cx="18976" cy="333438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2862698" y="3352800"/>
              <a:ext cx="300082" cy="533400"/>
              <a:chOff x="2862698" y="3352800"/>
              <a:chExt cx="300082" cy="53340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884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862698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4</a:t>
                </a:r>
                <a:endParaRPr lang="en-US" b="1" dirty="0"/>
              </a:p>
            </p:txBody>
          </p:sp>
        </p:grpSp>
      </p:grpSp>
      <p:grpSp>
        <p:nvGrpSpPr>
          <p:cNvPr id="196" name="Group 195"/>
          <p:cNvGrpSpPr/>
          <p:nvPr/>
        </p:nvGrpSpPr>
        <p:grpSpPr>
          <a:xfrm>
            <a:off x="3472301" y="1795188"/>
            <a:ext cx="300082" cy="838200"/>
            <a:chOff x="3319901" y="3048000"/>
            <a:chExt cx="300082" cy="838200"/>
          </a:xfrm>
        </p:grpSpPr>
        <p:grpSp>
          <p:nvGrpSpPr>
            <p:cNvPr id="120" name="Group 119"/>
            <p:cNvGrpSpPr/>
            <p:nvPr/>
          </p:nvGrpSpPr>
          <p:grpSpPr>
            <a:xfrm>
              <a:off x="34725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3319901" y="3352800"/>
              <a:ext cx="300082" cy="533400"/>
              <a:chOff x="3319901" y="3352800"/>
              <a:chExt cx="300082" cy="53340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33528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319901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5</a:t>
                </a:r>
                <a:endParaRPr lang="en-US" b="1" dirty="0"/>
              </a:p>
            </p:txBody>
          </p:sp>
        </p:grpSp>
      </p:grpSp>
      <p:grpSp>
        <p:nvGrpSpPr>
          <p:cNvPr id="197" name="Group 196"/>
          <p:cNvGrpSpPr/>
          <p:nvPr/>
        </p:nvGrpSpPr>
        <p:grpSpPr>
          <a:xfrm>
            <a:off x="3933250" y="1795313"/>
            <a:ext cx="300082" cy="838075"/>
            <a:chOff x="3780850" y="3048125"/>
            <a:chExt cx="300082" cy="838075"/>
          </a:xfrm>
        </p:grpSpPr>
        <p:grpSp>
          <p:nvGrpSpPr>
            <p:cNvPr id="123" name="Group 122"/>
            <p:cNvGrpSpPr/>
            <p:nvPr/>
          </p:nvGrpSpPr>
          <p:grpSpPr>
            <a:xfrm>
              <a:off x="3926490" y="3048125"/>
              <a:ext cx="18976" cy="333438"/>
              <a:chOff x="1643719" y="3047875"/>
              <a:chExt cx="18976" cy="333438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3780850" y="3352800"/>
              <a:ext cx="300082" cy="533400"/>
              <a:chOff x="3780850" y="3352800"/>
              <a:chExt cx="300082" cy="533400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810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780850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6</a:t>
                </a:r>
                <a:endParaRPr lang="en-US" b="1" dirty="0"/>
              </a:p>
            </p:txBody>
          </p:sp>
        </p:grpSp>
      </p:grpSp>
      <p:grpSp>
        <p:nvGrpSpPr>
          <p:cNvPr id="198" name="Group 197"/>
          <p:cNvGrpSpPr/>
          <p:nvPr/>
        </p:nvGrpSpPr>
        <p:grpSpPr>
          <a:xfrm>
            <a:off x="4390453" y="1795313"/>
            <a:ext cx="300082" cy="838075"/>
            <a:chOff x="4238053" y="3048125"/>
            <a:chExt cx="300082" cy="838075"/>
          </a:xfrm>
        </p:grpSpPr>
        <p:grpSp>
          <p:nvGrpSpPr>
            <p:cNvPr id="126" name="Group 125"/>
            <p:cNvGrpSpPr/>
            <p:nvPr/>
          </p:nvGrpSpPr>
          <p:grpSpPr>
            <a:xfrm>
              <a:off x="4386919" y="3048125"/>
              <a:ext cx="18976" cy="333438"/>
              <a:chOff x="1643719" y="3047875"/>
              <a:chExt cx="18976" cy="333438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4238053" y="3352800"/>
              <a:ext cx="300082" cy="533400"/>
              <a:chOff x="4238053" y="3352800"/>
              <a:chExt cx="300082" cy="533400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4267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238053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7</a:t>
                </a:r>
                <a:endParaRPr lang="en-US" b="1" dirty="0"/>
              </a:p>
            </p:txBody>
          </p:sp>
        </p:grpSp>
      </p:grpSp>
      <p:grpSp>
        <p:nvGrpSpPr>
          <p:cNvPr id="199" name="Group 198"/>
          <p:cNvGrpSpPr/>
          <p:nvPr/>
        </p:nvGrpSpPr>
        <p:grpSpPr>
          <a:xfrm>
            <a:off x="4847656" y="1795438"/>
            <a:ext cx="300082" cy="837950"/>
            <a:chOff x="4695256" y="3048250"/>
            <a:chExt cx="300082" cy="837950"/>
          </a:xfrm>
        </p:grpSpPr>
        <p:grpSp>
          <p:nvGrpSpPr>
            <p:cNvPr id="129" name="Group 128"/>
            <p:cNvGrpSpPr/>
            <p:nvPr/>
          </p:nvGrpSpPr>
          <p:grpSpPr>
            <a:xfrm>
              <a:off x="4840890" y="3048250"/>
              <a:ext cx="18976" cy="333438"/>
              <a:chOff x="1643719" y="3047875"/>
              <a:chExt cx="18976" cy="333438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4695256" y="3352800"/>
              <a:ext cx="300082" cy="533400"/>
              <a:chOff x="4695256" y="3352800"/>
              <a:chExt cx="300082" cy="53340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724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695256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8</a:t>
                </a:r>
                <a:endParaRPr lang="en-US" b="1" dirty="0"/>
              </a:p>
            </p:txBody>
          </p:sp>
        </p:grpSp>
      </p:grpSp>
      <p:grpSp>
        <p:nvGrpSpPr>
          <p:cNvPr id="200" name="Group 199"/>
          <p:cNvGrpSpPr/>
          <p:nvPr/>
        </p:nvGrpSpPr>
        <p:grpSpPr>
          <a:xfrm>
            <a:off x="5308605" y="1795188"/>
            <a:ext cx="300082" cy="838200"/>
            <a:chOff x="5156205" y="3048000"/>
            <a:chExt cx="300082" cy="838200"/>
          </a:xfrm>
        </p:grpSpPr>
        <p:grpSp>
          <p:nvGrpSpPr>
            <p:cNvPr id="132" name="Group 131"/>
            <p:cNvGrpSpPr/>
            <p:nvPr/>
          </p:nvGrpSpPr>
          <p:grpSpPr>
            <a:xfrm>
              <a:off x="53013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5156205" y="3352800"/>
              <a:ext cx="300082" cy="533400"/>
              <a:chOff x="5156205" y="3352800"/>
              <a:chExt cx="300082" cy="53340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5170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156205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9</a:t>
                </a:r>
                <a:endParaRPr lang="en-US" b="1" dirty="0"/>
              </a:p>
            </p:txBody>
          </p:sp>
        </p:grpSp>
      </p:grpSp>
      <p:grpSp>
        <p:nvGrpSpPr>
          <p:cNvPr id="201" name="Group 200"/>
          <p:cNvGrpSpPr/>
          <p:nvPr/>
        </p:nvGrpSpPr>
        <p:grpSpPr>
          <a:xfrm>
            <a:off x="5707499" y="1795313"/>
            <a:ext cx="415498" cy="838075"/>
            <a:chOff x="5555099" y="3048125"/>
            <a:chExt cx="415498" cy="838075"/>
          </a:xfrm>
        </p:grpSpPr>
        <p:grpSp>
          <p:nvGrpSpPr>
            <p:cNvPr id="135" name="Group 134"/>
            <p:cNvGrpSpPr/>
            <p:nvPr/>
          </p:nvGrpSpPr>
          <p:grpSpPr>
            <a:xfrm>
              <a:off x="5772224" y="3048125"/>
              <a:ext cx="18976" cy="333438"/>
              <a:chOff x="1643719" y="3047875"/>
              <a:chExt cx="18976" cy="333438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5555099" y="3352800"/>
              <a:ext cx="415498" cy="533400"/>
              <a:chOff x="5555099" y="3352800"/>
              <a:chExt cx="415498" cy="53340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6388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55099" y="3431633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10</a:t>
                </a:r>
                <a:endParaRPr lang="en-US" b="1" dirty="0"/>
              </a:p>
            </p:txBody>
          </p:sp>
        </p:grpSp>
      </p:grpSp>
      <p:grpSp>
        <p:nvGrpSpPr>
          <p:cNvPr id="202" name="Group 201"/>
          <p:cNvGrpSpPr/>
          <p:nvPr/>
        </p:nvGrpSpPr>
        <p:grpSpPr>
          <a:xfrm>
            <a:off x="6164702" y="1795313"/>
            <a:ext cx="415498" cy="838075"/>
            <a:chOff x="6012302" y="3048125"/>
            <a:chExt cx="415498" cy="838075"/>
          </a:xfrm>
        </p:grpSpPr>
        <p:grpSp>
          <p:nvGrpSpPr>
            <p:cNvPr id="138" name="Group 137"/>
            <p:cNvGrpSpPr/>
            <p:nvPr/>
          </p:nvGrpSpPr>
          <p:grpSpPr>
            <a:xfrm>
              <a:off x="6215719" y="3048125"/>
              <a:ext cx="18976" cy="333438"/>
              <a:chOff x="1643719" y="3047875"/>
              <a:chExt cx="18976" cy="333438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6012302" y="3352800"/>
              <a:ext cx="415498" cy="533400"/>
              <a:chOff x="6012302" y="3352800"/>
              <a:chExt cx="415498" cy="53340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6096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012302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11</a:t>
                </a:r>
                <a:endParaRPr lang="en-US" b="1" dirty="0"/>
              </a:p>
            </p:txBody>
          </p:sp>
        </p:grpSp>
      </p:grpSp>
      <p:grpSp>
        <p:nvGrpSpPr>
          <p:cNvPr id="203" name="Group 202"/>
          <p:cNvGrpSpPr/>
          <p:nvPr/>
        </p:nvGrpSpPr>
        <p:grpSpPr>
          <a:xfrm>
            <a:off x="6620933" y="1795438"/>
            <a:ext cx="415498" cy="837950"/>
            <a:chOff x="6468533" y="3048250"/>
            <a:chExt cx="415498" cy="837950"/>
          </a:xfrm>
        </p:grpSpPr>
        <p:grpSp>
          <p:nvGrpSpPr>
            <p:cNvPr id="141" name="Group 140"/>
            <p:cNvGrpSpPr/>
            <p:nvPr/>
          </p:nvGrpSpPr>
          <p:grpSpPr>
            <a:xfrm>
              <a:off x="6669690" y="3048250"/>
              <a:ext cx="18976" cy="333438"/>
              <a:chOff x="1643719" y="3047875"/>
              <a:chExt cx="18976" cy="333438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/>
            <p:cNvGrpSpPr/>
            <p:nvPr/>
          </p:nvGrpSpPr>
          <p:grpSpPr>
            <a:xfrm>
              <a:off x="6468533" y="3352800"/>
              <a:ext cx="415498" cy="533400"/>
              <a:chOff x="6468533" y="3352800"/>
              <a:chExt cx="415498" cy="5334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6553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468533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12</a:t>
                </a:r>
                <a:endParaRPr lang="en-US" b="1" dirty="0"/>
              </a:p>
            </p:txBody>
          </p:sp>
        </p:grpSp>
      </p:grpSp>
      <p:grpSp>
        <p:nvGrpSpPr>
          <p:cNvPr id="204" name="Group 203"/>
          <p:cNvGrpSpPr/>
          <p:nvPr/>
        </p:nvGrpSpPr>
        <p:grpSpPr>
          <a:xfrm>
            <a:off x="7069036" y="1795188"/>
            <a:ext cx="415498" cy="838200"/>
            <a:chOff x="6916636" y="3048000"/>
            <a:chExt cx="415498" cy="838200"/>
          </a:xfrm>
        </p:grpSpPr>
        <p:grpSp>
          <p:nvGrpSpPr>
            <p:cNvPr id="144" name="Group 143"/>
            <p:cNvGrpSpPr/>
            <p:nvPr/>
          </p:nvGrpSpPr>
          <p:grpSpPr>
            <a:xfrm>
              <a:off x="71268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6916636" y="3352800"/>
              <a:ext cx="415498" cy="533400"/>
              <a:chOff x="6916636" y="3352800"/>
              <a:chExt cx="415498" cy="533400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010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916636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13</a:t>
                </a:r>
                <a:endParaRPr lang="en-US" b="1" dirty="0"/>
              </a:p>
            </p:txBody>
          </p:sp>
        </p:grpSp>
      </p:grpSp>
      <p:grpSp>
        <p:nvGrpSpPr>
          <p:cNvPr id="205" name="Group 204"/>
          <p:cNvGrpSpPr/>
          <p:nvPr/>
        </p:nvGrpSpPr>
        <p:grpSpPr>
          <a:xfrm>
            <a:off x="7517769" y="1795188"/>
            <a:ext cx="415498" cy="838200"/>
            <a:chOff x="7365369" y="3048000"/>
            <a:chExt cx="415498" cy="838200"/>
          </a:xfrm>
        </p:grpSpPr>
        <p:grpSp>
          <p:nvGrpSpPr>
            <p:cNvPr id="186" name="Group 185"/>
            <p:cNvGrpSpPr/>
            <p:nvPr/>
          </p:nvGrpSpPr>
          <p:grpSpPr>
            <a:xfrm>
              <a:off x="75840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87" name="Straight Connector 18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>
              <a:off x="7365369" y="3352800"/>
              <a:ext cx="415498" cy="533400"/>
              <a:chOff x="7365369" y="3352800"/>
              <a:chExt cx="415498" cy="5334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7456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365369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14</a:t>
                </a:r>
                <a:endParaRPr lang="en-US" b="1" dirty="0"/>
              </a:p>
            </p:txBody>
          </p:sp>
        </p:grpSp>
      </p:grpSp>
      <p:grpSp>
        <p:nvGrpSpPr>
          <p:cNvPr id="207" name="Group 206"/>
          <p:cNvGrpSpPr/>
          <p:nvPr/>
        </p:nvGrpSpPr>
        <p:grpSpPr>
          <a:xfrm rot="16200000">
            <a:off x="2368158" y="2715546"/>
            <a:ext cx="369332" cy="837950"/>
            <a:chOff x="6921582" y="4648200"/>
            <a:chExt cx="369332" cy="837950"/>
          </a:xfrm>
        </p:grpSpPr>
        <p:grpSp>
          <p:nvGrpSpPr>
            <p:cNvPr id="183" name="Group 182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6921582" y="4648200"/>
              <a:ext cx="369332" cy="533400"/>
              <a:chOff x="6921582" y="4648200"/>
              <a:chExt cx="369332" cy="533400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5400000">
                <a:off x="689849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16</a:t>
                </a:r>
                <a:endParaRPr lang="en-US" b="1" dirty="0"/>
              </a:p>
            </p:txBody>
          </p:sp>
        </p:grpSp>
      </p:grpSp>
      <p:grpSp>
        <p:nvGrpSpPr>
          <p:cNvPr id="206" name="Group 205"/>
          <p:cNvGrpSpPr/>
          <p:nvPr/>
        </p:nvGrpSpPr>
        <p:grpSpPr>
          <a:xfrm rot="16200000">
            <a:off x="7844911" y="3353426"/>
            <a:ext cx="369332" cy="837950"/>
            <a:chOff x="7421591" y="4648200"/>
            <a:chExt cx="369332" cy="837950"/>
          </a:xfrm>
        </p:grpSpPr>
        <p:grpSp>
          <p:nvGrpSpPr>
            <p:cNvPr id="189" name="Group 188"/>
            <p:cNvGrpSpPr/>
            <p:nvPr/>
          </p:nvGrpSpPr>
          <p:grpSpPr>
            <a:xfrm>
              <a:off x="7584090" y="5152712"/>
              <a:ext cx="18976" cy="333438"/>
              <a:chOff x="1643719" y="3047875"/>
              <a:chExt cx="18976" cy="333438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7421591" y="4648200"/>
              <a:ext cx="369332" cy="533400"/>
              <a:chOff x="7421591" y="4648200"/>
              <a:chExt cx="369332" cy="5334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7456761" y="4648200"/>
                <a:ext cx="298361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rot="5400000">
                <a:off x="7398508" y="4718152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15</a:t>
                </a:r>
                <a:endParaRPr lang="en-US" b="1" dirty="0"/>
              </a:p>
            </p:txBody>
          </p:sp>
        </p:grp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533400"/>
            <a:ext cx="1003300" cy="8109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242" name="TextBox 241"/>
          <p:cNvSpPr txBox="1"/>
          <p:nvPr/>
        </p:nvSpPr>
        <p:spPr>
          <a:xfrm>
            <a:off x="7731949" y="142585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7.75mA </a:t>
            </a:r>
          </a:p>
        </p:txBody>
      </p:sp>
      <p:sp>
        <p:nvSpPr>
          <p:cNvPr id="8" name="Oval 7"/>
          <p:cNvSpPr/>
          <p:nvPr/>
        </p:nvSpPr>
        <p:spPr>
          <a:xfrm>
            <a:off x="8201473" y="1855809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1315593" y="1558042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4"/>
          <p:cNvSpPr txBox="1"/>
          <p:nvPr/>
        </p:nvSpPr>
        <p:spPr>
          <a:xfrm>
            <a:off x="5777600" y="266685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47mA</a:t>
            </a:r>
            <a:endParaRPr lang="en-US" b="1" dirty="0"/>
          </a:p>
        </p:txBody>
      </p:sp>
      <p:cxnSp>
        <p:nvCxnSpPr>
          <p:cNvPr id="221" name="Straight Connector 220"/>
          <p:cNvCxnSpPr/>
          <p:nvPr/>
        </p:nvCxnSpPr>
        <p:spPr>
          <a:xfrm flipH="1" flipV="1">
            <a:off x="5664438" y="1784364"/>
            <a:ext cx="33235" cy="3476811"/>
          </a:xfrm>
          <a:prstGeom prst="line">
            <a:avLst/>
          </a:prstGeom>
          <a:ln w="762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/>
          <p:cNvGrpSpPr/>
          <p:nvPr/>
        </p:nvGrpSpPr>
        <p:grpSpPr>
          <a:xfrm rot="16200000">
            <a:off x="2368159" y="3248947"/>
            <a:ext cx="369332" cy="837950"/>
            <a:chOff x="6899952" y="4648200"/>
            <a:chExt cx="369332" cy="837950"/>
          </a:xfrm>
        </p:grpSpPr>
        <p:grpSp>
          <p:nvGrpSpPr>
            <p:cNvPr id="223" name="Group 222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223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17</a:t>
                </a:r>
                <a:endParaRPr lang="en-US" b="1" dirty="0"/>
              </a:p>
            </p:txBody>
          </p:sp>
        </p:grpSp>
      </p:grpSp>
      <p:grpSp>
        <p:nvGrpSpPr>
          <p:cNvPr id="229" name="Group 228"/>
          <p:cNvGrpSpPr/>
          <p:nvPr/>
        </p:nvGrpSpPr>
        <p:grpSpPr>
          <a:xfrm rot="16200000">
            <a:off x="2368159" y="3782347"/>
            <a:ext cx="369332" cy="837950"/>
            <a:chOff x="6899952" y="4648200"/>
            <a:chExt cx="369332" cy="837950"/>
          </a:xfrm>
        </p:grpSpPr>
        <p:grpSp>
          <p:nvGrpSpPr>
            <p:cNvPr id="230" name="Group 229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34" name="Straight Connector 23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32" name="Rounded Rectangle 231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18</a:t>
                </a:r>
                <a:endParaRPr lang="en-US" b="1" dirty="0"/>
              </a:p>
            </p:txBody>
          </p:sp>
        </p:grpSp>
      </p:grpSp>
      <p:grpSp>
        <p:nvGrpSpPr>
          <p:cNvPr id="236" name="Group 235"/>
          <p:cNvGrpSpPr/>
          <p:nvPr/>
        </p:nvGrpSpPr>
        <p:grpSpPr>
          <a:xfrm rot="16200000">
            <a:off x="2368159" y="4315747"/>
            <a:ext cx="369332" cy="837950"/>
            <a:chOff x="6899952" y="4648200"/>
            <a:chExt cx="369332" cy="837950"/>
          </a:xfrm>
        </p:grpSpPr>
        <p:grpSp>
          <p:nvGrpSpPr>
            <p:cNvPr id="237" name="Group 236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8" name="Group 237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39" name="Rounded Rectangle 238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20</a:t>
                </a:r>
                <a:endParaRPr lang="en-US" b="1" dirty="0"/>
              </a:p>
            </p:txBody>
          </p:sp>
        </p:grpSp>
      </p:grpSp>
      <p:grpSp>
        <p:nvGrpSpPr>
          <p:cNvPr id="247" name="Group 246"/>
          <p:cNvGrpSpPr/>
          <p:nvPr/>
        </p:nvGrpSpPr>
        <p:grpSpPr>
          <a:xfrm rot="16200000">
            <a:off x="2367910" y="4849147"/>
            <a:ext cx="369332" cy="837950"/>
            <a:chOff x="6899952" y="4648200"/>
            <a:chExt cx="369332" cy="837950"/>
          </a:xfrm>
        </p:grpSpPr>
        <p:grpSp>
          <p:nvGrpSpPr>
            <p:cNvPr id="248" name="Group 247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52" name="Straight Connector 25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oup 248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22</a:t>
                </a:r>
                <a:endParaRPr lang="en-US" b="1" dirty="0"/>
              </a:p>
            </p:txBody>
          </p:sp>
        </p:grpSp>
      </p:grpSp>
      <p:grpSp>
        <p:nvGrpSpPr>
          <p:cNvPr id="254" name="Group 253"/>
          <p:cNvGrpSpPr/>
          <p:nvPr/>
        </p:nvGrpSpPr>
        <p:grpSpPr>
          <a:xfrm rot="16200000">
            <a:off x="5111358" y="2715546"/>
            <a:ext cx="369332" cy="837950"/>
            <a:chOff x="6921582" y="4648200"/>
            <a:chExt cx="369332" cy="837950"/>
          </a:xfrm>
        </p:grpSpPr>
        <p:grpSp>
          <p:nvGrpSpPr>
            <p:cNvPr id="255" name="Group 254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59" name="Straight Connector 258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/>
            <p:cNvGrpSpPr/>
            <p:nvPr/>
          </p:nvGrpSpPr>
          <p:grpSpPr>
            <a:xfrm>
              <a:off x="6921582" y="4648200"/>
              <a:ext cx="369332" cy="533400"/>
              <a:chOff x="6921582" y="4648200"/>
              <a:chExt cx="369332" cy="533400"/>
            </a:xfrm>
          </p:grpSpPr>
          <p:sp>
            <p:nvSpPr>
              <p:cNvPr id="257" name="Rounded Rectangle 256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 rot="5400000">
                <a:off x="689849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23</a:t>
                </a:r>
                <a:endParaRPr lang="en-US" b="1" dirty="0"/>
              </a:p>
            </p:txBody>
          </p:sp>
        </p:grpSp>
      </p:grpSp>
      <p:grpSp>
        <p:nvGrpSpPr>
          <p:cNvPr id="261" name="Group 260"/>
          <p:cNvGrpSpPr/>
          <p:nvPr/>
        </p:nvGrpSpPr>
        <p:grpSpPr>
          <a:xfrm rot="16200000">
            <a:off x="5111359" y="3248947"/>
            <a:ext cx="369332" cy="837950"/>
            <a:chOff x="6899952" y="4648200"/>
            <a:chExt cx="369332" cy="837950"/>
          </a:xfrm>
        </p:grpSpPr>
        <p:grpSp>
          <p:nvGrpSpPr>
            <p:cNvPr id="262" name="Group 261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66" name="Straight Connector 265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Group 262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64" name="Rounded Rectangle 263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TextBox 264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24</a:t>
                </a:r>
                <a:endParaRPr lang="en-US" b="1" dirty="0"/>
              </a:p>
            </p:txBody>
          </p:sp>
        </p:grpSp>
      </p:grpSp>
      <p:grpSp>
        <p:nvGrpSpPr>
          <p:cNvPr id="268" name="Group 267"/>
          <p:cNvGrpSpPr/>
          <p:nvPr/>
        </p:nvGrpSpPr>
        <p:grpSpPr>
          <a:xfrm rot="16200000">
            <a:off x="5111359" y="3782347"/>
            <a:ext cx="369332" cy="837950"/>
            <a:chOff x="6899952" y="4648200"/>
            <a:chExt cx="369332" cy="837950"/>
          </a:xfrm>
        </p:grpSpPr>
        <p:grpSp>
          <p:nvGrpSpPr>
            <p:cNvPr id="269" name="Group 268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73" name="Straight Connector 272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0" name="Group 269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71" name="Rounded Rectangle 270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25</a:t>
                </a:r>
                <a:endParaRPr lang="en-US" b="1" dirty="0"/>
              </a:p>
            </p:txBody>
          </p:sp>
        </p:grpSp>
      </p:grpSp>
      <p:grpSp>
        <p:nvGrpSpPr>
          <p:cNvPr id="275" name="Group 274"/>
          <p:cNvGrpSpPr/>
          <p:nvPr/>
        </p:nvGrpSpPr>
        <p:grpSpPr>
          <a:xfrm rot="16200000">
            <a:off x="5111359" y="4315747"/>
            <a:ext cx="369332" cy="837950"/>
            <a:chOff x="6899952" y="4648200"/>
            <a:chExt cx="369332" cy="837950"/>
          </a:xfrm>
        </p:grpSpPr>
        <p:grpSp>
          <p:nvGrpSpPr>
            <p:cNvPr id="276" name="Group 275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80" name="Straight Connector 27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" name="Group 276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78" name="Rounded Rectangle 277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TextBox 278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26</a:t>
                </a:r>
                <a:endParaRPr lang="en-US" b="1" dirty="0"/>
              </a:p>
            </p:txBody>
          </p:sp>
        </p:grpSp>
      </p:grpSp>
      <p:grpSp>
        <p:nvGrpSpPr>
          <p:cNvPr id="282" name="Group 281"/>
          <p:cNvGrpSpPr/>
          <p:nvPr/>
        </p:nvGrpSpPr>
        <p:grpSpPr>
          <a:xfrm rot="16200000">
            <a:off x="5111110" y="4849148"/>
            <a:ext cx="369332" cy="837950"/>
            <a:chOff x="6899951" y="4648200"/>
            <a:chExt cx="369332" cy="837950"/>
          </a:xfrm>
        </p:grpSpPr>
        <p:grpSp>
          <p:nvGrpSpPr>
            <p:cNvPr id="283" name="Group 282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87" name="Straight Connector 28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6899951" y="4648200"/>
              <a:ext cx="369332" cy="533400"/>
              <a:chOff x="6899951" y="4648200"/>
              <a:chExt cx="369332" cy="533400"/>
            </a:xfrm>
          </p:grpSpPr>
          <p:sp>
            <p:nvSpPr>
              <p:cNvPr id="285" name="Rounded Rectangle 284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TextBox 285"/>
              <p:cNvSpPr txBox="1"/>
              <p:nvPr/>
            </p:nvSpPr>
            <p:spPr>
              <a:xfrm rot="5400000">
                <a:off x="6876868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28</a:t>
                </a:r>
                <a:endParaRPr lang="en-US" b="1" dirty="0"/>
              </a:p>
            </p:txBody>
          </p:sp>
        </p:grpSp>
      </p:grpSp>
      <p:grpSp>
        <p:nvGrpSpPr>
          <p:cNvPr id="289" name="Group 288"/>
          <p:cNvGrpSpPr/>
          <p:nvPr/>
        </p:nvGrpSpPr>
        <p:grpSpPr>
          <a:xfrm rot="5400000">
            <a:off x="5958927" y="4456455"/>
            <a:ext cx="369332" cy="837950"/>
            <a:chOff x="6921582" y="4648200"/>
            <a:chExt cx="369332" cy="837950"/>
          </a:xfrm>
        </p:grpSpPr>
        <p:grpSp>
          <p:nvGrpSpPr>
            <p:cNvPr id="290" name="Group 289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94" name="Straight Connector 29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Group 290"/>
            <p:cNvGrpSpPr/>
            <p:nvPr/>
          </p:nvGrpSpPr>
          <p:grpSpPr>
            <a:xfrm>
              <a:off x="6921582" y="4648200"/>
              <a:ext cx="369332" cy="533400"/>
              <a:chOff x="6921582" y="4648200"/>
              <a:chExt cx="369332" cy="533400"/>
            </a:xfrm>
          </p:grpSpPr>
          <p:sp>
            <p:nvSpPr>
              <p:cNvPr id="292" name="Rounded Rectangle 291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 rot="16200000">
                <a:off x="689849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27</a:t>
                </a:r>
                <a:endParaRPr lang="en-US" b="1" dirty="0"/>
              </a:p>
            </p:txBody>
          </p:sp>
        </p:grpSp>
      </p:grpSp>
      <p:grpSp>
        <p:nvGrpSpPr>
          <p:cNvPr id="296" name="Group 295"/>
          <p:cNvGrpSpPr/>
          <p:nvPr/>
        </p:nvGrpSpPr>
        <p:grpSpPr>
          <a:xfrm rot="5400000">
            <a:off x="3206359" y="3919745"/>
            <a:ext cx="369332" cy="837950"/>
            <a:chOff x="6899952" y="4648200"/>
            <a:chExt cx="369332" cy="837950"/>
          </a:xfrm>
        </p:grpSpPr>
        <p:grpSp>
          <p:nvGrpSpPr>
            <p:cNvPr id="297" name="Group 296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301" name="Straight Connector 30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8" name="Group 297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99" name="Rounded Rectangle 298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 rot="162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19</a:t>
                </a:r>
                <a:endParaRPr lang="en-US" b="1" dirty="0"/>
              </a:p>
            </p:txBody>
          </p:sp>
        </p:grpSp>
      </p:grpSp>
      <p:grpSp>
        <p:nvGrpSpPr>
          <p:cNvPr id="310" name="Group 309"/>
          <p:cNvGrpSpPr/>
          <p:nvPr/>
        </p:nvGrpSpPr>
        <p:grpSpPr>
          <a:xfrm rot="5400000">
            <a:off x="3206359" y="4449675"/>
            <a:ext cx="369332" cy="837950"/>
            <a:chOff x="6899952" y="4648200"/>
            <a:chExt cx="369332" cy="837950"/>
          </a:xfrm>
        </p:grpSpPr>
        <p:grpSp>
          <p:nvGrpSpPr>
            <p:cNvPr id="311" name="Group 310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315" name="Straight Connector 31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" name="Group 311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313" name="Rounded Rectangle 312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 rot="162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21</a:t>
                </a:r>
                <a:endParaRPr lang="en-US" b="1" dirty="0"/>
              </a:p>
            </p:txBody>
          </p:sp>
        </p:grpSp>
      </p:grpSp>
      <p:sp>
        <p:nvSpPr>
          <p:cNvPr id="244" name="Oval 243"/>
          <p:cNvSpPr/>
          <p:nvPr/>
        </p:nvSpPr>
        <p:spPr>
          <a:xfrm>
            <a:off x="5609503" y="2794334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TextBox 323"/>
          <p:cNvSpPr txBox="1"/>
          <p:nvPr/>
        </p:nvSpPr>
        <p:spPr>
          <a:xfrm>
            <a:off x="3042946" y="266685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54mA</a:t>
            </a:r>
            <a:endParaRPr lang="en-US" b="1" dirty="0"/>
          </a:p>
        </p:txBody>
      </p:sp>
      <p:sp>
        <p:nvSpPr>
          <p:cNvPr id="325" name="Oval 324"/>
          <p:cNvSpPr/>
          <p:nvPr/>
        </p:nvSpPr>
        <p:spPr>
          <a:xfrm>
            <a:off x="2874849" y="2788335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TextBox 325"/>
          <p:cNvSpPr txBox="1"/>
          <p:nvPr/>
        </p:nvSpPr>
        <p:spPr>
          <a:xfrm>
            <a:off x="5410200" y="142585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47mA</a:t>
            </a:r>
          </a:p>
        </p:txBody>
      </p:sp>
      <p:sp>
        <p:nvSpPr>
          <p:cNvPr id="327" name="Oval 326"/>
          <p:cNvSpPr/>
          <p:nvPr/>
        </p:nvSpPr>
        <p:spPr>
          <a:xfrm>
            <a:off x="5734615" y="1730016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TextBox 217"/>
          <p:cNvSpPr txBox="1"/>
          <p:nvPr/>
        </p:nvSpPr>
        <p:spPr>
          <a:xfrm>
            <a:off x="1429449" y="142585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217mA</a:t>
            </a:r>
            <a:endParaRPr lang="en-US" b="1" dirty="0"/>
          </a:p>
        </p:txBody>
      </p:sp>
      <p:sp>
        <p:nvSpPr>
          <p:cNvPr id="219" name="TextBox 218"/>
          <p:cNvSpPr txBox="1"/>
          <p:nvPr/>
        </p:nvSpPr>
        <p:spPr>
          <a:xfrm>
            <a:off x="2590800" y="143128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194mA</a:t>
            </a:r>
          </a:p>
        </p:txBody>
      </p:sp>
      <p:sp>
        <p:nvSpPr>
          <p:cNvPr id="303" name="Oval 302"/>
          <p:cNvSpPr/>
          <p:nvPr/>
        </p:nvSpPr>
        <p:spPr>
          <a:xfrm>
            <a:off x="2974323" y="1735440"/>
            <a:ext cx="132207" cy="13220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5" name="Group 304"/>
          <p:cNvGrpSpPr/>
          <p:nvPr/>
        </p:nvGrpSpPr>
        <p:grpSpPr>
          <a:xfrm>
            <a:off x="220464" y="1558042"/>
            <a:ext cx="1208985" cy="1873761"/>
            <a:chOff x="68064" y="2506054"/>
            <a:chExt cx="1208985" cy="1873761"/>
          </a:xfrm>
        </p:grpSpPr>
        <p:sp>
          <p:nvSpPr>
            <p:cNvPr id="306" name="TextBox 305"/>
            <p:cNvSpPr txBox="1"/>
            <p:nvPr/>
          </p:nvSpPr>
          <p:spPr>
            <a:xfrm>
              <a:off x="68064" y="3179486"/>
              <a:ext cx="12089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24Vac</a:t>
              </a:r>
            </a:p>
            <a:p>
              <a:pPr algn="ctr"/>
              <a:r>
                <a:rPr lang="en-US" sz="2400" b="1" dirty="0" smtClean="0"/>
                <a:t>Power</a:t>
              </a:r>
            </a:p>
            <a:p>
              <a:pPr algn="ctr"/>
              <a:r>
                <a:rPr lang="en-US" sz="2400" b="1" dirty="0" smtClean="0"/>
                <a:t>Supply</a:t>
              </a:r>
              <a:endParaRPr lang="en-US" sz="2400" b="1" dirty="0"/>
            </a:p>
          </p:txBody>
        </p:sp>
        <p:cxnSp>
          <p:nvCxnSpPr>
            <p:cNvPr id="307" name="Straight Arrow Connector 306"/>
            <p:cNvCxnSpPr>
              <a:stCxn id="306" idx="0"/>
            </p:cNvCxnSpPr>
            <p:nvPr/>
          </p:nvCxnSpPr>
          <p:spPr>
            <a:xfrm flipV="1">
              <a:off x="672557" y="2506054"/>
              <a:ext cx="459604" cy="6734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Rectangle 2"/>
          <p:cNvSpPr txBox="1">
            <a:spLocks noChangeArrowheads="1"/>
          </p:cNvSpPr>
          <p:nvPr/>
        </p:nvSpPr>
        <p:spPr>
          <a:xfrm>
            <a:off x="37606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8" grpId="0" animBg="1"/>
      <p:bldP spid="243" grpId="0" animBg="1"/>
      <p:bldP spid="245" grpId="0"/>
      <p:bldP spid="244" grpId="0" animBg="1"/>
      <p:bldP spid="324" grpId="0"/>
      <p:bldP spid="325" grpId="0" animBg="1"/>
      <p:bldP spid="326" grpId="0"/>
      <p:bldP spid="327" grpId="0" animBg="1"/>
      <p:bldP spid="218" grpId="0"/>
      <p:bldP spid="219" grpId="0"/>
      <p:bldP spid="303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84072" y="892557"/>
            <a:ext cx="6705600" cy="903562"/>
            <a:chOff x="1219200" y="2111757"/>
            <a:chExt cx="6705600" cy="903562"/>
          </a:xfrm>
        </p:grpSpPr>
        <p:sp>
          <p:nvSpPr>
            <p:cNvPr id="5" name="Arc 4"/>
            <p:cNvSpPr/>
            <p:nvPr/>
          </p:nvSpPr>
          <p:spPr>
            <a:xfrm rot="10800000">
              <a:off x="1219200" y="2111757"/>
              <a:ext cx="903562" cy="903562"/>
            </a:xfrm>
            <a:prstGeom prst="arc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665552" y="3014263"/>
              <a:ext cx="6259248" cy="0"/>
            </a:xfrm>
            <a:prstGeom prst="line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 flipV="1">
            <a:off x="2920179" y="1795063"/>
            <a:ext cx="33235" cy="3476811"/>
          </a:xfrm>
          <a:prstGeom prst="line">
            <a:avLst/>
          </a:prstGeom>
          <a:ln w="762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Group 219"/>
          <p:cNvGrpSpPr/>
          <p:nvPr/>
        </p:nvGrpSpPr>
        <p:grpSpPr>
          <a:xfrm>
            <a:off x="7529424" y="1796120"/>
            <a:ext cx="933715" cy="2042075"/>
            <a:chOff x="7377514" y="3048932"/>
            <a:chExt cx="933715" cy="2042075"/>
          </a:xfrm>
        </p:grpSpPr>
        <p:sp>
          <p:nvSpPr>
            <p:cNvPr id="27" name="Arc 26"/>
            <p:cNvSpPr/>
            <p:nvPr/>
          </p:nvSpPr>
          <p:spPr>
            <a:xfrm>
              <a:off x="7377514" y="3048932"/>
              <a:ext cx="903562" cy="903562"/>
            </a:xfrm>
            <a:prstGeom prst="arc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8281076" y="3483779"/>
              <a:ext cx="30153" cy="1607228"/>
            </a:xfrm>
            <a:prstGeom prst="line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>
            <a:off x="1646760" y="1795063"/>
            <a:ext cx="300082" cy="838325"/>
            <a:chOff x="1494850" y="3047875"/>
            <a:chExt cx="300082" cy="838325"/>
          </a:xfrm>
        </p:grpSpPr>
        <p:grpSp>
          <p:nvGrpSpPr>
            <p:cNvPr id="110" name="Group 109"/>
            <p:cNvGrpSpPr/>
            <p:nvPr/>
          </p:nvGrpSpPr>
          <p:grpSpPr>
            <a:xfrm>
              <a:off x="1643719" y="3047875"/>
              <a:ext cx="18976" cy="333438"/>
              <a:chOff x="1643719" y="3047875"/>
              <a:chExt cx="18976" cy="333438"/>
            </a:xfrm>
          </p:grpSpPr>
          <p:cxnSp>
            <p:nvCxnSpPr>
              <p:cNvPr id="78" name="Straight Connector 77"/>
              <p:cNvCxnSpPr>
                <a:stCxn id="11" idx="0"/>
              </p:cNvCxnSpPr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1494850" y="3352800"/>
              <a:ext cx="300082" cy="533400"/>
              <a:chOff x="1494850" y="3352800"/>
              <a:chExt cx="300082" cy="5334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524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494850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</a:t>
                </a:r>
                <a:endParaRPr lang="en-US" b="1" dirty="0"/>
              </a:p>
            </p:txBody>
          </p:sp>
        </p:grpSp>
      </p:grpSp>
      <p:grpSp>
        <p:nvGrpSpPr>
          <p:cNvPr id="193" name="Group 192"/>
          <p:cNvGrpSpPr/>
          <p:nvPr/>
        </p:nvGrpSpPr>
        <p:grpSpPr>
          <a:xfrm>
            <a:off x="2103963" y="1795188"/>
            <a:ext cx="300082" cy="838200"/>
            <a:chOff x="1952053" y="3048000"/>
            <a:chExt cx="300082" cy="838200"/>
          </a:xfrm>
        </p:grpSpPr>
        <p:grpSp>
          <p:nvGrpSpPr>
            <p:cNvPr id="111" name="Group 110"/>
            <p:cNvGrpSpPr/>
            <p:nvPr/>
          </p:nvGrpSpPr>
          <p:grpSpPr>
            <a:xfrm>
              <a:off x="20976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952053" y="3352800"/>
              <a:ext cx="300082" cy="533400"/>
              <a:chOff x="1952053" y="3352800"/>
              <a:chExt cx="300082" cy="5334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981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52053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</a:t>
                </a:r>
                <a:endParaRPr lang="en-US" b="1" dirty="0"/>
              </a:p>
            </p:txBody>
          </p:sp>
        </p:grpSp>
      </p:grpSp>
      <p:grpSp>
        <p:nvGrpSpPr>
          <p:cNvPr id="194" name="Group 193"/>
          <p:cNvGrpSpPr/>
          <p:nvPr/>
        </p:nvGrpSpPr>
        <p:grpSpPr>
          <a:xfrm>
            <a:off x="2564912" y="1795188"/>
            <a:ext cx="300082" cy="838200"/>
            <a:chOff x="2413002" y="3048000"/>
            <a:chExt cx="300082" cy="838200"/>
          </a:xfrm>
        </p:grpSpPr>
        <p:grpSp>
          <p:nvGrpSpPr>
            <p:cNvPr id="114" name="Group 113"/>
            <p:cNvGrpSpPr/>
            <p:nvPr/>
          </p:nvGrpSpPr>
          <p:grpSpPr>
            <a:xfrm>
              <a:off x="25581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2413002" y="3352800"/>
              <a:ext cx="300082" cy="533400"/>
              <a:chOff x="2413002" y="3352800"/>
              <a:chExt cx="300082" cy="5334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438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413002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3</a:t>
                </a:r>
                <a:endParaRPr lang="en-US" b="1" dirty="0"/>
              </a:p>
            </p:txBody>
          </p:sp>
        </p:grpSp>
      </p:grpSp>
      <p:grpSp>
        <p:nvGrpSpPr>
          <p:cNvPr id="195" name="Group 194"/>
          <p:cNvGrpSpPr/>
          <p:nvPr/>
        </p:nvGrpSpPr>
        <p:grpSpPr>
          <a:xfrm>
            <a:off x="3014608" y="1795313"/>
            <a:ext cx="300082" cy="838075"/>
            <a:chOff x="2862698" y="3048125"/>
            <a:chExt cx="300082" cy="838075"/>
          </a:xfrm>
        </p:grpSpPr>
        <p:grpSp>
          <p:nvGrpSpPr>
            <p:cNvPr id="117" name="Group 116"/>
            <p:cNvGrpSpPr/>
            <p:nvPr/>
          </p:nvGrpSpPr>
          <p:grpSpPr>
            <a:xfrm>
              <a:off x="3012090" y="3048125"/>
              <a:ext cx="18976" cy="333438"/>
              <a:chOff x="1643719" y="3047875"/>
              <a:chExt cx="18976" cy="333438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2862698" y="3352800"/>
              <a:ext cx="300082" cy="533400"/>
              <a:chOff x="2862698" y="3352800"/>
              <a:chExt cx="300082" cy="53340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884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862698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4</a:t>
                </a:r>
                <a:endParaRPr lang="en-US" b="1" dirty="0"/>
              </a:p>
            </p:txBody>
          </p:sp>
        </p:grpSp>
      </p:grpSp>
      <p:grpSp>
        <p:nvGrpSpPr>
          <p:cNvPr id="196" name="Group 195"/>
          <p:cNvGrpSpPr/>
          <p:nvPr/>
        </p:nvGrpSpPr>
        <p:grpSpPr>
          <a:xfrm>
            <a:off x="3471811" y="1795188"/>
            <a:ext cx="300082" cy="838200"/>
            <a:chOff x="3319901" y="3048000"/>
            <a:chExt cx="300082" cy="838200"/>
          </a:xfrm>
        </p:grpSpPr>
        <p:grpSp>
          <p:nvGrpSpPr>
            <p:cNvPr id="120" name="Group 119"/>
            <p:cNvGrpSpPr/>
            <p:nvPr/>
          </p:nvGrpSpPr>
          <p:grpSpPr>
            <a:xfrm>
              <a:off x="34725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3319901" y="3352800"/>
              <a:ext cx="300082" cy="533400"/>
              <a:chOff x="3319901" y="3352800"/>
              <a:chExt cx="300082" cy="53340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33528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319901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5</a:t>
                </a:r>
                <a:endParaRPr lang="en-US" b="1" dirty="0"/>
              </a:p>
            </p:txBody>
          </p:sp>
        </p:grpSp>
      </p:grpSp>
      <p:grpSp>
        <p:nvGrpSpPr>
          <p:cNvPr id="197" name="Group 196"/>
          <p:cNvGrpSpPr/>
          <p:nvPr/>
        </p:nvGrpSpPr>
        <p:grpSpPr>
          <a:xfrm>
            <a:off x="3932760" y="1795313"/>
            <a:ext cx="300082" cy="838075"/>
            <a:chOff x="3780850" y="3048125"/>
            <a:chExt cx="300082" cy="838075"/>
          </a:xfrm>
        </p:grpSpPr>
        <p:grpSp>
          <p:nvGrpSpPr>
            <p:cNvPr id="123" name="Group 122"/>
            <p:cNvGrpSpPr/>
            <p:nvPr/>
          </p:nvGrpSpPr>
          <p:grpSpPr>
            <a:xfrm>
              <a:off x="3926490" y="3048125"/>
              <a:ext cx="18976" cy="333438"/>
              <a:chOff x="1643719" y="3047875"/>
              <a:chExt cx="18976" cy="333438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3780850" y="3352800"/>
              <a:ext cx="300082" cy="533400"/>
              <a:chOff x="3780850" y="3352800"/>
              <a:chExt cx="300082" cy="533400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810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780850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6</a:t>
                </a:r>
                <a:endParaRPr lang="en-US" b="1" dirty="0"/>
              </a:p>
            </p:txBody>
          </p:sp>
        </p:grpSp>
      </p:grpSp>
      <p:grpSp>
        <p:nvGrpSpPr>
          <p:cNvPr id="198" name="Group 197"/>
          <p:cNvGrpSpPr/>
          <p:nvPr/>
        </p:nvGrpSpPr>
        <p:grpSpPr>
          <a:xfrm>
            <a:off x="4389963" y="1795313"/>
            <a:ext cx="300082" cy="838075"/>
            <a:chOff x="4238053" y="3048125"/>
            <a:chExt cx="300082" cy="838075"/>
          </a:xfrm>
        </p:grpSpPr>
        <p:grpSp>
          <p:nvGrpSpPr>
            <p:cNvPr id="126" name="Group 125"/>
            <p:cNvGrpSpPr/>
            <p:nvPr/>
          </p:nvGrpSpPr>
          <p:grpSpPr>
            <a:xfrm>
              <a:off x="4386919" y="3048125"/>
              <a:ext cx="18976" cy="333438"/>
              <a:chOff x="1643719" y="3047875"/>
              <a:chExt cx="18976" cy="333438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4238053" y="3352800"/>
              <a:ext cx="300082" cy="533400"/>
              <a:chOff x="4238053" y="3352800"/>
              <a:chExt cx="300082" cy="533400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4267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238053" y="343163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7</a:t>
                </a:r>
                <a:endParaRPr lang="en-US" b="1" dirty="0"/>
              </a:p>
            </p:txBody>
          </p:sp>
        </p:grpSp>
      </p:grpSp>
      <p:grpSp>
        <p:nvGrpSpPr>
          <p:cNvPr id="199" name="Group 198"/>
          <p:cNvGrpSpPr/>
          <p:nvPr/>
        </p:nvGrpSpPr>
        <p:grpSpPr>
          <a:xfrm>
            <a:off x="4847166" y="1795438"/>
            <a:ext cx="300082" cy="837950"/>
            <a:chOff x="4695256" y="3048250"/>
            <a:chExt cx="300082" cy="837950"/>
          </a:xfrm>
        </p:grpSpPr>
        <p:grpSp>
          <p:nvGrpSpPr>
            <p:cNvPr id="129" name="Group 128"/>
            <p:cNvGrpSpPr/>
            <p:nvPr/>
          </p:nvGrpSpPr>
          <p:grpSpPr>
            <a:xfrm>
              <a:off x="4840890" y="3048250"/>
              <a:ext cx="18976" cy="333438"/>
              <a:chOff x="1643719" y="3047875"/>
              <a:chExt cx="18976" cy="333438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4695256" y="3352800"/>
              <a:ext cx="300082" cy="533400"/>
              <a:chOff x="4695256" y="3352800"/>
              <a:chExt cx="300082" cy="53340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724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695256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8</a:t>
                </a:r>
                <a:endParaRPr lang="en-US" b="1" dirty="0"/>
              </a:p>
            </p:txBody>
          </p:sp>
        </p:grpSp>
      </p:grpSp>
      <p:grpSp>
        <p:nvGrpSpPr>
          <p:cNvPr id="200" name="Group 199"/>
          <p:cNvGrpSpPr/>
          <p:nvPr/>
        </p:nvGrpSpPr>
        <p:grpSpPr>
          <a:xfrm>
            <a:off x="5308115" y="1795188"/>
            <a:ext cx="300082" cy="838200"/>
            <a:chOff x="5156205" y="3048000"/>
            <a:chExt cx="300082" cy="838200"/>
          </a:xfrm>
        </p:grpSpPr>
        <p:grpSp>
          <p:nvGrpSpPr>
            <p:cNvPr id="132" name="Group 131"/>
            <p:cNvGrpSpPr/>
            <p:nvPr/>
          </p:nvGrpSpPr>
          <p:grpSpPr>
            <a:xfrm>
              <a:off x="5301319" y="3048000"/>
              <a:ext cx="18976" cy="333438"/>
              <a:chOff x="1643719" y="3047875"/>
              <a:chExt cx="18976" cy="333438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5156205" y="3352800"/>
              <a:ext cx="300082" cy="533400"/>
              <a:chOff x="5156205" y="3352800"/>
              <a:chExt cx="300082" cy="53340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5170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156205" y="3429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9</a:t>
                </a:r>
                <a:endParaRPr lang="en-US" b="1" dirty="0"/>
              </a:p>
            </p:txBody>
          </p:sp>
        </p:grpSp>
      </p:grpSp>
      <p:grpSp>
        <p:nvGrpSpPr>
          <p:cNvPr id="201" name="Group 200"/>
          <p:cNvGrpSpPr/>
          <p:nvPr/>
        </p:nvGrpSpPr>
        <p:grpSpPr>
          <a:xfrm>
            <a:off x="5707009" y="1795313"/>
            <a:ext cx="415498" cy="838075"/>
            <a:chOff x="5555099" y="3048125"/>
            <a:chExt cx="415498" cy="838075"/>
          </a:xfrm>
        </p:grpSpPr>
        <p:grpSp>
          <p:nvGrpSpPr>
            <p:cNvPr id="135" name="Group 134"/>
            <p:cNvGrpSpPr/>
            <p:nvPr/>
          </p:nvGrpSpPr>
          <p:grpSpPr>
            <a:xfrm>
              <a:off x="5772224" y="3048125"/>
              <a:ext cx="18976" cy="333438"/>
              <a:chOff x="1643719" y="3047875"/>
              <a:chExt cx="18976" cy="333438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5555099" y="3352800"/>
              <a:ext cx="415498" cy="533400"/>
              <a:chOff x="5555099" y="3352800"/>
              <a:chExt cx="415498" cy="53340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6388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55099" y="3431633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10</a:t>
                </a:r>
                <a:endParaRPr lang="en-US" b="1" dirty="0"/>
              </a:p>
            </p:txBody>
          </p:sp>
        </p:grpSp>
      </p:grpSp>
      <p:grpSp>
        <p:nvGrpSpPr>
          <p:cNvPr id="202" name="Group 201"/>
          <p:cNvGrpSpPr/>
          <p:nvPr/>
        </p:nvGrpSpPr>
        <p:grpSpPr>
          <a:xfrm>
            <a:off x="6164212" y="1795313"/>
            <a:ext cx="415498" cy="838075"/>
            <a:chOff x="6012302" y="3048125"/>
            <a:chExt cx="415498" cy="838075"/>
          </a:xfrm>
        </p:grpSpPr>
        <p:grpSp>
          <p:nvGrpSpPr>
            <p:cNvPr id="138" name="Group 137"/>
            <p:cNvGrpSpPr/>
            <p:nvPr/>
          </p:nvGrpSpPr>
          <p:grpSpPr>
            <a:xfrm>
              <a:off x="6215719" y="3048125"/>
              <a:ext cx="18976" cy="333438"/>
              <a:chOff x="1643719" y="3047875"/>
              <a:chExt cx="18976" cy="333438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6012302" y="3352800"/>
              <a:ext cx="415498" cy="533400"/>
              <a:chOff x="6012302" y="3352800"/>
              <a:chExt cx="415498" cy="53340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60960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012302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11</a:t>
                </a:r>
                <a:endParaRPr lang="en-US" b="1" dirty="0"/>
              </a:p>
            </p:txBody>
          </p:sp>
        </p:grpSp>
      </p:grpSp>
      <p:grpSp>
        <p:nvGrpSpPr>
          <p:cNvPr id="203" name="Group 202"/>
          <p:cNvGrpSpPr/>
          <p:nvPr/>
        </p:nvGrpSpPr>
        <p:grpSpPr>
          <a:xfrm>
            <a:off x="6620443" y="1795438"/>
            <a:ext cx="415498" cy="837950"/>
            <a:chOff x="6468533" y="3048250"/>
            <a:chExt cx="415498" cy="837950"/>
          </a:xfrm>
        </p:grpSpPr>
        <p:grpSp>
          <p:nvGrpSpPr>
            <p:cNvPr id="141" name="Group 140"/>
            <p:cNvGrpSpPr/>
            <p:nvPr/>
          </p:nvGrpSpPr>
          <p:grpSpPr>
            <a:xfrm>
              <a:off x="6669690" y="3048250"/>
              <a:ext cx="18976" cy="333438"/>
              <a:chOff x="1643719" y="3047875"/>
              <a:chExt cx="18976" cy="333438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/>
            <p:cNvGrpSpPr/>
            <p:nvPr/>
          </p:nvGrpSpPr>
          <p:grpSpPr>
            <a:xfrm>
              <a:off x="6468533" y="3352800"/>
              <a:ext cx="415498" cy="533400"/>
              <a:chOff x="6468533" y="3352800"/>
              <a:chExt cx="415498" cy="5334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65532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468533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12</a:t>
                </a:r>
                <a:endParaRPr lang="en-US" b="1" dirty="0"/>
              </a:p>
            </p:txBody>
          </p:sp>
        </p:grpSp>
      </p:grpSp>
      <p:grpSp>
        <p:nvGrpSpPr>
          <p:cNvPr id="204" name="Group 203"/>
          <p:cNvGrpSpPr/>
          <p:nvPr/>
        </p:nvGrpSpPr>
        <p:grpSpPr>
          <a:xfrm>
            <a:off x="7068546" y="1795188"/>
            <a:ext cx="415498" cy="838200"/>
            <a:chOff x="6916636" y="3048000"/>
            <a:chExt cx="415498" cy="838200"/>
          </a:xfrm>
        </p:grpSpPr>
        <p:grpSp>
          <p:nvGrpSpPr>
            <p:cNvPr id="144" name="Group 143"/>
            <p:cNvGrpSpPr/>
            <p:nvPr/>
          </p:nvGrpSpPr>
          <p:grpSpPr>
            <a:xfrm>
              <a:off x="71268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6916636" y="3352800"/>
              <a:ext cx="415498" cy="533400"/>
              <a:chOff x="6916636" y="3352800"/>
              <a:chExt cx="415498" cy="533400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010400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916636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13</a:t>
                </a:r>
                <a:endParaRPr lang="en-US" b="1" dirty="0"/>
              </a:p>
            </p:txBody>
          </p:sp>
        </p:grpSp>
      </p:grpSp>
      <p:grpSp>
        <p:nvGrpSpPr>
          <p:cNvPr id="205" name="Group 204"/>
          <p:cNvGrpSpPr/>
          <p:nvPr/>
        </p:nvGrpSpPr>
        <p:grpSpPr>
          <a:xfrm>
            <a:off x="7517279" y="1795188"/>
            <a:ext cx="415498" cy="838200"/>
            <a:chOff x="7365369" y="3048000"/>
            <a:chExt cx="415498" cy="838200"/>
          </a:xfrm>
        </p:grpSpPr>
        <p:grpSp>
          <p:nvGrpSpPr>
            <p:cNvPr id="186" name="Group 185"/>
            <p:cNvGrpSpPr/>
            <p:nvPr/>
          </p:nvGrpSpPr>
          <p:grpSpPr>
            <a:xfrm>
              <a:off x="7584090" y="3048000"/>
              <a:ext cx="18976" cy="333438"/>
              <a:chOff x="1643719" y="3047875"/>
              <a:chExt cx="18976" cy="333438"/>
            </a:xfrm>
          </p:grpSpPr>
          <p:cxnSp>
            <p:nvCxnSpPr>
              <p:cNvPr id="187" name="Straight Connector 18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>
              <a:off x="7365369" y="3352800"/>
              <a:ext cx="415498" cy="533400"/>
              <a:chOff x="7365369" y="3352800"/>
              <a:chExt cx="415498" cy="5334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7456762" y="3352800"/>
                <a:ext cx="23943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365369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14</a:t>
                </a:r>
                <a:endParaRPr lang="en-US" b="1" dirty="0"/>
              </a:p>
            </p:txBody>
          </p:sp>
        </p:grpSp>
      </p:grpSp>
      <p:grpSp>
        <p:nvGrpSpPr>
          <p:cNvPr id="207" name="Group 206"/>
          <p:cNvGrpSpPr/>
          <p:nvPr/>
        </p:nvGrpSpPr>
        <p:grpSpPr>
          <a:xfrm rot="16200000">
            <a:off x="2367668" y="2715546"/>
            <a:ext cx="369332" cy="837950"/>
            <a:chOff x="6921582" y="4648200"/>
            <a:chExt cx="369332" cy="837950"/>
          </a:xfrm>
        </p:grpSpPr>
        <p:grpSp>
          <p:nvGrpSpPr>
            <p:cNvPr id="183" name="Group 182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6921582" y="4648200"/>
              <a:ext cx="369332" cy="533400"/>
              <a:chOff x="6921582" y="4648200"/>
              <a:chExt cx="369332" cy="533400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5400000">
                <a:off x="689849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16</a:t>
                </a:r>
                <a:endParaRPr lang="en-US" b="1" dirty="0"/>
              </a:p>
            </p:txBody>
          </p:sp>
        </p:grpSp>
      </p:grpSp>
      <p:grpSp>
        <p:nvGrpSpPr>
          <p:cNvPr id="206" name="Group 205"/>
          <p:cNvGrpSpPr/>
          <p:nvPr/>
        </p:nvGrpSpPr>
        <p:grpSpPr>
          <a:xfrm rot="16200000">
            <a:off x="7844421" y="3353426"/>
            <a:ext cx="369332" cy="837950"/>
            <a:chOff x="7421591" y="4648200"/>
            <a:chExt cx="369332" cy="837950"/>
          </a:xfrm>
        </p:grpSpPr>
        <p:grpSp>
          <p:nvGrpSpPr>
            <p:cNvPr id="189" name="Group 188"/>
            <p:cNvGrpSpPr/>
            <p:nvPr/>
          </p:nvGrpSpPr>
          <p:grpSpPr>
            <a:xfrm>
              <a:off x="7584090" y="5152712"/>
              <a:ext cx="18976" cy="333438"/>
              <a:chOff x="1643719" y="3047875"/>
              <a:chExt cx="18976" cy="333438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7421591" y="4648200"/>
              <a:ext cx="369332" cy="533400"/>
              <a:chOff x="7421591" y="4648200"/>
              <a:chExt cx="369332" cy="5334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7456761" y="4648200"/>
                <a:ext cx="298361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rot="5400000">
                <a:off x="7398508" y="4718152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15</a:t>
                </a:r>
                <a:endParaRPr lang="en-US" b="1" dirty="0"/>
              </a:p>
            </p:txBody>
          </p:sp>
        </p:grpSp>
      </p:grpSp>
      <p:pic>
        <p:nvPicPr>
          <p:cNvPr id="4" name="Picture 11" descr="C:\Documents\Surveyor\ACC\tiny ACC com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610" y="533400"/>
            <a:ext cx="1003300" cy="8109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cxnSp>
        <p:nvCxnSpPr>
          <p:cNvPr id="221" name="Straight Connector 220"/>
          <p:cNvCxnSpPr/>
          <p:nvPr/>
        </p:nvCxnSpPr>
        <p:spPr>
          <a:xfrm flipH="1" flipV="1">
            <a:off x="5663948" y="1784364"/>
            <a:ext cx="33235" cy="3476811"/>
          </a:xfrm>
          <a:prstGeom prst="line">
            <a:avLst/>
          </a:prstGeom>
          <a:ln w="762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/>
          <p:cNvGrpSpPr/>
          <p:nvPr/>
        </p:nvGrpSpPr>
        <p:grpSpPr>
          <a:xfrm rot="16200000">
            <a:off x="2367669" y="3248947"/>
            <a:ext cx="369332" cy="837950"/>
            <a:chOff x="6899952" y="4648200"/>
            <a:chExt cx="369332" cy="837950"/>
          </a:xfrm>
        </p:grpSpPr>
        <p:grpSp>
          <p:nvGrpSpPr>
            <p:cNvPr id="223" name="Group 222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223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17</a:t>
                </a:r>
                <a:endParaRPr lang="en-US" b="1" dirty="0"/>
              </a:p>
            </p:txBody>
          </p:sp>
        </p:grpSp>
      </p:grpSp>
      <p:grpSp>
        <p:nvGrpSpPr>
          <p:cNvPr id="229" name="Group 228"/>
          <p:cNvGrpSpPr/>
          <p:nvPr/>
        </p:nvGrpSpPr>
        <p:grpSpPr>
          <a:xfrm rot="16200000">
            <a:off x="2367669" y="3782347"/>
            <a:ext cx="369332" cy="837950"/>
            <a:chOff x="6899952" y="4648200"/>
            <a:chExt cx="369332" cy="837950"/>
          </a:xfrm>
        </p:grpSpPr>
        <p:grpSp>
          <p:nvGrpSpPr>
            <p:cNvPr id="230" name="Group 229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34" name="Straight Connector 23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32" name="Rounded Rectangle 231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18</a:t>
                </a:r>
                <a:endParaRPr lang="en-US" b="1" dirty="0"/>
              </a:p>
            </p:txBody>
          </p:sp>
        </p:grpSp>
      </p:grpSp>
      <p:grpSp>
        <p:nvGrpSpPr>
          <p:cNvPr id="236" name="Group 235"/>
          <p:cNvGrpSpPr/>
          <p:nvPr/>
        </p:nvGrpSpPr>
        <p:grpSpPr>
          <a:xfrm rot="16200000">
            <a:off x="2367669" y="4315747"/>
            <a:ext cx="369332" cy="837950"/>
            <a:chOff x="6899952" y="4648200"/>
            <a:chExt cx="369332" cy="837950"/>
          </a:xfrm>
        </p:grpSpPr>
        <p:grpSp>
          <p:nvGrpSpPr>
            <p:cNvPr id="237" name="Group 236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8" name="Group 237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39" name="Rounded Rectangle 238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20</a:t>
                </a:r>
                <a:endParaRPr lang="en-US" b="1" dirty="0"/>
              </a:p>
            </p:txBody>
          </p:sp>
        </p:grpSp>
      </p:grpSp>
      <p:grpSp>
        <p:nvGrpSpPr>
          <p:cNvPr id="247" name="Group 246"/>
          <p:cNvGrpSpPr/>
          <p:nvPr/>
        </p:nvGrpSpPr>
        <p:grpSpPr>
          <a:xfrm rot="16200000">
            <a:off x="2367420" y="4849147"/>
            <a:ext cx="369332" cy="837950"/>
            <a:chOff x="6899952" y="4648200"/>
            <a:chExt cx="369332" cy="837950"/>
          </a:xfrm>
        </p:grpSpPr>
        <p:grpSp>
          <p:nvGrpSpPr>
            <p:cNvPr id="248" name="Group 247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52" name="Straight Connector 251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oup 248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22</a:t>
                </a:r>
                <a:endParaRPr lang="en-US" b="1" dirty="0"/>
              </a:p>
            </p:txBody>
          </p:sp>
        </p:grpSp>
      </p:grpSp>
      <p:grpSp>
        <p:nvGrpSpPr>
          <p:cNvPr id="254" name="Group 253"/>
          <p:cNvGrpSpPr/>
          <p:nvPr/>
        </p:nvGrpSpPr>
        <p:grpSpPr>
          <a:xfrm rot="16200000">
            <a:off x="5110868" y="2715546"/>
            <a:ext cx="369332" cy="837950"/>
            <a:chOff x="6921582" y="4648200"/>
            <a:chExt cx="369332" cy="837950"/>
          </a:xfrm>
        </p:grpSpPr>
        <p:grpSp>
          <p:nvGrpSpPr>
            <p:cNvPr id="255" name="Group 254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59" name="Straight Connector 258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/>
            <p:cNvGrpSpPr/>
            <p:nvPr/>
          </p:nvGrpSpPr>
          <p:grpSpPr>
            <a:xfrm>
              <a:off x="6921582" y="4648200"/>
              <a:ext cx="369332" cy="533400"/>
              <a:chOff x="6921582" y="4648200"/>
              <a:chExt cx="369332" cy="533400"/>
            </a:xfrm>
          </p:grpSpPr>
          <p:sp>
            <p:nvSpPr>
              <p:cNvPr id="257" name="Rounded Rectangle 256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 rot="5400000">
                <a:off x="689849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23</a:t>
                </a:r>
                <a:endParaRPr lang="en-US" b="1" dirty="0"/>
              </a:p>
            </p:txBody>
          </p:sp>
        </p:grpSp>
      </p:grpSp>
      <p:grpSp>
        <p:nvGrpSpPr>
          <p:cNvPr id="261" name="Group 260"/>
          <p:cNvGrpSpPr/>
          <p:nvPr/>
        </p:nvGrpSpPr>
        <p:grpSpPr>
          <a:xfrm rot="16200000">
            <a:off x="5110869" y="3248947"/>
            <a:ext cx="369332" cy="837950"/>
            <a:chOff x="6899952" y="4648200"/>
            <a:chExt cx="369332" cy="837950"/>
          </a:xfrm>
        </p:grpSpPr>
        <p:grpSp>
          <p:nvGrpSpPr>
            <p:cNvPr id="262" name="Group 261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66" name="Straight Connector 265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Group 262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64" name="Rounded Rectangle 263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TextBox 264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24</a:t>
                </a:r>
                <a:endParaRPr lang="en-US" b="1" dirty="0"/>
              </a:p>
            </p:txBody>
          </p:sp>
        </p:grpSp>
      </p:grpSp>
      <p:grpSp>
        <p:nvGrpSpPr>
          <p:cNvPr id="268" name="Group 267"/>
          <p:cNvGrpSpPr/>
          <p:nvPr/>
        </p:nvGrpSpPr>
        <p:grpSpPr>
          <a:xfrm rot="16200000">
            <a:off x="5110869" y="3782347"/>
            <a:ext cx="369332" cy="837950"/>
            <a:chOff x="6899952" y="4648200"/>
            <a:chExt cx="369332" cy="837950"/>
          </a:xfrm>
        </p:grpSpPr>
        <p:grpSp>
          <p:nvGrpSpPr>
            <p:cNvPr id="269" name="Group 268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73" name="Straight Connector 272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0" name="Group 269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71" name="Rounded Rectangle 270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25</a:t>
                </a:r>
                <a:endParaRPr lang="en-US" b="1" dirty="0"/>
              </a:p>
            </p:txBody>
          </p:sp>
        </p:grpSp>
      </p:grpSp>
      <p:grpSp>
        <p:nvGrpSpPr>
          <p:cNvPr id="275" name="Group 274"/>
          <p:cNvGrpSpPr/>
          <p:nvPr/>
        </p:nvGrpSpPr>
        <p:grpSpPr>
          <a:xfrm rot="16200000">
            <a:off x="5110869" y="4315747"/>
            <a:ext cx="369332" cy="837950"/>
            <a:chOff x="6899952" y="4648200"/>
            <a:chExt cx="369332" cy="837950"/>
          </a:xfrm>
        </p:grpSpPr>
        <p:grpSp>
          <p:nvGrpSpPr>
            <p:cNvPr id="276" name="Group 275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80" name="Straight Connector 279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" name="Group 276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78" name="Rounded Rectangle 277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TextBox 278"/>
              <p:cNvSpPr txBox="1"/>
              <p:nvPr/>
            </p:nvSpPr>
            <p:spPr>
              <a:xfrm rot="54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26</a:t>
                </a:r>
                <a:endParaRPr lang="en-US" b="1" dirty="0"/>
              </a:p>
            </p:txBody>
          </p:sp>
        </p:grpSp>
      </p:grpSp>
      <p:grpSp>
        <p:nvGrpSpPr>
          <p:cNvPr id="282" name="Group 281"/>
          <p:cNvGrpSpPr/>
          <p:nvPr/>
        </p:nvGrpSpPr>
        <p:grpSpPr>
          <a:xfrm rot="16200000">
            <a:off x="5110620" y="4849148"/>
            <a:ext cx="369332" cy="837950"/>
            <a:chOff x="6899951" y="4648200"/>
            <a:chExt cx="369332" cy="837950"/>
          </a:xfrm>
        </p:grpSpPr>
        <p:grpSp>
          <p:nvGrpSpPr>
            <p:cNvPr id="283" name="Group 282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87" name="Straight Connector 286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6899951" y="4648200"/>
              <a:ext cx="369332" cy="533400"/>
              <a:chOff x="6899951" y="4648200"/>
              <a:chExt cx="369332" cy="533400"/>
            </a:xfrm>
          </p:grpSpPr>
          <p:sp>
            <p:nvSpPr>
              <p:cNvPr id="285" name="Rounded Rectangle 284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TextBox 285"/>
              <p:cNvSpPr txBox="1"/>
              <p:nvPr/>
            </p:nvSpPr>
            <p:spPr>
              <a:xfrm rot="5400000">
                <a:off x="6876868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28</a:t>
                </a:r>
                <a:endParaRPr lang="en-US" b="1" dirty="0"/>
              </a:p>
            </p:txBody>
          </p:sp>
        </p:grpSp>
      </p:grpSp>
      <p:grpSp>
        <p:nvGrpSpPr>
          <p:cNvPr id="289" name="Group 288"/>
          <p:cNvGrpSpPr/>
          <p:nvPr/>
        </p:nvGrpSpPr>
        <p:grpSpPr>
          <a:xfrm rot="5400000">
            <a:off x="5958437" y="4456455"/>
            <a:ext cx="369332" cy="837950"/>
            <a:chOff x="6921582" y="4648200"/>
            <a:chExt cx="369332" cy="837950"/>
          </a:xfrm>
        </p:grpSpPr>
        <p:grpSp>
          <p:nvGrpSpPr>
            <p:cNvPr id="290" name="Group 289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294" name="Straight Connector 293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Group 290"/>
            <p:cNvGrpSpPr/>
            <p:nvPr/>
          </p:nvGrpSpPr>
          <p:grpSpPr>
            <a:xfrm>
              <a:off x="6921582" y="4648200"/>
              <a:ext cx="369332" cy="533400"/>
              <a:chOff x="6921582" y="4648200"/>
              <a:chExt cx="369332" cy="533400"/>
            </a:xfrm>
          </p:grpSpPr>
          <p:sp>
            <p:nvSpPr>
              <p:cNvPr id="292" name="Rounded Rectangle 291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 rot="16200000">
                <a:off x="689849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27</a:t>
                </a:r>
                <a:endParaRPr lang="en-US" b="1" dirty="0"/>
              </a:p>
            </p:txBody>
          </p:sp>
        </p:grpSp>
      </p:grpSp>
      <p:grpSp>
        <p:nvGrpSpPr>
          <p:cNvPr id="296" name="Group 295"/>
          <p:cNvGrpSpPr/>
          <p:nvPr/>
        </p:nvGrpSpPr>
        <p:grpSpPr>
          <a:xfrm rot="5400000">
            <a:off x="3205869" y="3919745"/>
            <a:ext cx="369332" cy="837950"/>
            <a:chOff x="6899952" y="4648200"/>
            <a:chExt cx="369332" cy="837950"/>
          </a:xfrm>
        </p:grpSpPr>
        <p:grpSp>
          <p:nvGrpSpPr>
            <p:cNvPr id="297" name="Group 296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301" name="Straight Connector 300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8" name="Group 297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299" name="Rounded Rectangle 298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 rot="162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19</a:t>
                </a:r>
                <a:endParaRPr lang="en-US" b="1" dirty="0"/>
              </a:p>
            </p:txBody>
          </p:sp>
        </p:grpSp>
      </p:grpSp>
      <p:grpSp>
        <p:nvGrpSpPr>
          <p:cNvPr id="310" name="Group 309"/>
          <p:cNvGrpSpPr/>
          <p:nvPr/>
        </p:nvGrpSpPr>
        <p:grpSpPr>
          <a:xfrm rot="5400000">
            <a:off x="3205869" y="4449675"/>
            <a:ext cx="369332" cy="837950"/>
            <a:chOff x="6899952" y="4648200"/>
            <a:chExt cx="369332" cy="837950"/>
          </a:xfrm>
        </p:grpSpPr>
        <p:grpSp>
          <p:nvGrpSpPr>
            <p:cNvPr id="311" name="Group 310"/>
            <p:cNvGrpSpPr/>
            <p:nvPr/>
          </p:nvGrpSpPr>
          <p:grpSpPr>
            <a:xfrm>
              <a:off x="7135357" y="5152712"/>
              <a:ext cx="18976" cy="333438"/>
              <a:chOff x="1643719" y="3047875"/>
              <a:chExt cx="18976" cy="333438"/>
            </a:xfrm>
          </p:grpSpPr>
          <p:cxnSp>
            <p:nvCxnSpPr>
              <p:cNvPr id="315" name="Straight Connector 314"/>
              <p:cNvCxnSpPr/>
              <p:nvPr/>
            </p:nvCxnSpPr>
            <p:spPr>
              <a:xfrm flipV="1">
                <a:off x="1643719" y="3047875"/>
                <a:ext cx="0" cy="304925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flipV="1">
                <a:off x="1662695" y="3076388"/>
                <a:ext cx="0" cy="3049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" name="Group 311"/>
            <p:cNvGrpSpPr/>
            <p:nvPr/>
          </p:nvGrpSpPr>
          <p:grpSpPr>
            <a:xfrm>
              <a:off x="6899952" y="4648200"/>
              <a:ext cx="369332" cy="533400"/>
              <a:chOff x="6899952" y="4648200"/>
              <a:chExt cx="369332" cy="533400"/>
            </a:xfrm>
          </p:grpSpPr>
          <p:sp>
            <p:nvSpPr>
              <p:cNvPr id="313" name="Rounded Rectangle 312"/>
              <p:cNvSpPr/>
              <p:nvPr/>
            </p:nvSpPr>
            <p:spPr>
              <a:xfrm>
                <a:off x="6947220" y="4648200"/>
                <a:ext cx="302618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 rot="16200000">
                <a:off x="6876869" y="473343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21</a:t>
                </a:r>
                <a:endParaRPr lang="en-US" b="1" dirty="0"/>
              </a:p>
            </p:txBody>
          </p:sp>
        </p:grpSp>
      </p:grpSp>
      <p:grpSp>
        <p:nvGrpSpPr>
          <p:cNvPr id="305" name="Group 304"/>
          <p:cNvGrpSpPr/>
          <p:nvPr/>
        </p:nvGrpSpPr>
        <p:grpSpPr>
          <a:xfrm>
            <a:off x="219974" y="1558042"/>
            <a:ext cx="1208985" cy="1873761"/>
            <a:chOff x="68064" y="2506054"/>
            <a:chExt cx="1208985" cy="1873761"/>
          </a:xfrm>
        </p:grpSpPr>
        <p:sp>
          <p:nvSpPr>
            <p:cNvPr id="306" name="TextBox 305"/>
            <p:cNvSpPr txBox="1"/>
            <p:nvPr/>
          </p:nvSpPr>
          <p:spPr>
            <a:xfrm>
              <a:off x="68064" y="3179486"/>
              <a:ext cx="12089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24Vac</a:t>
              </a:r>
            </a:p>
            <a:p>
              <a:pPr algn="ctr"/>
              <a:r>
                <a:rPr lang="en-US" sz="2400" b="1" dirty="0" smtClean="0"/>
                <a:t>Power</a:t>
              </a:r>
            </a:p>
            <a:p>
              <a:pPr algn="ctr"/>
              <a:r>
                <a:rPr lang="en-US" sz="2400" b="1" dirty="0" smtClean="0"/>
                <a:t>Supply</a:t>
              </a:r>
              <a:endParaRPr lang="en-US" sz="2400" b="1" dirty="0"/>
            </a:p>
          </p:txBody>
        </p:sp>
        <p:cxnSp>
          <p:nvCxnSpPr>
            <p:cNvPr id="307" name="Straight Arrow Connector 306"/>
            <p:cNvCxnSpPr>
              <a:stCxn id="306" idx="0"/>
            </p:cNvCxnSpPr>
            <p:nvPr/>
          </p:nvCxnSpPr>
          <p:spPr>
            <a:xfrm flipV="1">
              <a:off x="672557" y="2506054"/>
              <a:ext cx="459604" cy="6734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 316"/>
          <p:cNvGrpSpPr/>
          <p:nvPr/>
        </p:nvGrpSpPr>
        <p:grpSpPr>
          <a:xfrm>
            <a:off x="1614997" y="1618442"/>
            <a:ext cx="399215" cy="348719"/>
            <a:chOff x="2920686" y="1753869"/>
            <a:chExt cx="399215" cy="348719"/>
          </a:xfrm>
        </p:grpSpPr>
        <p:cxnSp>
          <p:nvCxnSpPr>
            <p:cNvPr id="318" name="Straight Connector 317"/>
            <p:cNvCxnSpPr/>
            <p:nvPr/>
          </p:nvCxnSpPr>
          <p:spPr>
            <a:xfrm>
              <a:off x="3076230" y="1892532"/>
              <a:ext cx="57495" cy="9199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flipV="1">
              <a:off x="2920686" y="1949448"/>
              <a:ext cx="220760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V="1">
              <a:off x="3052696" y="1753869"/>
              <a:ext cx="267205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Group 320"/>
          <p:cNvGrpSpPr/>
          <p:nvPr/>
        </p:nvGrpSpPr>
        <p:grpSpPr>
          <a:xfrm>
            <a:off x="5485811" y="1639661"/>
            <a:ext cx="399215" cy="348719"/>
            <a:chOff x="2920686" y="1753869"/>
            <a:chExt cx="399215" cy="348719"/>
          </a:xfrm>
        </p:grpSpPr>
        <p:cxnSp>
          <p:nvCxnSpPr>
            <p:cNvPr id="322" name="Straight Connector 321"/>
            <p:cNvCxnSpPr/>
            <p:nvPr/>
          </p:nvCxnSpPr>
          <p:spPr>
            <a:xfrm>
              <a:off x="3076230" y="1892532"/>
              <a:ext cx="57495" cy="9199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 flipV="1">
              <a:off x="2920686" y="1949448"/>
              <a:ext cx="220760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V="1">
              <a:off x="3052696" y="1753869"/>
              <a:ext cx="267205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>
            <a:off x="2759916" y="1656334"/>
            <a:ext cx="399215" cy="348719"/>
            <a:chOff x="2920686" y="1753869"/>
            <a:chExt cx="399215" cy="348719"/>
          </a:xfrm>
        </p:grpSpPr>
        <p:cxnSp>
          <p:nvCxnSpPr>
            <p:cNvPr id="330" name="Straight Connector 329"/>
            <p:cNvCxnSpPr/>
            <p:nvPr/>
          </p:nvCxnSpPr>
          <p:spPr>
            <a:xfrm>
              <a:off x="3076230" y="1892532"/>
              <a:ext cx="57495" cy="9199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V="1">
              <a:off x="2920686" y="1949448"/>
              <a:ext cx="220760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V="1">
              <a:off x="3052696" y="1753869"/>
              <a:ext cx="267205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 332"/>
          <p:cNvGrpSpPr/>
          <p:nvPr/>
        </p:nvGrpSpPr>
        <p:grpSpPr>
          <a:xfrm>
            <a:off x="2781068" y="3961358"/>
            <a:ext cx="399215" cy="348719"/>
            <a:chOff x="2920686" y="1753869"/>
            <a:chExt cx="399215" cy="348719"/>
          </a:xfrm>
        </p:grpSpPr>
        <p:cxnSp>
          <p:nvCxnSpPr>
            <p:cNvPr id="334" name="Straight Connector 333"/>
            <p:cNvCxnSpPr/>
            <p:nvPr/>
          </p:nvCxnSpPr>
          <p:spPr>
            <a:xfrm>
              <a:off x="3076230" y="1892532"/>
              <a:ext cx="57495" cy="9199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V="1">
              <a:off x="2920686" y="1949448"/>
              <a:ext cx="220760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3052696" y="1753869"/>
              <a:ext cx="267205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" name="Group 336"/>
          <p:cNvGrpSpPr/>
          <p:nvPr/>
        </p:nvGrpSpPr>
        <p:grpSpPr>
          <a:xfrm>
            <a:off x="2753321" y="2942995"/>
            <a:ext cx="399215" cy="348719"/>
            <a:chOff x="2920686" y="1753869"/>
            <a:chExt cx="399215" cy="348719"/>
          </a:xfrm>
        </p:grpSpPr>
        <p:cxnSp>
          <p:nvCxnSpPr>
            <p:cNvPr id="338" name="Straight Connector 337"/>
            <p:cNvCxnSpPr/>
            <p:nvPr/>
          </p:nvCxnSpPr>
          <p:spPr>
            <a:xfrm>
              <a:off x="3076230" y="1892532"/>
              <a:ext cx="57495" cy="9199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V="1">
              <a:off x="2920686" y="1949448"/>
              <a:ext cx="220760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V="1">
              <a:off x="3052696" y="1753869"/>
              <a:ext cx="267205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590310" y="3469975"/>
            <a:ext cx="670658" cy="787481"/>
            <a:chOff x="2438400" y="4417987"/>
            <a:chExt cx="670658" cy="7874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438400" y="4417987"/>
              <a:ext cx="665724" cy="0"/>
            </a:xfrm>
            <a:prstGeom prst="line">
              <a:avLst/>
            </a:prstGeom>
            <a:ln w="5715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2443334" y="5205468"/>
              <a:ext cx="665724" cy="0"/>
            </a:xfrm>
            <a:prstGeom prst="line">
              <a:avLst/>
            </a:prstGeom>
            <a:ln w="5715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2" name="Group 341"/>
          <p:cNvGrpSpPr/>
          <p:nvPr/>
        </p:nvGrpSpPr>
        <p:grpSpPr>
          <a:xfrm>
            <a:off x="2729005" y="3476503"/>
            <a:ext cx="399215" cy="348719"/>
            <a:chOff x="2920686" y="1753869"/>
            <a:chExt cx="399215" cy="348719"/>
          </a:xfrm>
        </p:grpSpPr>
        <p:cxnSp>
          <p:nvCxnSpPr>
            <p:cNvPr id="343" name="Straight Connector 342"/>
            <p:cNvCxnSpPr/>
            <p:nvPr/>
          </p:nvCxnSpPr>
          <p:spPr>
            <a:xfrm>
              <a:off x="3076230" y="1892532"/>
              <a:ext cx="57495" cy="9199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V="1">
              <a:off x="2920686" y="1949448"/>
              <a:ext cx="220760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 flipV="1">
              <a:off x="3052696" y="1753869"/>
              <a:ext cx="267205" cy="1531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4" name="Rectangle 2"/>
          <p:cNvSpPr txBox="1">
            <a:spLocks noChangeArrowheads="1"/>
          </p:cNvSpPr>
          <p:nvPr/>
        </p:nvSpPr>
        <p:spPr>
          <a:xfrm>
            <a:off x="3760600" y="5486400"/>
            <a:ext cx="1927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2-wire Path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5039" y="4445000"/>
            <a:ext cx="4443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Flow Sensor Connections</a:t>
            </a:r>
            <a:endParaRPr lang="en-US" sz="3200" b="1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793999" y="3733800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2734733" y="508005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81647" y="5037670"/>
            <a:ext cx="3342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24Vdc – 19Vdc Minimum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5359404"/>
            <a:ext cx="5071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HFS or 200 Series Badger Flow Sensors</a:t>
            </a:r>
            <a:endParaRPr lang="en-US" sz="24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5" y="1143000"/>
            <a:ext cx="4896820" cy="2626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069305" y="1243275"/>
            <a:ext cx="311943" cy="211667"/>
          </a:xfrm>
          <a:prstGeom prst="rect">
            <a:avLst/>
          </a:prstGeom>
          <a:solidFill>
            <a:srgbClr val="349C45"/>
          </a:solidFill>
          <a:ln>
            <a:solidFill>
              <a:srgbClr val="349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76338" y="1241376"/>
            <a:ext cx="311943" cy="2116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33600" y="3479009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45894" y="3474247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rgbClr val="EEECE1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2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9735" y="1439882"/>
            <a:ext cx="4908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2369845"/>
            <a:ext cx="20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Controller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2854625"/>
            <a:ext cx="2405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2-Wire Path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3339626"/>
            <a:ext cx="1764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Decoder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3833557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Solenoid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7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387322"/>
            <a:ext cx="75525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Decoder Diagnostics;</a:t>
            </a:r>
          </a:p>
          <a:p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wire connections on the suspect decoder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temperature of the suspect decoder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Activate the decoder/solenoid with the ICD-HP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decoder amperage draw </a:t>
            </a:r>
            <a:r>
              <a:rPr lang="en-US" b="1" i="1" dirty="0" smtClean="0">
                <a:solidFill>
                  <a:srgbClr val="FF0000"/>
                </a:solidFill>
              </a:rPr>
              <a:t>(7.75mA at 24Vac)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and confirm that the decoder address is correct  in the controller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Install your test decoder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Activate test decoder from the controller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23400" y="5486400"/>
            <a:ext cx="14972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Decoder</a:t>
            </a:r>
          </a:p>
        </p:txBody>
      </p:sp>
    </p:spTree>
    <p:extLst>
      <p:ext uri="{BB962C8B-B14F-4D97-AF65-F5344CB8AC3E}">
        <p14:creationId xmlns:p14="http://schemas.microsoft.com/office/powerpoint/2010/main" val="41392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9736" y="1114485"/>
            <a:ext cx="4908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D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2369845"/>
            <a:ext cx="20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Controller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2854625"/>
            <a:ext cx="2405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2-Wire Path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3339626"/>
            <a:ext cx="1764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Decoder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3833557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Solenoid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26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388852"/>
            <a:ext cx="75525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Solenoid </a:t>
            </a:r>
            <a:r>
              <a:rPr lang="en-US" sz="2400" dirty="0"/>
              <a:t>Diagnostics</a:t>
            </a:r>
            <a:r>
              <a:rPr lang="en-US" sz="2400" dirty="0" smtClean="0"/>
              <a:t>;</a:t>
            </a:r>
          </a:p>
          <a:p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wire connections on the suspect solenoid.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the solenoid amperage (45mA)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Check and confirm that the decoder address is correct  in the controller 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Activate decoder/solenoid with a ICD-HP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Install a new solenoid.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Activate </a:t>
            </a:r>
            <a:r>
              <a:rPr lang="en-US" sz="2400" dirty="0" smtClean="0"/>
              <a:t>decoder/solenoid </a:t>
            </a:r>
            <a:r>
              <a:rPr lang="en-US" sz="2400" dirty="0"/>
              <a:t>from the controller.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181350" y="615435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System Diagnostics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23400" y="5486400"/>
            <a:ext cx="14972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Solenoid</a:t>
            </a:r>
          </a:p>
        </p:txBody>
      </p:sp>
    </p:spTree>
    <p:extLst>
      <p:ext uri="{BB962C8B-B14F-4D97-AF65-F5344CB8AC3E}">
        <p14:creationId xmlns:p14="http://schemas.microsoft.com/office/powerpoint/2010/main" val="40236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rgbClr val="EEECE1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2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/>
              <a:t>Test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890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5" y="1143000"/>
            <a:ext cx="4896820" cy="2626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25276" y="4444425"/>
            <a:ext cx="4410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Clik</a:t>
            </a:r>
            <a:r>
              <a:rPr lang="en-US" sz="3200" b="1" baseline="30000" dirty="0" smtClean="0"/>
              <a:t>™ </a:t>
            </a:r>
            <a:r>
              <a:rPr lang="en-US" sz="3200" b="1" dirty="0" smtClean="0"/>
              <a:t>Sensor Connections</a:t>
            </a:r>
            <a:endParaRPr lang="en-US" sz="32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278944" y="3728021"/>
            <a:ext cx="1597856" cy="674648"/>
            <a:chOff x="3024946" y="3776132"/>
            <a:chExt cx="1597856" cy="674648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3024946" y="3784599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599509" y="3784599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097869" y="3776132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622802" y="3776132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3242732" y="491071"/>
            <a:ext cx="1634068" cy="668863"/>
            <a:chOff x="3158068" y="3654912"/>
            <a:chExt cx="1634068" cy="668863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3158068" y="3657594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683001" y="3657594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199467" y="3657594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792136" y="3654912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981647" y="5037667"/>
            <a:ext cx="3288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Normally Closed Circuits</a:t>
            </a:r>
            <a:endParaRPr lang="en-US" sz="2400" b="1" dirty="0"/>
          </a:p>
        </p:txBody>
      </p:sp>
      <p:sp>
        <p:nvSpPr>
          <p:cNvPr id="28" name="Rectangle 27"/>
          <p:cNvSpPr/>
          <p:nvPr/>
        </p:nvSpPr>
        <p:spPr>
          <a:xfrm>
            <a:off x="2069305" y="1243275"/>
            <a:ext cx="311943" cy="211667"/>
          </a:xfrm>
          <a:prstGeom prst="rect">
            <a:avLst/>
          </a:prstGeom>
          <a:solidFill>
            <a:srgbClr val="349C45"/>
          </a:solidFill>
          <a:ln>
            <a:solidFill>
              <a:srgbClr val="349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576338" y="1241376"/>
            <a:ext cx="311943" cy="2116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33600" y="3479009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45894" y="3474247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5" y="1143000"/>
            <a:ext cx="4896820" cy="2626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14" y="4876800"/>
            <a:ext cx="897086" cy="89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70310" y="4452892"/>
            <a:ext cx="4572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24Vac Power Connection</a:t>
            </a:r>
            <a:endParaRPr lang="en-US" sz="3200" b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435598" y="3770353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 flipV="1">
            <a:off x="5460996" y="476819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943600" y="3776132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451599" y="3776132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981647" y="5037667"/>
            <a:ext cx="31905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400Ma  (PTC protected)</a:t>
            </a:r>
          </a:p>
          <a:p>
            <a:r>
              <a:rPr lang="en-US" sz="900" b="1" dirty="0" smtClean="0"/>
              <a:t>                                             ~Positive </a:t>
            </a:r>
            <a:r>
              <a:rPr lang="en-US" sz="900" b="1" dirty="0"/>
              <a:t>Temperature </a:t>
            </a:r>
            <a:r>
              <a:rPr lang="en-US" sz="900" b="1" dirty="0" smtClean="0"/>
              <a:t>Coefficient</a:t>
            </a:r>
            <a:r>
              <a:rPr lang="en-US" sz="900" b="1" dirty="0"/>
              <a:t>~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69305" y="1243275"/>
            <a:ext cx="311943" cy="211667"/>
          </a:xfrm>
          <a:prstGeom prst="rect">
            <a:avLst/>
          </a:prstGeom>
          <a:solidFill>
            <a:srgbClr val="349C45"/>
          </a:solidFill>
          <a:ln>
            <a:solidFill>
              <a:srgbClr val="349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576338" y="1241376"/>
            <a:ext cx="311943" cy="2116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133600" y="3479009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645894" y="3474247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5" y="1143000"/>
            <a:ext cx="4896820" cy="2626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00200" y="4444425"/>
            <a:ext cx="5583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P/MV1 and P/MV2 Connections</a:t>
            </a:r>
            <a:endParaRPr lang="en-US" sz="3200" b="1" dirty="0"/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5952067" y="485285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6485464" y="485286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81647" y="5037667"/>
            <a:ext cx="257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0.32 Amp @ 24Vac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069305" y="1243275"/>
            <a:ext cx="311943" cy="211667"/>
          </a:xfrm>
          <a:prstGeom prst="rect">
            <a:avLst/>
          </a:prstGeom>
          <a:solidFill>
            <a:srgbClr val="349C45"/>
          </a:solidFill>
          <a:ln>
            <a:solidFill>
              <a:srgbClr val="349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76338" y="1241376"/>
            <a:ext cx="311943" cy="2116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33600" y="3479009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45894" y="3474247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5" y="1143000"/>
            <a:ext cx="4896820" cy="2626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0200" y="4444425"/>
            <a:ext cx="5869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P/MV1 and P/MV2 on Power-up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81647" y="5037667"/>
            <a:ext cx="366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Flashing = Communications</a:t>
            </a:r>
            <a:endParaRPr lang="en-US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537397" y="5130776"/>
            <a:ext cx="440712" cy="27544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329788" y="5130775"/>
            <a:ext cx="440712" cy="275445"/>
          </a:xfrm>
          <a:prstGeom prst="roundRect">
            <a:avLst>
              <a:gd name="adj" fmla="val 50000"/>
            </a:avLst>
          </a:prstGeom>
          <a:solidFill>
            <a:srgbClr val="18B84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814162" y="1234925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814162" y="1238995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829292" y="1238913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814162" y="1236134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344912" y="1234924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18B84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344912" y="1238995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18B84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344912" y="1236133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18B84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344912" y="1238995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18B84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69305" y="1243275"/>
            <a:ext cx="311943" cy="211667"/>
          </a:xfrm>
          <a:prstGeom prst="rect">
            <a:avLst/>
          </a:prstGeom>
          <a:solidFill>
            <a:srgbClr val="349C45"/>
          </a:solidFill>
          <a:ln>
            <a:solidFill>
              <a:srgbClr val="349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576338" y="1241376"/>
            <a:ext cx="311943" cy="2116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33600" y="3479009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45894" y="3474247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5" y="1143000"/>
            <a:ext cx="4896820" cy="2626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196324" y="5130776"/>
            <a:ext cx="440712" cy="275445"/>
          </a:xfrm>
          <a:prstGeom prst="roundRect">
            <a:avLst>
              <a:gd name="adj" fmla="val 50000"/>
            </a:avLst>
          </a:prstGeom>
          <a:solidFill>
            <a:srgbClr val="349C4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81647" y="5037667"/>
            <a:ext cx="436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Green = Active, no Over-currents</a:t>
            </a:r>
            <a:endParaRPr lang="en-US" sz="24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5806301" y="1219200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18B84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600200" y="4452892"/>
            <a:ext cx="553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P/MV1 and P/MV2 when Active</a:t>
            </a:r>
            <a:endParaRPr lang="en-US" sz="32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6351635" y="1219200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18B84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069305" y="1243275"/>
            <a:ext cx="311943" cy="211667"/>
          </a:xfrm>
          <a:prstGeom prst="rect">
            <a:avLst/>
          </a:prstGeom>
          <a:solidFill>
            <a:srgbClr val="349C45"/>
          </a:solidFill>
          <a:ln>
            <a:solidFill>
              <a:srgbClr val="349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338" y="1241376"/>
            <a:ext cx="311943" cy="2116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133600" y="3479009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645894" y="3474247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7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0" grpId="0" animBg="1"/>
      <p:bldP spid="31" grpId="0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Master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5" y="1143000"/>
            <a:ext cx="4896820" cy="2626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814162" y="1234925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069305" y="1243275"/>
            <a:ext cx="311943" cy="211667"/>
          </a:xfrm>
          <a:prstGeom prst="rect">
            <a:avLst/>
          </a:prstGeom>
          <a:solidFill>
            <a:srgbClr val="349C45"/>
          </a:solidFill>
          <a:ln>
            <a:solidFill>
              <a:srgbClr val="349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76338" y="1241376"/>
            <a:ext cx="311943" cy="2116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133600" y="3479009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45894" y="3474247"/>
            <a:ext cx="311943" cy="211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600200" y="4446180"/>
            <a:ext cx="6712287" cy="531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P/MV1 and P/MV2 when Over-current</a:t>
            </a:r>
            <a:endParaRPr lang="en-US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981647" y="5037667"/>
            <a:ext cx="3622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Flashing Red = Overcurrent</a:t>
            </a:r>
            <a:endParaRPr lang="en-US" sz="24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2170920" y="5130776"/>
            <a:ext cx="440712" cy="27544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334921" y="1234925"/>
            <a:ext cx="303252" cy="1658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8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1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repeatCount="1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/>
      <p:bldP spid="32" grpId="0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3700" y="76200"/>
            <a:ext cx="652743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7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4609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61966"/>
            <a:ext cx="4073322" cy="416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7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/>
              <a:t>Installation</a:t>
            </a:r>
            <a:br>
              <a:rPr lang="en-US" sz="8000" dirty="0" smtClean="0"/>
            </a:br>
            <a:r>
              <a:rPr lang="en-US" sz="8000" dirty="0" smtClean="0"/>
              <a:t>Practices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3525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1828800"/>
            <a:ext cx="4075090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1009BFF			24Vac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2373868"/>
            <a:ext cx="4534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2.00.25			Decoder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2858869"/>
            <a:ext cx="5521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3.01.00			IMMS Central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3352800"/>
            <a:ext cx="5906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3.12.02			Sensor Decoder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3849469"/>
            <a:ext cx="466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4.01.03			IMMS-ET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4343400"/>
            <a:ext cx="474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5.01.002			</a:t>
            </a:r>
            <a:r>
              <a:rPr lang="en-US" sz="3600" dirty="0" err="1" smtClean="0"/>
              <a:t>SolarSync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447245" y="616202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571500 ~ ACC </a:t>
            </a:r>
            <a:r>
              <a:rPr lang="en-US" b="1" dirty="0" err="1" smtClean="0">
                <a:latin typeface="Copperplate Gothic Bold" pitchFamily="34" charset="0"/>
              </a:rPr>
              <a:t>Facepack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9928" y="756821"/>
            <a:ext cx="71045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3447245" y="616202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571500 ~ ACC </a:t>
            </a:r>
            <a:r>
              <a:rPr lang="en-US" b="1" dirty="0" err="1" smtClean="0">
                <a:latin typeface="Copperplate Gothic Bold" pitchFamily="34" charset="0"/>
              </a:rPr>
              <a:t>Facepack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61966"/>
            <a:ext cx="4073322" cy="416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8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308" y="304800"/>
            <a:ext cx="149752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C/G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6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4155" y="5297269"/>
            <a:ext cx="420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ACC Station Modules</a:t>
            </a:r>
            <a:endParaRPr lang="en-US" sz="3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898293" y="1051739"/>
            <a:ext cx="1058238" cy="4282261"/>
            <a:chOff x="3898293" y="1051739"/>
            <a:chExt cx="1058238" cy="428226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38600" y="1051739"/>
              <a:ext cx="777625" cy="3367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98293" y="4964668"/>
              <a:ext cx="1058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ACM-600</a:t>
              </a:r>
              <a:endParaRPr lang="en-U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051739"/>
            <a:ext cx="1092350" cy="4270593"/>
            <a:chOff x="5562600" y="1051739"/>
            <a:chExt cx="1092350" cy="427059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853" y="1051739"/>
              <a:ext cx="798176" cy="3901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562600" y="4953000"/>
              <a:ext cx="1092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AGM-600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174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2084559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1.03.003		Original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2581228"/>
            <a:ext cx="5853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1.04.001		Increased Holding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					Current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667000" y="3642751"/>
            <a:ext cx="5081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2.01.005		Enhanced 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					Diagnostics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Station Modules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Station Modules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452892"/>
            <a:ext cx="3756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ACC Station Modules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81647" y="5037667"/>
            <a:ext cx="5295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6-Station, Standard Lightning Protection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81647" y="5363403"/>
            <a:ext cx="563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6-Station, Heavy-Duty Lightning Protection</a:t>
            </a:r>
            <a:endParaRPr lang="en-US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0" y="1660775"/>
            <a:ext cx="6296893" cy="777625"/>
            <a:chOff x="1524000" y="1660775"/>
            <a:chExt cx="6296893" cy="777625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2819118" y="365657"/>
              <a:ext cx="777625" cy="3367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81121" y="1757199"/>
              <a:ext cx="1739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ACM-600</a:t>
              </a:r>
              <a:endParaRPr lang="en-US" sz="32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0" y="3032937"/>
            <a:ext cx="6355819" cy="798176"/>
            <a:chOff x="1524000" y="3032937"/>
            <a:chExt cx="6355819" cy="79817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075543" y="1481394"/>
              <a:ext cx="798176" cy="3901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081121" y="3139636"/>
              <a:ext cx="17986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AGM-600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112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Station Modules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452892"/>
            <a:ext cx="3756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ACC Station Modules</a:t>
            </a:r>
            <a:endParaRPr lang="en-US" sz="3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0" y="1660775"/>
            <a:ext cx="6296893" cy="777625"/>
            <a:chOff x="1524000" y="1660775"/>
            <a:chExt cx="6296893" cy="777625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2819118" y="365657"/>
              <a:ext cx="777625" cy="3367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81121" y="1757199"/>
              <a:ext cx="1739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ACM-600</a:t>
              </a:r>
              <a:endParaRPr lang="en-US" sz="32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0" y="3032937"/>
            <a:ext cx="6355819" cy="798176"/>
            <a:chOff x="1524000" y="3032937"/>
            <a:chExt cx="6355819" cy="79817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075543" y="1481394"/>
              <a:ext cx="798176" cy="3901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081121" y="3139636"/>
              <a:ext cx="17986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AGM-600</a:t>
              </a:r>
              <a:endParaRPr lang="en-US" sz="3200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81647" y="5029200"/>
            <a:ext cx="257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0.56 Amp @ 24Vac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095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600200" y="4452892"/>
            <a:ext cx="5076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Station Outputs when Active</a:t>
            </a:r>
            <a:endParaRPr lang="en-US" sz="3200" b="1" dirty="0"/>
          </a:p>
        </p:txBody>
      </p:sp>
      <p:sp>
        <p:nvSpPr>
          <p:cNvPr id="123" name="Rounded Rectangle 122"/>
          <p:cNvSpPr/>
          <p:nvPr/>
        </p:nvSpPr>
        <p:spPr>
          <a:xfrm>
            <a:off x="2286000" y="5156188"/>
            <a:ext cx="351036" cy="224621"/>
          </a:xfrm>
          <a:prstGeom prst="roundRect">
            <a:avLst>
              <a:gd name="adj" fmla="val 50000"/>
            </a:avLst>
          </a:prstGeom>
          <a:solidFill>
            <a:srgbClr val="349C4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2981647" y="5037667"/>
            <a:ext cx="436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Green = Active, no Over-currents</a:t>
            </a:r>
            <a:endParaRPr lang="en-US" sz="24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Station Modules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819118" y="365657"/>
            <a:ext cx="777625" cy="336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75543" y="1481394"/>
            <a:ext cx="798176" cy="39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841750" y="3168650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844925" y="3359634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841877" y="3559175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49523" y="3171190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549523" y="3363595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549523" y="3557270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825875" y="1816100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825875" y="2008187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824224" y="2206625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530256" y="1816735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527298" y="2011045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530473" y="2206625"/>
            <a:ext cx="92202" cy="125730"/>
          </a:xfrm>
          <a:prstGeom prst="ellipse">
            <a:avLst/>
          </a:prstGeom>
          <a:solidFill>
            <a:srgbClr val="18B84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981647" y="5363403"/>
            <a:ext cx="257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0.56 Amp @ 24Vac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419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3" grpId="0" animBg="1"/>
      <p:bldP spid="131" grpId="0"/>
      <p:bldP spid="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28"/>
          <p:cNvSpPr txBox="1"/>
          <p:nvPr/>
        </p:nvSpPr>
        <p:spPr>
          <a:xfrm>
            <a:off x="2981647" y="5037667"/>
            <a:ext cx="3622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Flashing Red = Overcurrent</a:t>
            </a:r>
            <a:endParaRPr lang="en-US" sz="2400" b="1" dirty="0"/>
          </a:p>
        </p:txBody>
      </p:sp>
      <p:sp>
        <p:nvSpPr>
          <p:cNvPr id="131" name="Rounded Rectangle 130"/>
          <p:cNvSpPr/>
          <p:nvPr/>
        </p:nvSpPr>
        <p:spPr>
          <a:xfrm>
            <a:off x="2170920" y="5130776"/>
            <a:ext cx="440712" cy="27544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600200" y="4452892"/>
            <a:ext cx="6251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Station Outputs when Over-current</a:t>
            </a:r>
            <a:endParaRPr lang="en-US" sz="32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Station Modules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819118" y="365657"/>
            <a:ext cx="777625" cy="336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75543" y="1481394"/>
            <a:ext cx="798176" cy="39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841750" y="3168650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44925" y="3359634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1877" y="3559175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49523" y="3171190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49523" y="3363595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49523" y="3557270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25875" y="1816100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25875" y="2008187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24224" y="2206625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30256" y="1816735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527298" y="2011045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30473" y="2206625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1" grpId="0" animBg="1"/>
      <p:bldP spid="121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28"/>
          <p:cNvSpPr txBox="1"/>
          <p:nvPr/>
        </p:nvSpPr>
        <p:spPr>
          <a:xfrm>
            <a:off x="2981647" y="5037667"/>
            <a:ext cx="2547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 smtClean="0"/>
              <a:t>Red LED </a:t>
            </a:r>
            <a:r>
              <a:rPr lang="en-US" dirty="0"/>
              <a:t>Indicators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2170920" y="5130776"/>
            <a:ext cx="440712" cy="27544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793505" y="4452892"/>
            <a:ext cx="5853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Station Outputs During Power-up</a:t>
            </a:r>
            <a:endParaRPr lang="en-US" sz="32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Station Modules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2939" y="990600"/>
            <a:ext cx="777625" cy="336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 rot="16200000">
            <a:off x="4455658" y="3276600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6200000">
            <a:off x="4456590" y="2971703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3175" y="990600"/>
            <a:ext cx="777625" cy="336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24"/>
          <p:cNvSpPr/>
          <p:nvPr/>
        </p:nvSpPr>
        <p:spPr>
          <a:xfrm rot="16200000">
            <a:off x="5745894" y="3276600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16200000">
            <a:off x="5746826" y="2971703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16200000">
            <a:off x="5943562" y="2971703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4934" y="990600"/>
            <a:ext cx="777625" cy="336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>
          <a:xfrm rot="16200000">
            <a:off x="3188585" y="2971703"/>
            <a:ext cx="92202" cy="125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94706" y="956608"/>
            <a:ext cx="2880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3.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3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9465" y="990600"/>
            <a:ext cx="3168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4.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5309" y="990600"/>
            <a:ext cx="383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2.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1.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660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1" grpId="0" animBg="1"/>
      <p:bldP spid="121" grpId="0"/>
      <p:bldP spid="21" grpId="0" animBg="1"/>
      <p:bldP spid="22" grpId="0" animBg="1"/>
      <p:bldP spid="25" grpId="0" animBg="1"/>
      <p:bldP spid="26" grpId="0" animBg="1"/>
      <p:bldP spid="27" grpId="0" animBg="1"/>
      <p:bldP spid="30" grpId="0" animBg="1"/>
      <p:bldP spid="2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97" y="1066800"/>
            <a:ext cx="259770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33400"/>
            <a:ext cx="97334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D</a:t>
            </a:r>
            <a:br>
              <a:rPr lang="en-US" sz="7200" dirty="0" smtClean="0">
                <a:solidFill>
                  <a:schemeClr val="bg1"/>
                </a:solidFill>
              </a:rPr>
            </a:br>
            <a:r>
              <a:rPr lang="en-US" sz="7200" dirty="0" smtClean="0">
                <a:solidFill>
                  <a:schemeClr val="bg1"/>
                </a:solidFill>
              </a:rPr>
              <a:t>M</a:t>
            </a:r>
            <a:br>
              <a:rPr lang="en-US" sz="7200" dirty="0" smtClean="0">
                <a:solidFill>
                  <a:schemeClr val="bg1"/>
                </a:solidFill>
              </a:rPr>
            </a:br>
            <a:r>
              <a:rPr lang="en-US" sz="7200" dirty="0" smtClean="0">
                <a:solidFill>
                  <a:schemeClr val="bg1"/>
                </a:solidFill>
              </a:rPr>
              <a:t>9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9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4155" y="5297269"/>
            <a:ext cx="442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ACC Decoder Module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368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444" y="762000"/>
            <a:ext cx="5412714" cy="42672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5356" y="6185707"/>
            <a:ext cx="378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Field / Controller Wiring 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2084559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1.02.003		Original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2581228"/>
            <a:ext cx="6107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2.00.020		Enhanced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					Communications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667000" y="3642751"/>
            <a:ext cx="5081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2.00.024		Enhanced 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					Diagnostics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847714" y="6162020"/>
            <a:ext cx="133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ADM-99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94" y="685800"/>
            <a:ext cx="259770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47714" y="6162020"/>
            <a:ext cx="133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ADM-99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40388" y="3962400"/>
            <a:ext cx="143347" cy="2129824"/>
            <a:chOff x="3231335" y="3962400"/>
            <a:chExt cx="143347" cy="2129824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3231335" y="3962400"/>
              <a:ext cx="0" cy="8382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374682" y="4114800"/>
              <a:ext cx="0" cy="8382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3298482" y="4644424"/>
              <a:ext cx="0" cy="1447800"/>
            </a:xfrm>
            <a:prstGeom prst="line">
              <a:avLst/>
            </a:prstGeom>
            <a:ln w="266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496147" y="3962400"/>
            <a:ext cx="143347" cy="2129824"/>
            <a:chOff x="3231335" y="3962400"/>
            <a:chExt cx="143347" cy="2129824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231335" y="3962400"/>
              <a:ext cx="0" cy="8382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374682" y="4114800"/>
              <a:ext cx="0" cy="8382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8482" y="4644424"/>
              <a:ext cx="0" cy="1447800"/>
            </a:xfrm>
            <a:prstGeom prst="line">
              <a:avLst/>
            </a:prstGeom>
            <a:ln w="2667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759458" y="3962400"/>
            <a:ext cx="143347" cy="2129824"/>
            <a:chOff x="3231335" y="3962400"/>
            <a:chExt cx="143347" cy="2129824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3231335" y="3962400"/>
              <a:ext cx="0" cy="8382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374682" y="4114800"/>
              <a:ext cx="0" cy="8382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298482" y="4644424"/>
              <a:ext cx="0" cy="1447800"/>
            </a:xfrm>
            <a:prstGeom prst="line">
              <a:avLst/>
            </a:prstGeom>
            <a:ln w="2667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024270" y="3962400"/>
            <a:ext cx="143347" cy="2129824"/>
            <a:chOff x="3231335" y="3962400"/>
            <a:chExt cx="143347" cy="2129824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3231335" y="3962400"/>
              <a:ext cx="0" cy="8382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374682" y="4114800"/>
              <a:ext cx="0" cy="8382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298482" y="4644424"/>
              <a:ext cx="0" cy="1447800"/>
            </a:xfrm>
            <a:prstGeom prst="line">
              <a:avLst/>
            </a:prstGeom>
            <a:ln w="266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280029" y="3962400"/>
            <a:ext cx="152400" cy="2129824"/>
            <a:chOff x="3222282" y="3962400"/>
            <a:chExt cx="152400" cy="2129824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3222282" y="3962400"/>
              <a:ext cx="0" cy="8382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374682" y="4114800"/>
              <a:ext cx="0" cy="8382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98482" y="4644424"/>
              <a:ext cx="0" cy="1447800"/>
            </a:xfrm>
            <a:prstGeom prst="line">
              <a:avLst/>
            </a:prstGeom>
            <a:ln w="266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544841" y="3962400"/>
            <a:ext cx="152400" cy="2129824"/>
            <a:chOff x="3222282" y="3962400"/>
            <a:chExt cx="152400" cy="2129824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222282" y="3962400"/>
              <a:ext cx="0" cy="8382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374682" y="4114800"/>
              <a:ext cx="0" cy="8382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298482" y="4644424"/>
              <a:ext cx="0" cy="1447800"/>
            </a:xfrm>
            <a:prstGeom prst="line">
              <a:avLst/>
            </a:prstGeom>
            <a:ln w="266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 flipV="1">
            <a:off x="5056359" y="4021621"/>
            <a:ext cx="0" cy="189482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388318" y="4029547"/>
            <a:ext cx="0" cy="189482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629400" y="3524071"/>
            <a:ext cx="1905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Decoder </a:t>
            </a:r>
          </a:p>
          <a:p>
            <a:pPr algn="ctr"/>
            <a:r>
              <a:rPr lang="en-US" sz="2400" b="1" dirty="0" smtClean="0"/>
              <a:t>Programming</a:t>
            </a:r>
          </a:p>
          <a:p>
            <a:pPr algn="ctr"/>
            <a:r>
              <a:rPr lang="en-US" sz="2400" b="1" dirty="0" smtClean="0"/>
              <a:t>Port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078147" y="3524071"/>
            <a:ext cx="1273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Multiple</a:t>
            </a:r>
          </a:p>
          <a:p>
            <a:pPr algn="ctr"/>
            <a:r>
              <a:rPr lang="en-US" sz="2400" b="1" dirty="0" smtClean="0"/>
              <a:t>2-Wire</a:t>
            </a:r>
          </a:p>
          <a:p>
            <a:pPr algn="ctr"/>
            <a:r>
              <a:rPr lang="en-US" sz="2400" b="1" dirty="0" smtClean="0"/>
              <a:t>Paths</a:t>
            </a:r>
            <a:endParaRPr lang="en-US" sz="2400" b="1" dirty="0"/>
          </a:p>
        </p:txBody>
      </p:sp>
      <p:sp>
        <p:nvSpPr>
          <p:cNvPr id="40" name="Oval 39"/>
          <p:cNvSpPr/>
          <p:nvPr/>
        </p:nvSpPr>
        <p:spPr>
          <a:xfrm>
            <a:off x="2971800" y="3524071"/>
            <a:ext cx="1981200" cy="1120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stCxn id="37" idx="3"/>
            <a:endCxn id="40" idx="2"/>
          </p:cNvCxnSpPr>
          <p:nvPr/>
        </p:nvCxnSpPr>
        <p:spPr>
          <a:xfrm flipV="1">
            <a:off x="2351251" y="4084248"/>
            <a:ext cx="620549" cy="399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4800600" y="3733800"/>
            <a:ext cx="838200" cy="6477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>
            <a:stCxn id="36" idx="1"/>
            <a:endCxn id="43" idx="6"/>
          </p:cNvCxnSpPr>
          <p:nvPr/>
        </p:nvCxnSpPr>
        <p:spPr>
          <a:xfrm flipH="1" flipV="1">
            <a:off x="5638800" y="4057650"/>
            <a:ext cx="990600" cy="66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172200" y="1676400"/>
            <a:ext cx="231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Decoder Module</a:t>
            </a:r>
          </a:p>
          <a:p>
            <a:r>
              <a:rPr lang="en-US" sz="2400" b="1" dirty="0" smtClean="0"/>
              <a:t>Indicator LEDs</a:t>
            </a:r>
            <a:endParaRPr lang="en-US" sz="2400" b="1" dirty="0"/>
          </a:p>
        </p:txBody>
      </p:sp>
      <p:sp>
        <p:nvSpPr>
          <p:cNvPr id="48" name="Oval 47"/>
          <p:cNvSpPr/>
          <p:nvPr/>
        </p:nvSpPr>
        <p:spPr>
          <a:xfrm>
            <a:off x="3119695" y="2487441"/>
            <a:ext cx="1873293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7" idx="1"/>
          </p:cNvCxnSpPr>
          <p:nvPr/>
        </p:nvCxnSpPr>
        <p:spPr>
          <a:xfrm flipH="1">
            <a:off x="4953000" y="2091899"/>
            <a:ext cx="1219200" cy="6513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37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40" grpId="0" animBg="1"/>
      <p:bldP spid="40" grpId="1" animBg="1"/>
      <p:bldP spid="43" grpId="0" animBg="1"/>
      <p:bldP spid="43" grpId="1" animBg="1"/>
      <p:bldP spid="47" grpId="0"/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38200" y="1021201"/>
            <a:ext cx="7391400" cy="2057401"/>
            <a:chOff x="922421" y="685799"/>
            <a:chExt cx="7391400" cy="2057401"/>
          </a:xfrm>
        </p:grpSpPr>
        <p:sp>
          <p:nvSpPr>
            <p:cNvPr id="4" name="Rounded Rectangle 3"/>
            <p:cNvSpPr/>
            <p:nvPr/>
          </p:nvSpPr>
          <p:spPr>
            <a:xfrm>
              <a:off x="922421" y="685800"/>
              <a:ext cx="7391400" cy="2057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65543" y="12192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65543" y="21336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029200" y="12192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29200" y="21336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1677" y="685799"/>
              <a:ext cx="1957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Decoder Fault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0686" y="1676400"/>
              <a:ext cx="28793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Module/Line Activity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6508" y="1676400"/>
              <a:ext cx="1574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Line Status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39726" y="685800"/>
              <a:ext cx="21885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Communicating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993353" y="39930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63779" y="3383402"/>
            <a:ext cx="425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Blank / OFF = Normal, All is good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46465" y="868802"/>
            <a:ext cx="2879314" cy="11811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996594" y="3383402"/>
            <a:ext cx="609600" cy="3810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63779" y="3952669"/>
            <a:ext cx="364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Steady RED = ADM Problem</a:t>
            </a:r>
            <a:endParaRPr lang="en-US" sz="2400" dirty="0"/>
          </a:p>
        </p:txBody>
      </p:sp>
      <p:sp>
        <p:nvSpPr>
          <p:cNvPr id="19" name="Rounded Rectangle 18"/>
          <p:cNvSpPr/>
          <p:nvPr/>
        </p:nvSpPr>
        <p:spPr>
          <a:xfrm>
            <a:off x="1985211" y="15546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993353" y="46026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973179" y="15546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63779" y="4562269"/>
            <a:ext cx="4434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Blinking RED = Solenoid Shorted /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No Decoder </a:t>
            </a:r>
            <a:r>
              <a:rPr lang="en-US" sz="2400" dirty="0" err="1" smtClean="0"/>
              <a:t>Comm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47714" y="6162020"/>
            <a:ext cx="133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ADM-99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 animBg="1"/>
      <p:bldP spid="18" grpId="0"/>
      <p:bldP spid="19" grpId="0" animBg="1"/>
      <p:bldP spid="19" grpId="1" animBg="1"/>
      <p:bldP spid="20" grpId="0" animBg="1"/>
      <p:bldP spid="21" grpId="0" animBg="1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37754" y="1021201"/>
            <a:ext cx="7391400" cy="2057401"/>
            <a:chOff x="922421" y="685799"/>
            <a:chExt cx="7391400" cy="2057401"/>
          </a:xfrm>
        </p:grpSpPr>
        <p:sp>
          <p:nvSpPr>
            <p:cNvPr id="4" name="Rounded Rectangle 3"/>
            <p:cNvSpPr/>
            <p:nvPr/>
          </p:nvSpPr>
          <p:spPr>
            <a:xfrm>
              <a:off x="922421" y="685800"/>
              <a:ext cx="7391400" cy="2057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65543" y="12192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65543" y="21336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029200" y="12192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29200" y="21336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1677" y="685799"/>
              <a:ext cx="1957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Decoder Fault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0686" y="1676400"/>
              <a:ext cx="28793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Module/Line Activity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6508" y="1676400"/>
              <a:ext cx="1574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Line Status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39726" y="685800"/>
              <a:ext cx="21885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Communicating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992907" y="46026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63333" y="3383402"/>
            <a:ext cx="4553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Blank / OFF = Normal, No Irrigation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601133" y="1878452"/>
            <a:ext cx="3352800" cy="11811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996148" y="3383402"/>
            <a:ext cx="609600" cy="3810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75365" y="4562269"/>
            <a:ext cx="364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Steady RED = ADM Problem</a:t>
            </a:r>
            <a:endParaRPr lang="en-US" sz="2400" dirty="0"/>
          </a:p>
        </p:txBody>
      </p:sp>
      <p:sp>
        <p:nvSpPr>
          <p:cNvPr id="20" name="Rounded Rectangle 19"/>
          <p:cNvSpPr/>
          <p:nvPr/>
        </p:nvSpPr>
        <p:spPr>
          <a:xfrm>
            <a:off x="1992907" y="52122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75365" y="5171869"/>
            <a:ext cx="4401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Blinking RED = Solenoid Short /</a:t>
            </a:r>
          </a:p>
          <a:p>
            <a:r>
              <a:rPr lang="en-US" sz="2400" dirty="0" smtClean="0"/>
              <a:t>		No Decoder </a:t>
            </a:r>
            <a:r>
              <a:rPr lang="en-US" sz="2400" dirty="0" err="1" smtClean="0"/>
              <a:t>Comm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1992907" y="39930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119F1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972733" y="24690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119F1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75365" y="3952669"/>
            <a:ext cx="437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Blinking Green = Irrigating Station</a:t>
            </a:r>
            <a:endParaRPr lang="en-US" sz="2400" dirty="0"/>
          </a:p>
        </p:txBody>
      </p:sp>
      <p:sp>
        <p:nvSpPr>
          <p:cNvPr id="19" name="Rounded Rectangle 18"/>
          <p:cNvSpPr/>
          <p:nvPr/>
        </p:nvSpPr>
        <p:spPr>
          <a:xfrm>
            <a:off x="1972733" y="2473467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976988" y="24690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47714" y="6162020"/>
            <a:ext cx="133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ADM-99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6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 animBg="1"/>
      <p:bldP spid="18" grpId="0"/>
      <p:bldP spid="20" grpId="0" animBg="1"/>
      <p:bldP spid="24" grpId="0"/>
      <p:bldP spid="22" grpId="0" animBg="1"/>
      <p:bldP spid="23" grpId="0" animBg="1"/>
      <p:bldP spid="25" grpId="0"/>
      <p:bldP spid="19" grpId="0" animBg="1"/>
      <p:bldP spid="19" grpId="1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38200" y="1021201"/>
            <a:ext cx="7391400" cy="2057401"/>
            <a:chOff x="922421" y="685799"/>
            <a:chExt cx="7391400" cy="2057401"/>
          </a:xfrm>
        </p:grpSpPr>
        <p:sp>
          <p:nvSpPr>
            <p:cNvPr id="4" name="Rounded Rectangle 3"/>
            <p:cNvSpPr/>
            <p:nvPr/>
          </p:nvSpPr>
          <p:spPr>
            <a:xfrm>
              <a:off x="922421" y="685800"/>
              <a:ext cx="7391400" cy="2057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65543" y="12192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65543" y="21336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029200" y="12192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29200" y="21336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1677" y="685799"/>
              <a:ext cx="1957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Decoder Fault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0686" y="1676400"/>
              <a:ext cx="28793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Module/Line Activity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6508" y="1676400"/>
              <a:ext cx="1574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Line Status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39726" y="685800"/>
              <a:ext cx="21885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Communicating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993353" y="46026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63779" y="3383402"/>
            <a:ext cx="4433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Blank / OFF = No Communications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3573378" y="892317"/>
            <a:ext cx="3352800" cy="11811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996594" y="3383402"/>
            <a:ext cx="609600" cy="3810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75811" y="4562269"/>
            <a:ext cx="4723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Blinking Amber = Programming Port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     Communications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1993353" y="39930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119F1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944978" y="1554603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119F1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75811" y="3952669"/>
            <a:ext cx="594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Blinking Green = 2-Wire Path Communications</a:t>
            </a:r>
            <a:endParaRPr lang="en-US" sz="2400" dirty="0"/>
          </a:p>
        </p:txBody>
      </p:sp>
      <p:sp>
        <p:nvSpPr>
          <p:cNvPr id="19" name="Rounded Rectangle 18"/>
          <p:cNvSpPr/>
          <p:nvPr/>
        </p:nvSpPr>
        <p:spPr>
          <a:xfrm>
            <a:off x="4944978" y="1554602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847714" y="6162020"/>
            <a:ext cx="133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ADM-99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repeatCount="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 animBg="1"/>
      <p:bldP spid="18" grpId="0"/>
      <p:bldP spid="22" grpId="0" animBg="1"/>
      <p:bldP spid="23" grpId="0" animBg="1"/>
      <p:bldP spid="23" grpId="1" animBg="1"/>
      <p:bldP spid="25" grpId="0"/>
      <p:bldP spid="19" grpId="0" animBg="1"/>
      <p:bldP spid="1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38200" y="1018000"/>
            <a:ext cx="7391400" cy="2065868"/>
            <a:chOff x="922421" y="677332"/>
            <a:chExt cx="7391400" cy="2065868"/>
          </a:xfrm>
        </p:grpSpPr>
        <p:sp>
          <p:nvSpPr>
            <p:cNvPr id="4" name="Rounded Rectangle 3"/>
            <p:cNvSpPr/>
            <p:nvPr/>
          </p:nvSpPr>
          <p:spPr>
            <a:xfrm>
              <a:off x="922421" y="685800"/>
              <a:ext cx="7391400" cy="2057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65543" y="12192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65543" y="21336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029200" y="12192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29200" y="2133600"/>
              <a:ext cx="6096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1677" y="677332"/>
              <a:ext cx="1957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Decoder Fault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0686" y="1667933"/>
              <a:ext cx="28793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Module/Line Activity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6508" y="1667933"/>
              <a:ext cx="1574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Line Status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39726" y="677333"/>
              <a:ext cx="21885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Communicating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993353" y="4607868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119F1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63779" y="3388668"/>
            <a:ext cx="372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Blank / OFF = ADM Problem 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3864442" y="2029100"/>
            <a:ext cx="2770674" cy="10287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996594" y="3388668"/>
            <a:ext cx="609600" cy="3810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75811" y="4567535"/>
            <a:ext cx="4628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Steady Green = Normal, All is Good 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1993353" y="3998268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119F1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944979" y="2474268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119F1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75811" y="3957935"/>
            <a:ext cx="405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Blinking Green = ADM Problem</a:t>
            </a:r>
            <a:endParaRPr lang="en-US" sz="2400" dirty="0"/>
          </a:p>
        </p:txBody>
      </p:sp>
      <p:sp>
        <p:nvSpPr>
          <p:cNvPr id="19" name="Rounded Rectangle 18"/>
          <p:cNvSpPr/>
          <p:nvPr/>
        </p:nvSpPr>
        <p:spPr>
          <a:xfrm>
            <a:off x="4944978" y="2474268"/>
            <a:ext cx="609600" cy="381000"/>
          </a:xfrm>
          <a:prstGeom prst="roundRect">
            <a:avLst>
              <a:gd name="adj" fmla="val 50000"/>
            </a:avLst>
          </a:prstGeom>
          <a:solidFill>
            <a:srgbClr val="119F1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847714" y="6162020"/>
            <a:ext cx="133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ADM-99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6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 animBg="1"/>
      <p:bldP spid="18" grpId="0"/>
      <p:bldP spid="22" grpId="0" animBg="1"/>
      <p:bldP spid="23" grpId="0" animBg="1"/>
      <p:bldP spid="25" grpId="0"/>
      <p:bldP spid="19" grpId="0" animBg="1"/>
      <p:bldP spid="1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5649"/>
            <a:ext cx="3020193" cy="479901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19600" y="3259822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solenoids per output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66949" y="6188728"/>
            <a:ext cx="207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ICD  Decoders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3729335"/>
            <a:ext cx="3131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2-way communications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2319556"/>
            <a:ext cx="3411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Flow/</a:t>
            </a:r>
            <a:r>
              <a:rPr lang="en-US" sz="2400" b="1" dirty="0" err="1" smtClean="0"/>
              <a:t>Clik</a:t>
            </a:r>
            <a:r>
              <a:rPr lang="en-US" sz="2400" b="1" dirty="0" smtClean="0"/>
              <a:t> sensor decoder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2789069"/>
            <a:ext cx="4483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Surge protection on each decoder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1853967"/>
            <a:ext cx="332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1, 2, 4, 6 station decoder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15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chemeClr val="bg2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12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/>
              <a:t>ICORE Installation</a:t>
            </a:r>
            <a:br>
              <a:rPr lang="en-US" sz="8000" dirty="0" smtClean="0"/>
            </a:br>
            <a:r>
              <a:rPr lang="en-US" sz="8000" dirty="0" smtClean="0"/>
              <a:t>Details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9262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6185707"/>
            <a:ext cx="40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pperplate Gothic Bold" pitchFamily="34" charset="0"/>
              </a:rPr>
              <a:t>ICORE  Installation  Details</a:t>
            </a:r>
            <a:endParaRPr lang="en-US" b="1" dirty="0">
              <a:solidFill>
                <a:prstClr val="black"/>
              </a:solidFill>
              <a:latin typeface="Copperplate Gothic Bold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5578529" cy="528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5356" y="6185707"/>
            <a:ext cx="378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Field / Controller Wiring 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1671860" cy="53101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4" y="457200"/>
            <a:ext cx="3051886" cy="53101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74" y="1301177"/>
            <a:ext cx="4877771" cy="451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6185707"/>
            <a:ext cx="40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pperplate Gothic Bold" pitchFamily="34" charset="0"/>
              </a:rPr>
              <a:t>ICORE  Installation  Details</a:t>
            </a:r>
            <a:endParaRPr lang="en-US" b="1" dirty="0">
              <a:solidFill>
                <a:prstClr val="black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98" y="273918"/>
            <a:ext cx="6109002" cy="544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6185707"/>
            <a:ext cx="40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pperplate Gothic Bold" pitchFamily="34" charset="0"/>
              </a:rPr>
              <a:t>ICORE  Installation  Details</a:t>
            </a:r>
            <a:endParaRPr lang="en-US" b="1" dirty="0">
              <a:solidFill>
                <a:prstClr val="black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77" y="708378"/>
            <a:ext cx="5562600" cy="512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6185707"/>
            <a:ext cx="40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pperplate Gothic Bold" pitchFamily="34" charset="0"/>
              </a:rPr>
              <a:t>ICORE  Installation  Details</a:t>
            </a:r>
            <a:endParaRPr lang="en-US" b="1" dirty="0">
              <a:solidFill>
                <a:prstClr val="black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05854"/>
            <a:ext cx="4776387" cy="429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6185707"/>
            <a:ext cx="40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pperplate Gothic Bold" pitchFamily="34" charset="0"/>
              </a:rPr>
              <a:t>ICORE  Installation  Details</a:t>
            </a:r>
            <a:endParaRPr lang="en-US" b="1" dirty="0">
              <a:solidFill>
                <a:prstClr val="black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/>
              <a:t>ICORE Electrical Details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1241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35" y="304800"/>
            <a:ext cx="61427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4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6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80" y="1534895"/>
            <a:ext cx="3098045" cy="235130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5" name="Straight Connector 74"/>
          <p:cNvCxnSpPr>
            <a:stCxn id="76" idx="0"/>
          </p:cNvCxnSpPr>
          <p:nvPr/>
        </p:nvCxnSpPr>
        <p:spPr>
          <a:xfrm flipH="1" flipV="1">
            <a:off x="5671874" y="3886200"/>
            <a:ext cx="547" cy="469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581400" y="4355780"/>
            <a:ext cx="418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Power Connection Compartment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4724400" y="457200"/>
            <a:ext cx="18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Secondary Power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5029203" y="4611469"/>
            <a:ext cx="2510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115Vac, 230Vac/240Vac</a:t>
            </a:r>
          </a:p>
          <a:p>
            <a:r>
              <a:rPr lang="en-US" dirty="0" smtClean="0"/>
              <a:t>Hot, Neutral and Ground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478866" y="748379"/>
            <a:ext cx="272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24Vac @ 1.6 Amp. = Yellow</a:t>
            </a:r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4343401" y="1117711"/>
            <a:ext cx="1142999" cy="48248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925357" y="6185707"/>
            <a:ext cx="28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 Transformer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6" grpId="0"/>
      <p:bldP spid="77" grpId="0"/>
      <p:bldP spid="78" grpId="0"/>
      <p:bldP spid="7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85484" y="6162020"/>
            <a:ext cx="291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 Transformer 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6" y="609600"/>
            <a:ext cx="8067675" cy="545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2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85484" y="6162020"/>
            <a:ext cx="288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 Transformer 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1752599"/>
            <a:ext cx="3915775" cy="2990629"/>
            <a:chOff x="1088572" y="2286000"/>
            <a:chExt cx="3492032" cy="2667000"/>
          </a:xfrm>
        </p:grpSpPr>
        <p:grpSp>
          <p:nvGrpSpPr>
            <p:cNvPr id="4" name="Group 3"/>
            <p:cNvGrpSpPr/>
            <p:nvPr/>
          </p:nvGrpSpPr>
          <p:grpSpPr>
            <a:xfrm>
              <a:off x="1088572" y="2286000"/>
              <a:ext cx="3492032" cy="2667000"/>
              <a:chOff x="1066800" y="2671375"/>
              <a:chExt cx="4691063" cy="3729425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2671375"/>
                <a:ext cx="4691063" cy="372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5495" y="4705352"/>
                <a:ext cx="381000" cy="135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" name="Straight Connector 4"/>
            <p:cNvCxnSpPr/>
            <p:nvPr/>
          </p:nvCxnSpPr>
          <p:spPr>
            <a:xfrm>
              <a:off x="2814277" y="3550443"/>
              <a:ext cx="0" cy="188119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868489" y="3552828"/>
              <a:ext cx="0" cy="18811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849433" y="3993353"/>
              <a:ext cx="45719" cy="5334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809177" y="3993353"/>
              <a:ext cx="0" cy="5405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466225" y="1752599"/>
            <a:ext cx="3915775" cy="2990629"/>
            <a:chOff x="1079968" y="5105400"/>
            <a:chExt cx="3492032" cy="2667000"/>
          </a:xfrm>
        </p:grpSpPr>
        <p:grpSp>
          <p:nvGrpSpPr>
            <p:cNvPr id="12" name="Group 11"/>
            <p:cNvGrpSpPr/>
            <p:nvPr/>
          </p:nvGrpSpPr>
          <p:grpSpPr>
            <a:xfrm>
              <a:off x="1079968" y="5105400"/>
              <a:ext cx="3492032" cy="2667000"/>
              <a:chOff x="1079968" y="5105400"/>
              <a:chExt cx="3492032" cy="26670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079968" y="5105400"/>
                <a:ext cx="3492032" cy="2667000"/>
                <a:chOff x="1066800" y="2671375"/>
                <a:chExt cx="4691063" cy="3729425"/>
              </a:xfrm>
            </p:grpSpPr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00" y="2671375"/>
                  <a:ext cx="4691063" cy="372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5495" y="4705352"/>
                  <a:ext cx="381000" cy="135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1" y="7191671"/>
                <a:ext cx="609600" cy="129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124200" y="7010399"/>
                <a:ext cx="9906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270" y="6992590"/>
                <a:ext cx="659460" cy="473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1" y="7094401"/>
                <a:ext cx="245972" cy="80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0183" y="7091362"/>
                <a:ext cx="191702" cy="98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1" name="Straight Connector 20"/>
              <p:cNvCxnSpPr/>
              <p:nvPr/>
            </p:nvCxnSpPr>
            <p:spPr>
              <a:xfrm>
                <a:off x="2807495" y="6367458"/>
                <a:ext cx="0" cy="188119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861707" y="6369843"/>
                <a:ext cx="0" cy="188119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802395" y="6810372"/>
                <a:ext cx="0" cy="54054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857166" y="6810372"/>
                <a:ext cx="0" cy="540543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2480347" y="5881686"/>
              <a:ext cx="228600" cy="228600"/>
            </a:xfrm>
            <a:prstGeom prst="ellipse">
              <a:avLst/>
            </a:prstGeom>
            <a:solidFill>
              <a:srgbClr val="FF0000">
                <a:alpha val="34902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4724400"/>
            <a:ext cx="7515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88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/>
              <a:t>ICORE Controller Components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7344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14" y="477430"/>
            <a:ext cx="5715000" cy="422852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565" y="366891"/>
            <a:ext cx="57900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00400" y="1828801"/>
            <a:ext cx="4267200" cy="2061864"/>
            <a:chOff x="3200400" y="1828801"/>
            <a:chExt cx="4267200" cy="2061864"/>
          </a:xfrm>
        </p:grpSpPr>
        <p:grpSp>
          <p:nvGrpSpPr>
            <p:cNvPr id="8" name="Group 7"/>
            <p:cNvGrpSpPr/>
            <p:nvPr/>
          </p:nvGrpSpPr>
          <p:grpSpPr>
            <a:xfrm>
              <a:off x="3200400" y="1828801"/>
              <a:ext cx="4267200" cy="1981200"/>
              <a:chOff x="3886200" y="2591691"/>
              <a:chExt cx="3581400" cy="121830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886200" y="2591691"/>
                <a:ext cx="3581400" cy="12183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1423" y="2733490"/>
                <a:ext cx="1459270" cy="904875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000" y="2733490"/>
                <a:ext cx="1459270" cy="92165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4072855" y="3655143"/>
                <a:ext cx="3352800" cy="0"/>
              </a:xfrm>
              <a:prstGeom prst="line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3550983" y="3429000"/>
              <a:ext cx="17382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141700 </a:t>
              </a:r>
              <a:r>
                <a:rPr lang="en-US" sz="1400" b="1" dirty="0" smtClean="0"/>
                <a:t>(Metal)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94789" y="3424535"/>
              <a:ext cx="17808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121405 </a:t>
              </a:r>
              <a:r>
                <a:rPr lang="en-US" sz="1400" b="1" dirty="0" smtClean="0"/>
                <a:t>(Plastic)</a:t>
              </a:r>
              <a:endParaRPr lang="en-US" sz="1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85483" y="6162020"/>
            <a:ext cx="359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 Master  Modules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/>
              <a:t>ACC Installation</a:t>
            </a:r>
            <a:br>
              <a:rPr lang="en-US" sz="8000" dirty="0" smtClean="0"/>
            </a:br>
            <a:r>
              <a:rPr lang="en-US" sz="8000" dirty="0" smtClean="0"/>
              <a:t>Details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6997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34" y="838200"/>
            <a:ext cx="4651022" cy="39243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2689564" y="4724400"/>
            <a:ext cx="11176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141700</a:t>
            </a:r>
          </a:p>
          <a:p>
            <a:pPr algn="ctr"/>
            <a:r>
              <a:rPr lang="en-US" sz="1400" b="1" dirty="0" smtClean="0"/>
              <a:t>(Metal)</a:t>
            </a:r>
            <a:endParaRPr lang="en-US" sz="14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5204164" y="4719935"/>
            <a:ext cx="11176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121405</a:t>
            </a:r>
          </a:p>
          <a:p>
            <a:pPr algn="ctr"/>
            <a:r>
              <a:rPr lang="en-US" sz="1400" b="1" dirty="0" smtClean="0"/>
              <a:t>(Plastic)</a:t>
            </a:r>
            <a:endParaRPr lang="en-US" sz="1400" b="1" dirty="0"/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70" y="1700211"/>
            <a:ext cx="2520950" cy="220027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776756" y="6162020"/>
            <a:ext cx="359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 Master  Modules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Controllers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38227" y="1138036"/>
            <a:ext cx="4955023" cy="3257331"/>
            <a:chOff x="2900227" y="1273816"/>
            <a:chExt cx="4955023" cy="3257331"/>
          </a:xfrm>
        </p:grpSpPr>
        <p:grpSp>
          <p:nvGrpSpPr>
            <p:cNvPr id="14" name="Group 13"/>
            <p:cNvGrpSpPr/>
            <p:nvPr/>
          </p:nvGrpSpPr>
          <p:grpSpPr>
            <a:xfrm>
              <a:off x="2900227" y="1273816"/>
              <a:ext cx="4955023" cy="3257331"/>
              <a:chOff x="2905820" y="1828800"/>
              <a:chExt cx="4955023" cy="325733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905820" y="1905000"/>
                <a:ext cx="4929855" cy="3181131"/>
                <a:chOff x="2905820" y="1905000"/>
                <a:chExt cx="4929855" cy="3181131"/>
              </a:xfrm>
            </p:grpSpPr>
            <p:pic>
              <p:nvPicPr>
                <p:cNvPr id="61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9377" y="1905000"/>
                  <a:ext cx="4864274" cy="312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Rectangle 61"/>
                <p:cNvSpPr/>
                <p:nvPr/>
              </p:nvSpPr>
              <p:spPr>
                <a:xfrm>
                  <a:off x="2905820" y="4588777"/>
                  <a:ext cx="4929855" cy="4973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939377" y="1905000"/>
                  <a:ext cx="4864274" cy="3172742"/>
                </a:xfrm>
                <a:prstGeom prst="rect">
                  <a:avLst/>
                </a:pr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943603" y="4556314"/>
                <a:ext cx="585566" cy="523220"/>
                <a:chOff x="3166705" y="2082567"/>
                <a:chExt cx="346884" cy="523220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3240470" y="2082567"/>
                  <a:ext cx="250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6552067" y="4554523"/>
                <a:ext cx="585566" cy="523220"/>
                <a:chOff x="3166705" y="2082567"/>
                <a:chExt cx="346884" cy="52322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240470" y="2082567"/>
                  <a:ext cx="250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128547" y="4597166"/>
                <a:ext cx="732296" cy="455409"/>
                <a:chOff x="3142533" y="2125210"/>
                <a:chExt cx="433806" cy="455409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14253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P/MV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5361876" y="4597167"/>
                <a:ext cx="706254" cy="455409"/>
                <a:chOff x="3166705" y="2125210"/>
                <a:chExt cx="434146" cy="455409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3167045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REM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165833" y="4597167"/>
                <a:ext cx="710967" cy="455409"/>
                <a:chOff x="3166705" y="2125210"/>
                <a:chExt cx="454774" cy="455409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18767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AC1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750265" y="4597866"/>
                <a:ext cx="761301" cy="455409"/>
                <a:chOff x="3166705" y="2125210"/>
                <a:chExt cx="454774" cy="455409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767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AC2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3505200" y="4605556"/>
                <a:ext cx="716646" cy="455409"/>
                <a:chOff x="3125085" y="2125210"/>
                <a:chExt cx="452674" cy="455409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125085" y="2125210"/>
                  <a:ext cx="38850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3125085" y="2200013"/>
                  <a:ext cx="45267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GND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070455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S1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354755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S2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5633377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S3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719988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S1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997911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S2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6276533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S3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948267" y="1828800"/>
                <a:ext cx="381000" cy="523220"/>
                <a:chOff x="3132589" y="2057400"/>
                <a:chExt cx="381000" cy="52322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132589" y="2125211"/>
                  <a:ext cx="381000" cy="381000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44563" y="2057400"/>
                  <a:ext cx="3465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</p:grpSp>
        <p:sp>
          <p:nvSpPr>
            <p:cNvPr id="16" name="Rectangle 15"/>
            <p:cNvSpPr/>
            <p:nvPr/>
          </p:nvSpPr>
          <p:spPr>
            <a:xfrm>
              <a:off x="2971799" y="3124200"/>
              <a:ext cx="337307" cy="11783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softEdge rad="3175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277611" y="4977825"/>
            <a:ext cx="4665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24 </a:t>
            </a:r>
            <a:r>
              <a:rPr lang="en-US" sz="3200" b="1" dirty="0" err="1" smtClean="0"/>
              <a:t>Vac</a:t>
            </a:r>
            <a:r>
              <a:rPr lang="en-US" sz="3200" b="1" dirty="0" smtClean="0"/>
              <a:t> Power Connections</a:t>
            </a:r>
            <a:endParaRPr lang="en-US" sz="3200" b="1" dirty="0"/>
          </a:p>
        </p:txBody>
      </p:sp>
      <p:grpSp>
        <p:nvGrpSpPr>
          <p:cNvPr id="74" name="Group 73"/>
          <p:cNvGrpSpPr/>
          <p:nvPr/>
        </p:nvGrpSpPr>
        <p:grpSpPr>
          <a:xfrm>
            <a:off x="3016671" y="4331524"/>
            <a:ext cx="1261714" cy="674648"/>
            <a:chOff x="3024946" y="3776132"/>
            <a:chExt cx="1072923" cy="674648"/>
          </a:xfrm>
        </p:grpSpPr>
        <p:cxnSp>
          <p:nvCxnSpPr>
            <p:cNvPr id="75" name="Straight Connector 74"/>
            <p:cNvCxnSpPr/>
            <p:nvPr/>
          </p:nvCxnSpPr>
          <p:spPr>
            <a:xfrm flipV="1">
              <a:off x="3024946" y="3784599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3585242" y="3784599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4097869" y="3776132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02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Controllers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38227" y="1138036"/>
            <a:ext cx="4955023" cy="3257331"/>
            <a:chOff x="2900227" y="1273816"/>
            <a:chExt cx="4955023" cy="3257331"/>
          </a:xfrm>
        </p:grpSpPr>
        <p:grpSp>
          <p:nvGrpSpPr>
            <p:cNvPr id="14" name="Group 13"/>
            <p:cNvGrpSpPr/>
            <p:nvPr/>
          </p:nvGrpSpPr>
          <p:grpSpPr>
            <a:xfrm>
              <a:off x="2900227" y="1273816"/>
              <a:ext cx="4955023" cy="3257331"/>
              <a:chOff x="2905820" y="1828800"/>
              <a:chExt cx="4955023" cy="325733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905820" y="1905000"/>
                <a:ext cx="4929855" cy="3181131"/>
                <a:chOff x="2905820" y="1905000"/>
                <a:chExt cx="4929855" cy="3181131"/>
              </a:xfrm>
            </p:grpSpPr>
            <p:pic>
              <p:nvPicPr>
                <p:cNvPr id="61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9377" y="1905000"/>
                  <a:ext cx="4864274" cy="312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Rectangle 61"/>
                <p:cNvSpPr/>
                <p:nvPr/>
              </p:nvSpPr>
              <p:spPr>
                <a:xfrm>
                  <a:off x="2905820" y="4588777"/>
                  <a:ext cx="4929855" cy="4973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939377" y="1905000"/>
                  <a:ext cx="4864274" cy="3172742"/>
                </a:xfrm>
                <a:prstGeom prst="rect">
                  <a:avLst/>
                </a:pr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943603" y="4556314"/>
                <a:ext cx="585566" cy="523220"/>
                <a:chOff x="3166705" y="2082567"/>
                <a:chExt cx="346884" cy="523220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3240470" y="2082567"/>
                  <a:ext cx="250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6552067" y="4554523"/>
                <a:ext cx="585566" cy="523220"/>
                <a:chOff x="3166705" y="2082567"/>
                <a:chExt cx="346884" cy="52322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240470" y="2082567"/>
                  <a:ext cx="250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128547" y="4597166"/>
                <a:ext cx="732296" cy="455409"/>
                <a:chOff x="3142533" y="2125210"/>
                <a:chExt cx="433806" cy="455409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14253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P/MV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5361876" y="4597167"/>
                <a:ext cx="706254" cy="455409"/>
                <a:chOff x="3166705" y="2125210"/>
                <a:chExt cx="434146" cy="455409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3167045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REM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165833" y="4597167"/>
                <a:ext cx="710967" cy="455409"/>
                <a:chOff x="3166705" y="2125210"/>
                <a:chExt cx="454774" cy="455409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18767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AC1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750265" y="4597866"/>
                <a:ext cx="761301" cy="455409"/>
                <a:chOff x="3166705" y="2125210"/>
                <a:chExt cx="454774" cy="455409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767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AC2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3505200" y="4605556"/>
                <a:ext cx="716646" cy="455409"/>
                <a:chOff x="3125085" y="2125210"/>
                <a:chExt cx="452674" cy="455409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125085" y="2125210"/>
                  <a:ext cx="38850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3125085" y="2200013"/>
                  <a:ext cx="45267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GND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070455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S1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354755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S2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5633377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S3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719988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S1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997911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S2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6276533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S3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948267" y="1828800"/>
                <a:ext cx="381000" cy="523220"/>
                <a:chOff x="3132589" y="2057400"/>
                <a:chExt cx="381000" cy="52322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132589" y="2125211"/>
                  <a:ext cx="381000" cy="381000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44563" y="2057400"/>
                  <a:ext cx="3465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</p:grpSp>
        <p:sp>
          <p:nvSpPr>
            <p:cNvPr id="16" name="Rectangle 15"/>
            <p:cNvSpPr/>
            <p:nvPr/>
          </p:nvSpPr>
          <p:spPr>
            <a:xfrm>
              <a:off x="2971799" y="3124200"/>
              <a:ext cx="337307" cy="11783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softEdge rad="3175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828800" y="4977825"/>
            <a:ext cx="5589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Clik</a:t>
            </a:r>
            <a:r>
              <a:rPr lang="en-US" sz="3200" b="1" baseline="30000" dirty="0" smtClean="0"/>
              <a:t>™ </a:t>
            </a:r>
            <a:r>
              <a:rPr lang="en-US" sz="3200" b="1" dirty="0" smtClean="0"/>
              <a:t>/ Flow Sensor Connections</a:t>
            </a:r>
            <a:endParaRPr lang="en-US" sz="3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971800" y="5334000"/>
            <a:ext cx="3480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(Normally Closed Circuits)</a:t>
            </a:r>
            <a:endParaRPr lang="en-US" sz="2400" b="1" dirty="0"/>
          </a:p>
        </p:txBody>
      </p:sp>
      <p:grpSp>
        <p:nvGrpSpPr>
          <p:cNvPr id="66" name="Group 65"/>
          <p:cNvGrpSpPr/>
          <p:nvPr/>
        </p:nvGrpSpPr>
        <p:grpSpPr>
          <a:xfrm>
            <a:off x="2522675" y="533400"/>
            <a:ext cx="3225881" cy="682802"/>
            <a:chOff x="3284675" y="669180"/>
            <a:chExt cx="3225881" cy="682802"/>
          </a:xfrm>
        </p:grpSpPr>
        <p:grpSp>
          <p:nvGrpSpPr>
            <p:cNvPr id="67" name="Group 66"/>
            <p:cNvGrpSpPr/>
            <p:nvPr/>
          </p:nvGrpSpPr>
          <p:grpSpPr>
            <a:xfrm rot="10800000">
              <a:off x="3284675" y="669180"/>
              <a:ext cx="1942086" cy="668863"/>
              <a:chOff x="3084298" y="3654912"/>
              <a:chExt cx="1707838" cy="668863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3084298" y="3657594"/>
                <a:ext cx="0" cy="666181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3646116" y="3657594"/>
                <a:ext cx="0" cy="666181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4199467" y="3657594"/>
                <a:ext cx="0" cy="666181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4792136" y="3654912"/>
                <a:ext cx="0" cy="666181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/>
            <p:cNvCxnSpPr/>
            <p:nvPr/>
          </p:nvCxnSpPr>
          <p:spPr>
            <a:xfrm rot="10800000" flipV="1">
              <a:off x="5849923" y="685801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V="1">
              <a:off x="6510556" y="685801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36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Controllers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38227" y="1138036"/>
            <a:ext cx="4955023" cy="3257331"/>
            <a:chOff x="2900227" y="1273816"/>
            <a:chExt cx="4955023" cy="3257331"/>
          </a:xfrm>
        </p:grpSpPr>
        <p:grpSp>
          <p:nvGrpSpPr>
            <p:cNvPr id="14" name="Group 13"/>
            <p:cNvGrpSpPr/>
            <p:nvPr/>
          </p:nvGrpSpPr>
          <p:grpSpPr>
            <a:xfrm>
              <a:off x="2900227" y="1273816"/>
              <a:ext cx="4955023" cy="3257331"/>
              <a:chOff x="2905820" y="1828800"/>
              <a:chExt cx="4955023" cy="325733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905820" y="1905000"/>
                <a:ext cx="4929855" cy="3181131"/>
                <a:chOff x="2905820" y="1905000"/>
                <a:chExt cx="4929855" cy="3181131"/>
              </a:xfrm>
            </p:grpSpPr>
            <p:pic>
              <p:nvPicPr>
                <p:cNvPr id="61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9377" y="1905000"/>
                  <a:ext cx="4864274" cy="312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Rectangle 61"/>
                <p:cNvSpPr/>
                <p:nvPr/>
              </p:nvSpPr>
              <p:spPr>
                <a:xfrm>
                  <a:off x="2905820" y="4588777"/>
                  <a:ext cx="4929855" cy="4973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939377" y="1905000"/>
                  <a:ext cx="4864274" cy="3172742"/>
                </a:xfrm>
                <a:prstGeom prst="rect">
                  <a:avLst/>
                </a:pr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943603" y="4556314"/>
                <a:ext cx="585566" cy="523220"/>
                <a:chOff x="3166705" y="2082567"/>
                <a:chExt cx="346884" cy="523220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3240470" y="2082567"/>
                  <a:ext cx="250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6552067" y="4554523"/>
                <a:ext cx="585566" cy="523220"/>
                <a:chOff x="3166705" y="2082567"/>
                <a:chExt cx="346884" cy="52322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240470" y="2082567"/>
                  <a:ext cx="250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128547" y="4597166"/>
                <a:ext cx="732296" cy="455409"/>
                <a:chOff x="3142533" y="2125210"/>
                <a:chExt cx="433806" cy="455409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14253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P/MV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5361876" y="4597167"/>
                <a:ext cx="706254" cy="455409"/>
                <a:chOff x="3166705" y="2125210"/>
                <a:chExt cx="434146" cy="455409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3167045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REM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165833" y="4597167"/>
                <a:ext cx="710967" cy="455409"/>
                <a:chOff x="3166705" y="2125210"/>
                <a:chExt cx="454774" cy="455409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18767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AC1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750265" y="4597866"/>
                <a:ext cx="761301" cy="455409"/>
                <a:chOff x="3166705" y="2125210"/>
                <a:chExt cx="454774" cy="455409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767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AC2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3505200" y="4605556"/>
                <a:ext cx="716646" cy="455409"/>
                <a:chOff x="3125085" y="2125210"/>
                <a:chExt cx="452674" cy="455409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125085" y="2125210"/>
                  <a:ext cx="38850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3125085" y="2200013"/>
                  <a:ext cx="45267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GND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070455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S1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354755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S2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5633377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S3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719988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S1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997911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S2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6276533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S3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948267" y="1828800"/>
                <a:ext cx="381000" cy="523220"/>
                <a:chOff x="3132589" y="2057400"/>
                <a:chExt cx="381000" cy="52322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132589" y="2125211"/>
                  <a:ext cx="381000" cy="381000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44563" y="2057400"/>
                  <a:ext cx="3465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</p:grpSp>
        <p:sp>
          <p:nvSpPr>
            <p:cNvPr id="16" name="Rectangle 15"/>
            <p:cNvSpPr/>
            <p:nvPr/>
          </p:nvSpPr>
          <p:spPr>
            <a:xfrm>
              <a:off x="2971799" y="3124200"/>
              <a:ext cx="337307" cy="11783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softEdge rad="3175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151118" y="4977825"/>
            <a:ext cx="5003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Field Commons Connections</a:t>
            </a:r>
            <a:endParaRPr lang="en-US" sz="3200" b="1" dirty="0"/>
          </a:p>
        </p:txBody>
      </p:sp>
      <p:cxnSp>
        <p:nvCxnSpPr>
          <p:cNvPr id="69" name="Straight Connector 68"/>
          <p:cNvCxnSpPr/>
          <p:nvPr/>
        </p:nvCxnSpPr>
        <p:spPr>
          <a:xfrm rot="10800000" flipV="1">
            <a:off x="6383323" y="550021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480943" y="4339991"/>
            <a:ext cx="625329" cy="666181"/>
            <a:chOff x="3039214" y="3784599"/>
            <a:chExt cx="531760" cy="666181"/>
          </a:xfrm>
        </p:grpSpPr>
        <p:cxnSp>
          <p:nvCxnSpPr>
            <p:cNvPr id="83" name="Straight Connector 82"/>
            <p:cNvCxnSpPr/>
            <p:nvPr/>
          </p:nvCxnSpPr>
          <p:spPr>
            <a:xfrm flipV="1">
              <a:off x="3039214" y="3784599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3570974" y="3784599"/>
              <a:ext cx="0" cy="666181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60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2878" y="6185707"/>
            <a:ext cx="301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Controllers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38227" y="1138036"/>
            <a:ext cx="4955023" cy="3257331"/>
            <a:chOff x="2900227" y="1273816"/>
            <a:chExt cx="4955023" cy="3257331"/>
          </a:xfrm>
        </p:grpSpPr>
        <p:grpSp>
          <p:nvGrpSpPr>
            <p:cNvPr id="14" name="Group 13"/>
            <p:cNvGrpSpPr/>
            <p:nvPr/>
          </p:nvGrpSpPr>
          <p:grpSpPr>
            <a:xfrm>
              <a:off x="2900227" y="1273816"/>
              <a:ext cx="4955023" cy="3257331"/>
              <a:chOff x="2905820" y="1828800"/>
              <a:chExt cx="4955023" cy="325733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905820" y="1905000"/>
                <a:ext cx="4929855" cy="3181131"/>
                <a:chOff x="2905820" y="1905000"/>
                <a:chExt cx="4929855" cy="3181131"/>
              </a:xfrm>
            </p:grpSpPr>
            <p:pic>
              <p:nvPicPr>
                <p:cNvPr id="61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9377" y="1905000"/>
                  <a:ext cx="4864274" cy="312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Rectangle 61"/>
                <p:cNvSpPr/>
                <p:nvPr/>
              </p:nvSpPr>
              <p:spPr>
                <a:xfrm>
                  <a:off x="2905820" y="4588777"/>
                  <a:ext cx="4929855" cy="4973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939377" y="1905000"/>
                  <a:ext cx="4864274" cy="3172742"/>
                </a:xfrm>
                <a:prstGeom prst="rect">
                  <a:avLst/>
                </a:pr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943603" y="4556314"/>
                <a:ext cx="585566" cy="523220"/>
                <a:chOff x="3166705" y="2082567"/>
                <a:chExt cx="346884" cy="523220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3240470" y="2082567"/>
                  <a:ext cx="250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6552067" y="4554523"/>
                <a:ext cx="585566" cy="523220"/>
                <a:chOff x="3166705" y="2082567"/>
                <a:chExt cx="346884" cy="52322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240470" y="2082567"/>
                  <a:ext cx="250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128547" y="4597166"/>
                <a:ext cx="732296" cy="455409"/>
                <a:chOff x="3142533" y="2125210"/>
                <a:chExt cx="433806" cy="455409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14253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P/MV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5361876" y="4597167"/>
                <a:ext cx="706254" cy="455409"/>
                <a:chOff x="3166705" y="2125210"/>
                <a:chExt cx="434146" cy="455409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3167045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REM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165833" y="4597167"/>
                <a:ext cx="710967" cy="455409"/>
                <a:chOff x="3166705" y="2125210"/>
                <a:chExt cx="454774" cy="455409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18767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AC1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750265" y="4597866"/>
                <a:ext cx="761301" cy="455409"/>
                <a:chOff x="3166705" y="2125210"/>
                <a:chExt cx="454774" cy="455409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3166705" y="2125210"/>
                  <a:ext cx="34688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7673" y="2200013"/>
                  <a:ext cx="4338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AC2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3505200" y="4605556"/>
                <a:ext cx="716646" cy="455409"/>
                <a:chOff x="3125085" y="2125210"/>
                <a:chExt cx="452674" cy="455409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125085" y="2125210"/>
                  <a:ext cx="388504" cy="455409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3125085" y="2200013"/>
                  <a:ext cx="45267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GND</a:t>
                  </a:r>
                  <a:endParaRPr lang="en-US" sz="16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070455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S1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354755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S2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5633377" y="1905000"/>
                <a:ext cx="505267" cy="385411"/>
                <a:chOff x="3070455" y="1905000"/>
                <a:chExt cx="505267" cy="385411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124200" y="1905000"/>
                  <a:ext cx="3810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070455" y="1921079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S3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719988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S1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997911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S2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6276533" y="1905000"/>
                <a:ext cx="505267" cy="381000"/>
                <a:chOff x="3581400" y="914400"/>
                <a:chExt cx="505267" cy="381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3629467" y="914400"/>
                  <a:ext cx="3810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581400" y="922789"/>
                  <a:ext cx="505267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softEdge rad="31750"/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Arial Black" pitchFamily="34" charset="0"/>
                    </a:rPr>
                    <a:t>S3</a:t>
                  </a:r>
                  <a:endParaRPr lang="en-US" dirty="0">
                    <a:solidFill>
                      <a:schemeClr val="bg1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948267" y="1828800"/>
                <a:ext cx="381000" cy="523220"/>
                <a:chOff x="3132589" y="2057400"/>
                <a:chExt cx="381000" cy="52322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132589" y="2125211"/>
                  <a:ext cx="381000" cy="381000"/>
                </a:xfrm>
                <a:prstGeom prst="rect">
                  <a:avLst/>
                </a:prstGeom>
                <a:solidFill>
                  <a:srgbClr val="004D86"/>
                </a:solidFill>
                <a:ln>
                  <a:solidFill>
                    <a:srgbClr val="C00000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3175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44563" y="2057400"/>
                  <a:ext cx="3465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  <a:latin typeface="Vrinda" pitchFamily="34" charset="0"/>
                      <a:cs typeface="Vrinda" pitchFamily="34" charset="0"/>
                    </a:rPr>
                    <a:t>c</a:t>
                  </a:r>
                  <a:endParaRPr lang="en-US" sz="2800" dirty="0">
                    <a:solidFill>
                      <a:schemeClr val="bg1"/>
                    </a:solidFill>
                    <a:latin typeface="Vrinda" pitchFamily="34" charset="0"/>
                    <a:cs typeface="Vrinda" pitchFamily="34" charset="0"/>
                  </a:endParaRPr>
                </a:p>
              </p:txBody>
            </p:sp>
          </p:grpSp>
        </p:grpSp>
        <p:sp>
          <p:nvSpPr>
            <p:cNvPr id="16" name="Rectangle 15"/>
            <p:cNvSpPr/>
            <p:nvPr/>
          </p:nvSpPr>
          <p:spPr>
            <a:xfrm>
              <a:off x="2971799" y="3124200"/>
              <a:ext cx="337307" cy="11783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softEdge rad="3175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828800" y="4977825"/>
            <a:ext cx="5771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Pump/Master Valve Connections</a:t>
            </a:r>
            <a:endParaRPr lang="en-US" sz="3200" b="1" dirty="0"/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6705600" y="4339991"/>
            <a:ext cx="0" cy="66618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0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3700" y="76200"/>
            <a:ext cx="652743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4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7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5</a:t>
            </a:r>
            <a:endParaRPr lang="en-US" sz="7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90063" y="1447800"/>
            <a:ext cx="4813265" cy="3567076"/>
            <a:chOff x="2590063" y="1447800"/>
            <a:chExt cx="4813265" cy="3567076"/>
          </a:xfrm>
        </p:grpSpPr>
        <p:grpSp>
          <p:nvGrpSpPr>
            <p:cNvPr id="10" name="Group 9"/>
            <p:cNvGrpSpPr/>
            <p:nvPr/>
          </p:nvGrpSpPr>
          <p:grpSpPr>
            <a:xfrm>
              <a:off x="2590063" y="1447800"/>
              <a:ext cx="4813265" cy="3567076"/>
              <a:chOff x="2590063" y="1447800"/>
              <a:chExt cx="4813265" cy="356707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7024" y="1447800"/>
                <a:ext cx="4448175" cy="3295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Moon 6"/>
              <p:cNvSpPr/>
              <p:nvPr/>
            </p:nvSpPr>
            <p:spPr>
              <a:xfrm rot="18760910">
                <a:off x="2702001" y="4313330"/>
                <a:ext cx="495337" cy="719214"/>
              </a:xfrm>
              <a:prstGeom prst="mo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Moon 11"/>
              <p:cNvSpPr/>
              <p:nvPr/>
            </p:nvSpPr>
            <p:spPr>
              <a:xfrm rot="13337212">
                <a:off x="6907991" y="4295662"/>
                <a:ext cx="495337" cy="719214"/>
              </a:xfrm>
              <a:prstGeom prst="mo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7215184" y="2555081"/>
              <a:ext cx="100015" cy="1271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 rot="21058138">
              <a:off x="7210988" y="2426495"/>
              <a:ext cx="152399" cy="126207"/>
            </a:xfrm>
            <a:prstGeom prst="parallelogram">
              <a:avLst>
                <a:gd name="adj" fmla="val 4009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2438400" y="4743450"/>
            <a:ext cx="533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3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707" y="431799"/>
            <a:ext cx="7328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2194560"/>
            <a:ext cx="407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1.00.XX			24Vac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2858869"/>
            <a:ext cx="560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2.00.10			Decoder/Flow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3520285"/>
            <a:ext cx="6879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3.00.XX			</a:t>
            </a:r>
            <a:r>
              <a:rPr lang="en-US" sz="3600" dirty="0" err="1" smtClean="0"/>
              <a:t>SolarSync</a:t>
            </a:r>
            <a:r>
              <a:rPr lang="en-US" sz="3600" dirty="0" smtClean="0"/>
              <a:t>/VFD Pump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6162020"/>
            <a:ext cx="367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124705 ~ ICORE   </a:t>
            </a:r>
            <a:r>
              <a:rPr lang="en-US" b="1" dirty="0" err="1" smtClean="0">
                <a:latin typeface="Copperplate Gothic Bold" pitchFamily="34" charset="0"/>
              </a:rPr>
              <a:t>Facepack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3981950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(2.00.12)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6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9928" y="756821"/>
            <a:ext cx="71045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M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6162020"/>
            <a:ext cx="367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124705 ~ ICORE   </a:t>
            </a:r>
            <a:r>
              <a:rPr lang="en-US" b="1" dirty="0" err="1" smtClean="0">
                <a:latin typeface="Copperplate Gothic Bold" pitchFamily="34" charset="0"/>
              </a:rPr>
              <a:t>Facepack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0063" y="1447800"/>
            <a:ext cx="4813265" cy="3567076"/>
            <a:chOff x="2590063" y="1447800"/>
            <a:chExt cx="4813265" cy="3567076"/>
          </a:xfrm>
        </p:grpSpPr>
        <p:grpSp>
          <p:nvGrpSpPr>
            <p:cNvPr id="9" name="Group 8"/>
            <p:cNvGrpSpPr/>
            <p:nvPr/>
          </p:nvGrpSpPr>
          <p:grpSpPr>
            <a:xfrm>
              <a:off x="2590063" y="1447800"/>
              <a:ext cx="4813265" cy="3567076"/>
              <a:chOff x="2590063" y="1447800"/>
              <a:chExt cx="4813265" cy="3567076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7024" y="1447800"/>
                <a:ext cx="4448175" cy="3295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Moon 13"/>
              <p:cNvSpPr/>
              <p:nvPr/>
            </p:nvSpPr>
            <p:spPr>
              <a:xfrm rot="18760910">
                <a:off x="2702001" y="4313330"/>
                <a:ext cx="495337" cy="719214"/>
              </a:xfrm>
              <a:prstGeom prst="mo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Moon 14"/>
              <p:cNvSpPr/>
              <p:nvPr/>
            </p:nvSpPr>
            <p:spPr>
              <a:xfrm rot="13337212">
                <a:off x="6907991" y="4295662"/>
                <a:ext cx="495337" cy="719214"/>
              </a:xfrm>
              <a:prstGeom prst="mo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215184" y="2555081"/>
              <a:ext cx="100015" cy="1271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/>
          </p:nvSpPr>
          <p:spPr>
            <a:xfrm rot="21058138">
              <a:off x="7210988" y="2426495"/>
              <a:ext cx="152399" cy="126207"/>
            </a:xfrm>
            <a:prstGeom prst="parallelogram">
              <a:avLst>
                <a:gd name="adj" fmla="val 4009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42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260" y="304800"/>
            <a:ext cx="90762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6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67200" y="585480"/>
            <a:ext cx="1760412" cy="4711789"/>
            <a:chOff x="2328214" y="838200"/>
            <a:chExt cx="2099198" cy="54483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214" y="838200"/>
              <a:ext cx="2099198" cy="544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574022" y="6163811"/>
              <a:ext cx="1752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539" y="1458649"/>
            <a:ext cx="2469733" cy="296545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81878" y="6185707"/>
            <a:ext cx="379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 Station Modules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/>
          <p:cNvSpPr txBox="1"/>
          <p:nvPr/>
        </p:nvSpPr>
        <p:spPr>
          <a:xfrm>
            <a:off x="2681878" y="6185707"/>
            <a:ext cx="379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ICORE  Station Modules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1219200"/>
            <a:ext cx="3095625" cy="3429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81647" y="5363403"/>
            <a:ext cx="257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0.56 Amp @ 24Vac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293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0" y="6185707"/>
            <a:ext cx="378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 Installation  Details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77152"/>
            <a:ext cx="5838825" cy="532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3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029" y="1331416"/>
            <a:ext cx="72808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31416"/>
            <a:ext cx="4648200" cy="335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2800" y="6188728"/>
            <a:ext cx="252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DUAL  48  Module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6188728"/>
            <a:ext cx="252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DUAL  48 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886200" cy="280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9600" y="3259822"/>
            <a:ext cx="2280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Solenoid chatter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3729335"/>
            <a:ext cx="468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 amperage indicator </a:t>
            </a:r>
            <a:r>
              <a:rPr lang="en-US" sz="1600" b="1" dirty="0" smtClean="0"/>
              <a:t>(500mA Max.)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2319556"/>
            <a:ext cx="2843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Active station status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2781221"/>
            <a:ext cx="2753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 status indicator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1853967"/>
            <a:ext cx="3776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Stations on decoder module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66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6188728"/>
            <a:ext cx="252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DUAL  48 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886200" cy="280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267200" y="762000"/>
            <a:ext cx="4424362" cy="4729772"/>
            <a:chOff x="4267200" y="691516"/>
            <a:chExt cx="4424362" cy="47297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733720"/>
              <a:ext cx="4424362" cy="468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281268" y="691516"/>
              <a:ext cx="4382158" cy="468756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67200" y="762000"/>
            <a:ext cx="4396226" cy="4687568"/>
            <a:chOff x="4267200" y="762000"/>
            <a:chExt cx="4396226" cy="468756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990600"/>
              <a:ext cx="4382158" cy="4246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281268" y="762000"/>
              <a:ext cx="4382158" cy="468756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68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419600" y="3259822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solenoids per output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6188728"/>
            <a:ext cx="252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DUAL  48  Module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5649"/>
            <a:ext cx="3020193" cy="479901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9600" y="3729335"/>
            <a:ext cx="4399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Multiple same station addresses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2319556"/>
            <a:ext cx="2406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station decoder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2789069"/>
            <a:ext cx="201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Surge decoder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1853967"/>
            <a:ext cx="2406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 station decoder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53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9" grpId="0"/>
      <p:bldP spid="10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chemeClr val="bg2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578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/>
              <a:t>2-Wire Field</a:t>
            </a:r>
            <a:br>
              <a:rPr lang="en-US" sz="7200" dirty="0" smtClean="0"/>
            </a:br>
            <a:r>
              <a:rPr lang="en-US" sz="7200" dirty="0" smtClean="0"/>
              <a:t>Components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211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86050" y="5485410"/>
            <a:ext cx="48006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IDWIRE: The Magic in the Wire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21632" y="1313506"/>
            <a:ext cx="4056062" cy="4191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b="1" dirty="0" err="1">
                <a:solidFill>
                  <a:schemeClr val="tx1"/>
                </a:solidFill>
              </a:rPr>
              <a:t>IDWire</a:t>
            </a:r>
            <a:r>
              <a:rPr lang="en-US" sz="2000" b="1" dirty="0">
                <a:solidFill>
                  <a:schemeClr val="tx1"/>
                </a:solidFill>
              </a:rPr>
              <a:t>: Twisted, red/blue, direct burial in flexible colored jacket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</a:rPr>
              <a:t>Color coding for correct installation &amp; tracing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</a:rPr>
              <a:t>Jacketed for better protection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</a:rPr>
              <a:t>Twisted-pair design provides: 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</a:rPr>
              <a:t>Greater surge resistance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</a:rPr>
              <a:t>Greater tensile strength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</a:rPr>
              <a:t>Resistance to electrical noise and crosstalk from AC wiring</a:t>
            </a:r>
            <a:r>
              <a:rPr lang="en-US" sz="2000" b="1" dirty="0">
                <a:solidFill>
                  <a:schemeClr val="tx1"/>
                </a:solidFill>
                <a:cs typeface="Calibri" pitchFamily="34" charset="0"/>
              </a:rPr>
              <a:t>.</a:t>
            </a:r>
          </a:p>
        </p:txBody>
      </p:sp>
      <p:pic>
        <p:nvPicPr>
          <p:cNvPr id="4" name="ClipArt Placeholder 6" descr="NewIDW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2934" y="1474959"/>
            <a:ext cx="4160066" cy="3002735"/>
          </a:xfrm>
          <a:prstGeom prst="rect">
            <a:avLst/>
          </a:prstGeom>
          <a:ln w="38100">
            <a:noFill/>
          </a:ln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819400" y="616202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2-Wire  Field  Components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44407" y="2477290"/>
            <a:ext cx="3398586" cy="1608220"/>
            <a:chOff x="5044407" y="2658979"/>
            <a:chExt cx="3398586" cy="1608220"/>
          </a:xfrm>
        </p:grpSpPr>
        <p:sp>
          <p:nvSpPr>
            <p:cNvPr id="3" name="Rectangle 2"/>
            <p:cNvSpPr/>
            <p:nvPr/>
          </p:nvSpPr>
          <p:spPr>
            <a:xfrm>
              <a:off x="5044407" y="2658979"/>
              <a:ext cx="3398586" cy="160822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DS-</a:t>
              </a:r>
              <a:endParaRPr lang="en-US" dirty="0"/>
            </a:p>
          </p:txBody>
        </p:sp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" flipV="1">
              <a:off x="5508368" y="3178298"/>
              <a:ext cx="2470663" cy="61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57247" y="4272915"/>
            <a:ext cx="2792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z="2400" b="1" dirty="0"/>
              <a:t>DS Type </a:t>
            </a:r>
          </a:p>
          <a:p>
            <a:r>
              <a:rPr lang="en-US" sz="2400" b="1" dirty="0"/>
              <a:t>Connectors</a:t>
            </a:r>
          </a:p>
          <a:p>
            <a:r>
              <a:rPr lang="en-US" sz="2400" b="1" dirty="0"/>
              <a:t>(Decoder - Solenoid)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2534" y="4272915"/>
            <a:ext cx="21137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ea typeface="Tahoma" pitchFamily="34" charset="0"/>
                <a:cs typeface="Tahoma" pitchFamily="34" charset="0"/>
              </a:rPr>
              <a:t>3M DBY/R-6</a:t>
            </a:r>
          </a:p>
          <a:p>
            <a:pPr algn="ctr"/>
            <a:r>
              <a:rPr lang="en-US" sz="2400" b="1" dirty="0">
                <a:ea typeface="Tahoma" pitchFamily="34" charset="0"/>
                <a:cs typeface="Tahoma" pitchFamily="34" charset="0"/>
              </a:rPr>
              <a:t>Connectors</a:t>
            </a:r>
          </a:p>
          <a:p>
            <a:pPr algn="ctr"/>
            <a:r>
              <a:rPr lang="en-US" sz="2000" b="1" dirty="0">
                <a:ea typeface="Tahoma" pitchFamily="34" charset="0"/>
                <a:cs typeface="Tahoma" pitchFamily="34" charset="0"/>
              </a:rPr>
              <a:t>(2-wire - Decoder)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38201" y="2477289"/>
            <a:ext cx="3386554" cy="1608221"/>
            <a:chOff x="838201" y="2658978"/>
            <a:chExt cx="3386554" cy="1608221"/>
          </a:xfrm>
        </p:grpSpPr>
        <p:sp>
          <p:nvSpPr>
            <p:cNvPr id="6" name="Rectangle 5"/>
            <p:cNvSpPr/>
            <p:nvPr/>
          </p:nvSpPr>
          <p:spPr>
            <a:xfrm>
              <a:off x="838201" y="2658978"/>
              <a:ext cx="3386554" cy="1608221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20881" y="3080965"/>
              <a:ext cx="3021193" cy="804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236025" y="5486400"/>
            <a:ext cx="266700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Wire Connectors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715000" y="800889"/>
            <a:ext cx="1905000" cy="1394268"/>
            <a:chOff x="5779367" y="752947"/>
            <a:chExt cx="1905000" cy="1447800"/>
          </a:xfrm>
        </p:grpSpPr>
        <p:pic>
          <p:nvPicPr>
            <p:cNvPr id="20" name="Picture 2" descr="C:\Documents and Settings\DShoup\My Documents\Decoders\Valve media bgrnd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375B67"/>
                </a:clrFrom>
                <a:clrTo>
                  <a:srgbClr val="375B6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4440" y="985296"/>
              <a:ext cx="1818517" cy="1190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779367" y="752947"/>
              <a:ext cx="1905000" cy="14478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42534" y="685800"/>
            <a:ext cx="2113720" cy="1600200"/>
            <a:chOff x="1442534" y="685800"/>
            <a:chExt cx="2113720" cy="1600200"/>
          </a:xfrm>
        </p:grpSpPr>
        <p:sp>
          <p:nvSpPr>
            <p:cNvPr id="17" name="Rectangle 16"/>
            <p:cNvSpPr/>
            <p:nvPr/>
          </p:nvSpPr>
          <p:spPr>
            <a:xfrm>
              <a:off x="1442534" y="685800"/>
              <a:ext cx="2113720" cy="1600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ClipArt Placeholder 6" descr="NewIDWir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46894" y="800889"/>
              <a:ext cx="1905000" cy="1375029"/>
            </a:xfrm>
            <a:prstGeom prst="rect">
              <a:avLst/>
            </a:prstGeom>
            <a:ln w="38100">
              <a:noFill/>
            </a:ln>
            <a:effectLst>
              <a:softEdge rad="31750"/>
            </a:effectLst>
          </p:spPr>
        </p:pic>
      </p:grpSp>
      <p:sp>
        <p:nvSpPr>
          <p:cNvPr id="19" name="TextBox 18"/>
          <p:cNvSpPr txBox="1"/>
          <p:nvPr/>
        </p:nvSpPr>
        <p:spPr>
          <a:xfrm>
            <a:off x="2819400" y="616202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2-Wire  Field  Components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1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Documents and Settings\DShoup\My Documents\My Pictures\Decoders\Ground Plate in trench.jpg"/>
          <p:cNvPicPr>
            <a:picLocks noChangeAspect="1" noChangeArrowheads="1"/>
          </p:cNvPicPr>
          <p:nvPr/>
        </p:nvPicPr>
        <p:blipFill>
          <a:blip r:embed="rId2"/>
          <a:srcRect l="12302" t="19841" r="8333" b="6349"/>
          <a:stretch>
            <a:fillRect/>
          </a:stretch>
        </p:blipFill>
        <p:spPr bwMode="auto">
          <a:xfrm>
            <a:off x="4495800" y="1725441"/>
            <a:ext cx="3614059" cy="23404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68425"/>
            <a:ext cx="1838325" cy="187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56362" y="5486400"/>
            <a:ext cx="285997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Grounding  Plates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8004" y="4306669"/>
            <a:ext cx="2248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Grounding Plate</a:t>
            </a:r>
          </a:p>
          <a:p>
            <a:pPr algn="ctr"/>
            <a:r>
              <a:rPr lang="en-US" sz="2400" b="1" dirty="0" smtClean="0"/>
              <a:t>Installed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8389" y="4306669"/>
            <a:ext cx="3469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Grounding Plate</a:t>
            </a:r>
          </a:p>
          <a:p>
            <a:pPr algn="ctr"/>
            <a:r>
              <a:rPr lang="en-US" sz="2400" b="1" dirty="0" smtClean="0"/>
              <a:t>4” x 36” / 4” x 96”</a:t>
            </a:r>
          </a:p>
          <a:p>
            <a:pPr algn="ctr"/>
            <a:r>
              <a:rPr lang="en-US" sz="2400" b="1" dirty="0" smtClean="0"/>
              <a:t>10cm X 1m / 10cm x 2.4m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616202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2-Wire  Field  Components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2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10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220687" y="5486400"/>
            <a:ext cx="2731325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Grounding Extras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71" y="1371600"/>
            <a:ext cx="1957129" cy="29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91668" y="825290"/>
            <a:ext cx="2913464" cy="4131784"/>
            <a:chOff x="750741" y="990600"/>
            <a:chExt cx="2913464" cy="4131784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643" y="990600"/>
              <a:ext cx="1561562" cy="1520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3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54518" y="3733800"/>
              <a:ext cx="1309687" cy="1388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741" y="2419800"/>
              <a:ext cx="2016081" cy="1108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513173" y="4031949"/>
            <a:ext cx="1288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Cadweld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Plus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7027" y="4343400"/>
            <a:ext cx="1846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Power Set </a:t>
            </a:r>
            <a:r>
              <a:rPr lang="en-US" b="1" baseline="50000" dirty="0" smtClean="0"/>
              <a:t>TM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616202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2-Wire  Field  Components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 bldLvl="2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33871"/>
            <a:ext cx="4953000" cy="422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3200" y="6185707"/>
            <a:ext cx="378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 Installation  Details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84096" y="5498507"/>
            <a:ext cx="3404507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Paige Wire 270DCFD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4286250" cy="272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46" y="1261930"/>
            <a:ext cx="3514954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616202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2-Wire  Field  Components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1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57400" y="2692398"/>
            <a:ext cx="6858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/>
              <a:t>Decoder</a:t>
            </a:r>
            <a:br>
              <a:rPr lang="en-US" sz="7200" dirty="0" smtClean="0"/>
            </a:br>
            <a:r>
              <a:rPr lang="en-US" sz="7200" dirty="0" smtClean="0"/>
              <a:t>Design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953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312" y="3005671"/>
            <a:ext cx="6262688" cy="804330"/>
          </a:xfrm>
        </p:spPr>
        <p:txBody>
          <a:bodyPr>
            <a:normAutofit/>
          </a:bodyPr>
          <a:lstStyle/>
          <a:p>
            <a:r>
              <a:rPr lang="en-US" dirty="0" smtClean="0"/>
              <a:t>Planning Your 2-wire Paths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048" y="475357"/>
            <a:ext cx="58221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979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661986" y="1200150"/>
            <a:ext cx="5357814" cy="390366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Tx/>
            </a:pPr>
            <a:r>
              <a:rPr lang="en-US" sz="2200" dirty="0" smtClean="0">
                <a:solidFill>
                  <a:schemeClr val="tx1"/>
                </a:solidFill>
              </a:rPr>
              <a:t>Each 2-wire cable output is called a “path”.</a:t>
            </a:r>
          </a:p>
          <a:p>
            <a:pPr>
              <a:spcAft>
                <a:spcPts val="1200"/>
              </a:spcAft>
              <a:buClrTx/>
            </a:pPr>
            <a:r>
              <a:rPr lang="en-US" sz="2200" dirty="0" smtClean="0">
                <a:solidFill>
                  <a:schemeClr val="tx1"/>
                </a:solidFill>
              </a:rPr>
              <a:t>All decoder stations MAY be on a single path. </a:t>
            </a:r>
            <a:r>
              <a:rPr lang="en-US" sz="1800" i="1" dirty="0" smtClean="0">
                <a:solidFill>
                  <a:schemeClr val="tx1"/>
                </a:solidFill>
              </a:rPr>
              <a:t>(Not recommended)</a:t>
            </a:r>
          </a:p>
          <a:p>
            <a:pPr>
              <a:spcAft>
                <a:spcPts val="1200"/>
              </a:spcAft>
              <a:buClrTx/>
            </a:pPr>
            <a:r>
              <a:rPr lang="en-US" sz="2200" dirty="0" smtClean="0">
                <a:solidFill>
                  <a:schemeClr val="tx1"/>
                </a:solidFill>
              </a:rPr>
              <a:t>There are multiple paths available from the controller.</a:t>
            </a:r>
          </a:p>
          <a:p>
            <a:pPr>
              <a:spcAft>
                <a:spcPts val="1200"/>
              </a:spcAft>
              <a:buClrTx/>
            </a:pPr>
            <a:r>
              <a:rPr lang="en-US" sz="2200" dirty="0" smtClean="0">
                <a:solidFill>
                  <a:schemeClr val="tx1"/>
                </a:solidFill>
              </a:rPr>
              <a:t>Use as many paths as you need, to reach all valves efficiently.</a:t>
            </a:r>
          </a:p>
          <a:p>
            <a:pPr>
              <a:spcAft>
                <a:spcPts val="1200"/>
              </a:spcAft>
              <a:buClrTx/>
            </a:pPr>
            <a:r>
              <a:rPr lang="en-US" sz="2200" dirty="0" smtClean="0">
                <a:solidFill>
                  <a:schemeClr val="tx1"/>
                </a:solidFill>
              </a:rPr>
              <a:t>Paths are not to be “looped” back to controller, or each other.</a:t>
            </a:r>
          </a:p>
        </p:txBody>
      </p:sp>
      <p:pic>
        <p:nvPicPr>
          <p:cNvPr id="34820" name="ClipArt Placeholder 7" descr="Controller and Path.jpg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9175" y="1219200"/>
            <a:ext cx="2587625" cy="4191000"/>
          </a:xfrm>
        </p:spPr>
      </p:pic>
      <p:sp>
        <p:nvSpPr>
          <p:cNvPr id="9" name="Rectangular Callout 8"/>
          <p:cNvSpPr/>
          <p:nvPr/>
        </p:nvSpPr>
        <p:spPr>
          <a:xfrm>
            <a:off x="5576888" y="4025900"/>
            <a:ext cx="1204912" cy="546100"/>
          </a:xfrm>
          <a:prstGeom prst="wedgeRectCallout">
            <a:avLst>
              <a:gd name="adj1" fmla="val 48326"/>
              <a:gd name="adj2" fmla="val 140625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Path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483925" y="5494991"/>
            <a:ext cx="418605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Planning your 2-wire paths</a:t>
            </a:r>
          </a:p>
        </p:txBody>
      </p:sp>
    </p:spTree>
    <p:extLst>
      <p:ext uri="{BB962C8B-B14F-4D97-AF65-F5344CB8AC3E}">
        <p14:creationId xmlns:p14="http://schemas.microsoft.com/office/powerpoint/2010/main" val="230669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32" name="Rectangle 4"/>
          <p:cNvSpPr txBox="1">
            <a:spLocks noChangeArrowheads="1"/>
          </p:cNvSpPr>
          <p:nvPr/>
        </p:nvSpPr>
        <p:spPr>
          <a:xfrm>
            <a:off x="651932" y="1201738"/>
            <a:ext cx="4522788" cy="40560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Tx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Place a decoder by each 24VAC valve (standard solenoids)              (</a:t>
            </a:r>
            <a:r>
              <a:rPr lang="en-US" sz="1900" i="1" dirty="0" smtClean="0">
                <a:solidFill>
                  <a:schemeClr val="tx1"/>
                </a:solidFill>
              </a:rPr>
              <a:t>A few solenoids with internal diodes or capacitors may not be decoder compatible, but most are)</a:t>
            </a:r>
            <a:endParaRPr lang="en-US" sz="1600" i="1" dirty="0" smtClean="0">
              <a:solidFill>
                <a:schemeClr val="tx1"/>
              </a:solidFill>
            </a:endParaRPr>
          </a:p>
          <a:p>
            <a:pPr>
              <a:spcAft>
                <a:spcPts val="2400"/>
              </a:spcAft>
              <a:buClrTx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Max distance from controller to furthest decoder on each path:                      </a:t>
            </a:r>
            <a:r>
              <a:rPr lang="en-US" sz="2600" dirty="0" smtClean="0">
                <a:solidFill>
                  <a:schemeClr val="tx1"/>
                </a:solidFill>
              </a:rPr>
              <a:t>(</a:t>
            </a:r>
            <a:r>
              <a:rPr lang="en-US" sz="1900" i="1" dirty="0" smtClean="0">
                <a:solidFill>
                  <a:schemeClr val="tx1"/>
                </a:solidFill>
              </a:rPr>
              <a:t>Follow  Manufacturer's specs.)</a:t>
            </a:r>
            <a:endParaRPr lang="en-US" sz="1600" i="1" dirty="0" smtClean="0">
              <a:solidFill>
                <a:schemeClr val="tx1"/>
              </a:solidFill>
            </a:endParaRPr>
          </a:p>
          <a:p>
            <a:pPr>
              <a:spcAft>
                <a:spcPts val="2400"/>
              </a:spcAft>
              <a:buClrTx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Max distance from decoder to solenoid, 150 ft.             </a:t>
            </a:r>
            <a:r>
              <a:rPr lang="en-US" sz="1900" i="1" dirty="0" smtClean="0">
                <a:solidFill>
                  <a:schemeClr val="tx1"/>
                </a:solidFill>
              </a:rPr>
              <a:t>(Recommended maximum)</a:t>
            </a:r>
          </a:p>
        </p:txBody>
      </p:sp>
      <p:pic>
        <p:nvPicPr>
          <p:cNvPr id="133" name="ClipArt Placeholder 4" descr="H3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5362" y="685800"/>
            <a:ext cx="1703388" cy="1190625"/>
          </a:xfrm>
          <a:prstGeom prst="rect">
            <a:avLst/>
          </a:prstGeom>
        </p:spPr>
      </p:pic>
      <p:cxnSp>
        <p:nvCxnSpPr>
          <p:cNvPr id="134" name="Straight Connector 133"/>
          <p:cNvCxnSpPr/>
          <p:nvPr/>
        </p:nvCxnSpPr>
        <p:spPr>
          <a:xfrm rot="5400000">
            <a:off x="5624512" y="3338513"/>
            <a:ext cx="3230563" cy="793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Cube 134"/>
          <p:cNvSpPr/>
          <p:nvPr/>
        </p:nvSpPr>
        <p:spPr>
          <a:xfrm>
            <a:off x="7115175" y="2673350"/>
            <a:ext cx="68262" cy="144463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Cube 135"/>
          <p:cNvSpPr/>
          <p:nvPr/>
        </p:nvSpPr>
        <p:spPr>
          <a:xfrm>
            <a:off x="7115175" y="2959100"/>
            <a:ext cx="68262" cy="144463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Cube 136"/>
          <p:cNvSpPr/>
          <p:nvPr/>
        </p:nvSpPr>
        <p:spPr>
          <a:xfrm>
            <a:off x="7115175" y="2122488"/>
            <a:ext cx="68262" cy="144462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8" name="Cube 137"/>
          <p:cNvSpPr/>
          <p:nvPr/>
        </p:nvSpPr>
        <p:spPr>
          <a:xfrm>
            <a:off x="7115175" y="1849438"/>
            <a:ext cx="68262" cy="144462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Cube 138"/>
          <p:cNvSpPr/>
          <p:nvPr/>
        </p:nvSpPr>
        <p:spPr>
          <a:xfrm>
            <a:off x="7113587" y="4210050"/>
            <a:ext cx="68263" cy="144463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Cube 139"/>
          <p:cNvSpPr/>
          <p:nvPr/>
        </p:nvSpPr>
        <p:spPr>
          <a:xfrm>
            <a:off x="7113587" y="4495800"/>
            <a:ext cx="68263" cy="144463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Cube 140"/>
          <p:cNvSpPr/>
          <p:nvPr/>
        </p:nvSpPr>
        <p:spPr>
          <a:xfrm>
            <a:off x="7113587" y="3659188"/>
            <a:ext cx="68263" cy="144462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2" name="Cube 141"/>
          <p:cNvSpPr/>
          <p:nvPr/>
        </p:nvSpPr>
        <p:spPr>
          <a:xfrm>
            <a:off x="7113587" y="3386138"/>
            <a:ext cx="68263" cy="144462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Cube 142"/>
          <p:cNvSpPr/>
          <p:nvPr/>
        </p:nvSpPr>
        <p:spPr>
          <a:xfrm>
            <a:off x="7197725" y="4921250"/>
            <a:ext cx="68262" cy="146050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44" name="Group 122"/>
          <p:cNvGrpSpPr>
            <a:grpSpLocks/>
          </p:cNvGrpSpPr>
          <p:nvPr/>
        </p:nvGrpSpPr>
        <p:grpSpPr bwMode="auto">
          <a:xfrm>
            <a:off x="7544864" y="4987926"/>
            <a:ext cx="222250" cy="104775"/>
            <a:chOff x="4110039" y="1170774"/>
            <a:chExt cx="222679" cy="105577"/>
          </a:xfrm>
        </p:grpSpPr>
        <p:cxnSp>
          <p:nvCxnSpPr>
            <p:cNvPr id="145" name="Straight Connector 144"/>
            <p:cNvCxnSpPr/>
            <p:nvPr/>
          </p:nvCxnSpPr>
          <p:spPr>
            <a:xfrm>
              <a:off x="4135488" y="1170774"/>
              <a:ext cx="197230" cy="1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4076351" y="1209261"/>
              <a:ext cx="100778" cy="3340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5400000">
              <a:off x="4157471" y="1209261"/>
              <a:ext cx="100778" cy="3340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5400000">
              <a:off x="4253704" y="1205263"/>
              <a:ext cx="99178" cy="3340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/>
          <p:cNvCxnSpPr/>
          <p:nvPr/>
        </p:nvCxnSpPr>
        <p:spPr>
          <a:xfrm>
            <a:off x="7263877" y="4983163"/>
            <a:ext cx="319087" cy="31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8" name="Group 167"/>
          <p:cNvGrpSpPr/>
          <p:nvPr/>
        </p:nvGrpSpPr>
        <p:grpSpPr>
          <a:xfrm>
            <a:off x="7620000" y="5253038"/>
            <a:ext cx="1476375" cy="461962"/>
            <a:chOff x="4848225" y="4648200"/>
            <a:chExt cx="1476375" cy="461962"/>
          </a:xfrm>
        </p:grpSpPr>
        <p:sp>
          <p:nvSpPr>
            <p:cNvPr id="150" name="TextBox 146"/>
            <p:cNvSpPr txBox="1">
              <a:spLocks noChangeArrowheads="1"/>
            </p:cNvSpPr>
            <p:nvPr/>
          </p:nvSpPr>
          <p:spPr bwMode="auto">
            <a:xfrm>
              <a:off x="5008563" y="4648200"/>
              <a:ext cx="13160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en-US" sz="1200" dirty="0"/>
                <a:t>= Decoder</a:t>
              </a:r>
            </a:p>
            <a:p>
              <a:r>
                <a:rPr lang="en-US" sz="1200" dirty="0"/>
                <a:t>= Earth Ground</a:t>
              </a:r>
            </a:p>
          </p:txBody>
        </p:sp>
        <p:sp>
          <p:nvSpPr>
            <p:cNvPr id="151" name="Cube 150"/>
            <p:cNvSpPr/>
            <p:nvPr/>
          </p:nvSpPr>
          <p:spPr>
            <a:xfrm>
              <a:off x="4965700" y="4706937"/>
              <a:ext cx="68263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52" name="Group 148"/>
            <p:cNvGrpSpPr>
              <a:grpSpLocks/>
            </p:cNvGrpSpPr>
            <p:nvPr/>
          </p:nvGrpSpPr>
          <p:grpSpPr bwMode="auto">
            <a:xfrm>
              <a:off x="4848225" y="4932362"/>
              <a:ext cx="222250" cy="106363"/>
              <a:chOff x="4110039" y="1170774"/>
              <a:chExt cx="222679" cy="105577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4135488" y="1170774"/>
                <a:ext cx="197230" cy="1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rot="5400000">
                <a:off x="4077103" y="1210013"/>
                <a:ext cx="99274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rot="5400000">
                <a:off x="4158222" y="1210013"/>
                <a:ext cx="99274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rot="5400000">
                <a:off x="4253657" y="1205286"/>
                <a:ext cx="99273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7" name="Picture 132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7" y="1779588"/>
            <a:ext cx="54451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37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7" y="2078038"/>
            <a:ext cx="54451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40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7" y="2487613"/>
            <a:ext cx="54451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148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7188"/>
            <a:ext cx="5445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156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2" y="3222625"/>
            <a:ext cx="5445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157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3556000"/>
            <a:ext cx="54451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Picture 158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2" y="4008438"/>
            <a:ext cx="54451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59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4316413"/>
            <a:ext cx="5445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60" descr="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7" y="4864100"/>
            <a:ext cx="5445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" name="Group 102"/>
          <p:cNvGrpSpPr>
            <a:grpSpLocks/>
          </p:cNvGrpSpPr>
          <p:nvPr/>
        </p:nvGrpSpPr>
        <p:grpSpPr bwMode="auto">
          <a:xfrm>
            <a:off x="6400800" y="1929871"/>
            <a:ext cx="223837" cy="104775"/>
            <a:chOff x="4110039" y="1170774"/>
            <a:chExt cx="222679" cy="105577"/>
          </a:xfrm>
        </p:grpSpPr>
        <p:cxnSp>
          <p:nvCxnSpPr>
            <p:cNvPr id="174" name="Straight Connector 173"/>
            <p:cNvCxnSpPr/>
            <p:nvPr/>
          </p:nvCxnSpPr>
          <p:spPr>
            <a:xfrm>
              <a:off x="4136886" y="1170774"/>
              <a:ext cx="195832" cy="1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5400000">
              <a:off x="4076233" y="1209379"/>
              <a:ext cx="100778" cy="3316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rot="5400000">
              <a:off x="4156776" y="1209379"/>
              <a:ext cx="100778" cy="331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4253912" y="1205381"/>
              <a:ext cx="99178" cy="3316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Straight Connector 177"/>
          <p:cNvCxnSpPr>
            <a:endCxn id="138" idx="2"/>
          </p:cNvCxnSpPr>
          <p:nvPr/>
        </p:nvCxnSpPr>
        <p:spPr>
          <a:xfrm>
            <a:off x="6578600" y="1930202"/>
            <a:ext cx="53657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2483925" y="5494991"/>
            <a:ext cx="418605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Planning your 2-wire paths</a:t>
            </a:r>
          </a:p>
        </p:txBody>
      </p:sp>
    </p:spTree>
    <p:extLst>
      <p:ext uri="{BB962C8B-B14F-4D97-AF65-F5344CB8AC3E}">
        <p14:creationId xmlns:p14="http://schemas.microsoft.com/office/powerpoint/2010/main" val="37113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uiExpand="1" build="p" bldLvl="3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141"/>
          <p:cNvSpPr txBox="1"/>
          <p:nvPr/>
        </p:nvSpPr>
        <p:spPr>
          <a:xfrm>
            <a:off x="646906" y="1159934"/>
            <a:ext cx="440769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Use a different color cable              for each wire path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2-wire paths can be spliced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 smtClean="0"/>
              <a:t>Follow the splicing rules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 smtClean="0"/>
              <a:t>Use pipe trenches to route wires</a:t>
            </a:r>
          </a:p>
          <a:p>
            <a:pPr marL="742950" lvl="1" indent="-285750"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Maximum wire distance applies to each wire path from the controller to the end of each run</a:t>
            </a:r>
            <a:endParaRPr lang="en-US" sz="2200" dirty="0"/>
          </a:p>
        </p:txBody>
      </p:sp>
      <p:pic>
        <p:nvPicPr>
          <p:cNvPr id="2" name="ClipArt Placeholder 4" descr="H3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0412" y="673100"/>
            <a:ext cx="1703388" cy="1190625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4359275" y="433388"/>
            <a:ext cx="3633787" cy="4529137"/>
            <a:chOff x="4359275" y="433388"/>
            <a:chExt cx="3633787" cy="4529137"/>
          </a:xfrm>
        </p:grpSpPr>
        <p:grpSp>
          <p:nvGrpSpPr>
            <p:cNvPr id="173" name="Group 172"/>
            <p:cNvGrpSpPr/>
            <p:nvPr/>
          </p:nvGrpSpPr>
          <p:grpSpPr>
            <a:xfrm>
              <a:off x="7000875" y="1714500"/>
              <a:ext cx="990600" cy="3230563"/>
              <a:chOff x="7000875" y="1714500"/>
              <a:chExt cx="990600" cy="3230563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5389562" y="3325813"/>
                <a:ext cx="3230563" cy="793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7008812" y="2868613"/>
                <a:ext cx="982663" cy="158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7008812" y="4022725"/>
                <a:ext cx="982663" cy="158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/>
            <p:cNvGrpSpPr/>
            <p:nvPr/>
          </p:nvGrpSpPr>
          <p:grpSpPr>
            <a:xfrm>
              <a:off x="7256462" y="433388"/>
              <a:ext cx="736600" cy="1960562"/>
              <a:chOff x="7256462" y="433388"/>
              <a:chExt cx="736600" cy="196056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5400000">
                <a:off x="6919912" y="2052638"/>
                <a:ext cx="674687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256462" y="2390775"/>
                <a:ext cx="735013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 flipH="1" flipV="1">
                <a:off x="7011988" y="1412875"/>
                <a:ext cx="1960562" cy="1587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/>
          </p:nvGrpSpPr>
          <p:grpSpPr>
            <a:xfrm>
              <a:off x="4359275" y="433388"/>
              <a:ext cx="1965325" cy="4529137"/>
              <a:chOff x="4359275" y="433388"/>
              <a:chExt cx="1965325" cy="4529137"/>
            </a:xfrm>
          </p:grpSpPr>
          <p:cxnSp>
            <p:nvCxnSpPr>
              <p:cNvPr id="5" name="Elbow Connector 4"/>
              <p:cNvCxnSpPr/>
              <p:nvPr/>
            </p:nvCxnSpPr>
            <p:spPr>
              <a:xfrm rot="5400000">
                <a:off x="4252118" y="2872582"/>
                <a:ext cx="3230563" cy="91440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5341937" y="2500313"/>
                <a:ext cx="982663" cy="1587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5" idx="0"/>
              </p:cNvCxnSpPr>
              <p:nvPr/>
            </p:nvCxnSpPr>
            <p:spPr>
              <a:xfrm rot="5400000" flipH="1" flipV="1">
                <a:off x="5525294" y="4163219"/>
                <a:ext cx="17462" cy="158115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16200000" flipV="1">
                <a:off x="4307681" y="1467644"/>
                <a:ext cx="2068512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359275" y="1389063"/>
                <a:ext cx="982662" cy="1587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/>
          <p:cNvGrpSpPr/>
          <p:nvPr/>
        </p:nvGrpSpPr>
        <p:grpSpPr>
          <a:xfrm>
            <a:off x="4348162" y="433388"/>
            <a:ext cx="2079625" cy="4681537"/>
            <a:chOff x="4348162" y="433388"/>
            <a:chExt cx="2079625" cy="4681537"/>
          </a:xfrm>
        </p:grpSpPr>
        <p:sp>
          <p:nvSpPr>
            <p:cNvPr id="16" name="Cube 15"/>
            <p:cNvSpPr/>
            <p:nvPr/>
          </p:nvSpPr>
          <p:spPr>
            <a:xfrm>
              <a:off x="6359525" y="2795588"/>
              <a:ext cx="68262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Cube 16"/>
            <p:cNvSpPr/>
            <p:nvPr/>
          </p:nvSpPr>
          <p:spPr>
            <a:xfrm>
              <a:off x="6359525" y="3082925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Cube 17"/>
            <p:cNvSpPr/>
            <p:nvPr/>
          </p:nvSpPr>
          <p:spPr>
            <a:xfrm>
              <a:off x="6119812" y="3400425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Cube 18"/>
            <p:cNvSpPr/>
            <p:nvPr/>
          </p:nvSpPr>
          <p:spPr>
            <a:xfrm>
              <a:off x="5840412" y="3400425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Cube 19"/>
            <p:cNvSpPr/>
            <p:nvPr/>
          </p:nvSpPr>
          <p:spPr>
            <a:xfrm>
              <a:off x="5599112" y="3400425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Cube 20"/>
            <p:cNvSpPr/>
            <p:nvPr/>
          </p:nvSpPr>
          <p:spPr>
            <a:xfrm>
              <a:off x="5273675" y="363220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Cube 21"/>
            <p:cNvSpPr/>
            <p:nvPr/>
          </p:nvSpPr>
          <p:spPr>
            <a:xfrm>
              <a:off x="5273675" y="4022725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Cube 22"/>
            <p:cNvSpPr/>
            <p:nvPr/>
          </p:nvSpPr>
          <p:spPr>
            <a:xfrm>
              <a:off x="5273675" y="4370388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Cube 23"/>
            <p:cNvSpPr/>
            <p:nvPr/>
          </p:nvSpPr>
          <p:spPr>
            <a:xfrm>
              <a:off x="5273675" y="464185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Cube 24"/>
            <p:cNvSpPr/>
            <p:nvPr/>
          </p:nvSpPr>
          <p:spPr>
            <a:xfrm>
              <a:off x="4702175" y="4962525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Cube 25"/>
            <p:cNvSpPr/>
            <p:nvPr/>
          </p:nvSpPr>
          <p:spPr>
            <a:xfrm>
              <a:off x="6359525" y="2246313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Cube 26"/>
            <p:cNvSpPr/>
            <p:nvPr/>
          </p:nvSpPr>
          <p:spPr>
            <a:xfrm>
              <a:off x="6359525" y="1973263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Cube 27"/>
            <p:cNvSpPr/>
            <p:nvPr/>
          </p:nvSpPr>
          <p:spPr>
            <a:xfrm>
              <a:off x="5908675" y="250190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9" name="Cube 28"/>
            <p:cNvSpPr/>
            <p:nvPr/>
          </p:nvSpPr>
          <p:spPr>
            <a:xfrm>
              <a:off x="5564187" y="2501900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0" name="Cube 29"/>
            <p:cNvSpPr/>
            <p:nvPr/>
          </p:nvSpPr>
          <p:spPr>
            <a:xfrm>
              <a:off x="5240337" y="2320925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1" name="Cube 30"/>
            <p:cNvSpPr/>
            <p:nvPr/>
          </p:nvSpPr>
          <p:spPr>
            <a:xfrm>
              <a:off x="5238750" y="2046288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2" name="Cube 31"/>
            <p:cNvSpPr/>
            <p:nvPr/>
          </p:nvSpPr>
          <p:spPr>
            <a:xfrm>
              <a:off x="5240337" y="1774825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" name="Cube 32"/>
            <p:cNvSpPr/>
            <p:nvPr/>
          </p:nvSpPr>
          <p:spPr>
            <a:xfrm>
              <a:off x="5238750" y="1501775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" name="Cube 33"/>
            <p:cNvSpPr/>
            <p:nvPr/>
          </p:nvSpPr>
          <p:spPr>
            <a:xfrm>
              <a:off x="4914900" y="139065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" name="Cube 34"/>
            <p:cNvSpPr/>
            <p:nvPr/>
          </p:nvSpPr>
          <p:spPr>
            <a:xfrm>
              <a:off x="4616450" y="139065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" name="Cube 35"/>
            <p:cNvSpPr/>
            <p:nvPr/>
          </p:nvSpPr>
          <p:spPr>
            <a:xfrm>
              <a:off x="5238750" y="109855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" name="Cube 36"/>
            <p:cNvSpPr/>
            <p:nvPr/>
          </p:nvSpPr>
          <p:spPr>
            <a:xfrm>
              <a:off x="4348162" y="1390650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Cube 37"/>
            <p:cNvSpPr/>
            <p:nvPr/>
          </p:nvSpPr>
          <p:spPr>
            <a:xfrm>
              <a:off x="5273675" y="433388"/>
              <a:ext cx="68262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" name="Cube 38"/>
            <p:cNvSpPr/>
            <p:nvPr/>
          </p:nvSpPr>
          <p:spPr>
            <a:xfrm>
              <a:off x="5240337" y="788988"/>
              <a:ext cx="68263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Cube 53"/>
            <p:cNvSpPr/>
            <p:nvPr/>
          </p:nvSpPr>
          <p:spPr>
            <a:xfrm>
              <a:off x="6272212" y="4953000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" name="Cube 54"/>
            <p:cNvSpPr/>
            <p:nvPr/>
          </p:nvSpPr>
          <p:spPr>
            <a:xfrm>
              <a:off x="5973762" y="4953000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Cube 55"/>
            <p:cNvSpPr/>
            <p:nvPr/>
          </p:nvSpPr>
          <p:spPr>
            <a:xfrm>
              <a:off x="5705475" y="495300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Cube 56"/>
            <p:cNvSpPr/>
            <p:nvPr/>
          </p:nvSpPr>
          <p:spPr>
            <a:xfrm>
              <a:off x="5041900" y="4968875"/>
              <a:ext cx="68262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6878637" y="1836738"/>
            <a:ext cx="1136650" cy="3217862"/>
            <a:chOff x="6878637" y="1836738"/>
            <a:chExt cx="1136650" cy="3217862"/>
          </a:xfrm>
        </p:grpSpPr>
        <p:sp>
          <p:nvSpPr>
            <p:cNvPr id="40" name="Cube 39"/>
            <p:cNvSpPr/>
            <p:nvPr/>
          </p:nvSpPr>
          <p:spPr>
            <a:xfrm>
              <a:off x="6880225" y="266065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" name="Cube 40"/>
            <p:cNvSpPr/>
            <p:nvPr/>
          </p:nvSpPr>
          <p:spPr>
            <a:xfrm>
              <a:off x="6880225" y="294640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2" name="Cube 41"/>
            <p:cNvSpPr/>
            <p:nvPr/>
          </p:nvSpPr>
          <p:spPr>
            <a:xfrm>
              <a:off x="6880225" y="2109788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" name="Cube 42"/>
            <p:cNvSpPr/>
            <p:nvPr/>
          </p:nvSpPr>
          <p:spPr>
            <a:xfrm>
              <a:off x="6880225" y="1836738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" name="Cube 43"/>
            <p:cNvSpPr/>
            <p:nvPr/>
          </p:nvSpPr>
          <p:spPr>
            <a:xfrm>
              <a:off x="6878637" y="4197350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" name="Cube 44"/>
            <p:cNvSpPr/>
            <p:nvPr/>
          </p:nvSpPr>
          <p:spPr>
            <a:xfrm>
              <a:off x="6878637" y="4483100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" name="Cube 45"/>
            <p:cNvSpPr/>
            <p:nvPr/>
          </p:nvSpPr>
          <p:spPr>
            <a:xfrm>
              <a:off x="6878637" y="3646488"/>
              <a:ext cx="68263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" name="Cube 46"/>
            <p:cNvSpPr/>
            <p:nvPr/>
          </p:nvSpPr>
          <p:spPr>
            <a:xfrm>
              <a:off x="6878637" y="3373438"/>
              <a:ext cx="68263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Cube 47"/>
            <p:cNvSpPr/>
            <p:nvPr/>
          </p:nvSpPr>
          <p:spPr>
            <a:xfrm>
              <a:off x="7947025" y="2859088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Cube 48"/>
            <p:cNvSpPr/>
            <p:nvPr/>
          </p:nvSpPr>
          <p:spPr>
            <a:xfrm>
              <a:off x="7648575" y="2859088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" name="Cube 49"/>
            <p:cNvSpPr/>
            <p:nvPr/>
          </p:nvSpPr>
          <p:spPr>
            <a:xfrm>
              <a:off x="7380287" y="2859088"/>
              <a:ext cx="68263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Cube 50"/>
            <p:cNvSpPr/>
            <p:nvPr/>
          </p:nvSpPr>
          <p:spPr>
            <a:xfrm>
              <a:off x="7929562" y="4029075"/>
              <a:ext cx="69850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Cube 51"/>
            <p:cNvSpPr/>
            <p:nvPr/>
          </p:nvSpPr>
          <p:spPr>
            <a:xfrm>
              <a:off x="7631112" y="4029075"/>
              <a:ext cx="68263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Cube 52"/>
            <p:cNvSpPr/>
            <p:nvPr/>
          </p:nvSpPr>
          <p:spPr>
            <a:xfrm>
              <a:off x="7362825" y="4029075"/>
              <a:ext cx="68262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8" name="Cube 67"/>
            <p:cNvSpPr/>
            <p:nvPr/>
          </p:nvSpPr>
          <p:spPr>
            <a:xfrm>
              <a:off x="6962775" y="4908550"/>
              <a:ext cx="68262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288212" y="414338"/>
            <a:ext cx="830263" cy="2168525"/>
            <a:chOff x="7288212" y="414338"/>
            <a:chExt cx="830263" cy="2168525"/>
          </a:xfrm>
        </p:grpSpPr>
        <p:sp>
          <p:nvSpPr>
            <p:cNvPr id="58" name="Cube 57"/>
            <p:cNvSpPr/>
            <p:nvPr/>
          </p:nvSpPr>
          <p:spPr>
            <a:xfrm>
              <a:off x="7989887" y="414338"/>
              <a:ext cx="68263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" name="Cube 58"/>
            <p:cNvSpPr/>
            <p:nvPr/>
          </p:nvSpPr>
          <p:spPr>
            <a:xfrm>
              <a:off x="8040687" y="1516063"/>
              <a:ext cx="69850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" name="Cube 59"/>
            <p:cNvSpPr/>
            <p:nvPr/>
          </p:nvSpPr>
          <p:spPr>
            <a:xfrm>
              <a:off x="8040687" y="1241425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" name="Cube 60"/>
            <p:cNvSpPr/>
            <p:nvPr/>
          </p:nvSpPr>
          <p:spPr>
            <a:xfrm>
              <a:off x="8040687" y="969963"/>
              <a:ext cx="69850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Cube 61"/>
            <p:cNvSpPr/>
            <p:nvPr/>
          </p:nvSpPr>
          <p:spPr>
            <a:xfrm>
              <a:off x="8040687" y="696913"/>
              <a:ext cx="68263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" name="Cube 62"/>
            <p:cNvSpPr/>
            <p:nvPr/>
          </p:nvSpPr>
          <p:spPr>
            <a:xfrm>
              <a:off x="8050212" y="2065338"/>
              <a:ext cx="68263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" name="Cube 63"/>
            <p:cNvSpPr/>
            <p:nvPr/>
          </p:nvSpPr>
          <p:spPr>
            <a:xfrm>
              <a:off x="8050212" y="1792288"/>
              <a:ext cx="68263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Cube 64"/>
            <p:cNvSpPr/>
            <p:nvPr/>
          </p:nvSpPr>
          <p:spPr>
            <a:xfrm>
              <a:off x="7715250" y="2438400"/>
              <a:ext cx="68262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6" name="Cube 65"/>
            <p:cNvSpPr/>
            <p:nvPr/>
          </p:nvSpPr>
          <p:spPr>
            <a:xfrm>
              <a:off x="7446962" y="2438400"/>
              <a:ext cx="68263" cy="144463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7" name="Cube 66"/>
            <p:cNvSpPr/>
            <p:nvPr/>
          </p:nvSpPr>
          <p:spPr>
            <a:xfrm>
              <a:off x="7289800" y="1852613"/>
              <a:ext cx="68262" cy="144462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9" name="Cube 68"/>
            <p:cNvSpPr/>
            <p:nvPr/>
          </p:nvSpPr>
          <p:spPr>
            <a:xfrm>
              <a:off x="7288212" y="2149475"/>
              <a:ext cx="68263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620000" y="5253038"/>
            <a:ext cx="1476375" cy="461962"/>
            <a:chOff x="4848225" y="4648200"/>
            <a:chExt cx="1476375" cy="461962"/>
          </a:xfrm>
        </p:grpSpPr>
        <p:sp>
          <p:nvSpPr>
            <p:cNvPr id="135" name="TextBox 146"/>
            <p:cNvSpPr txBox="1">
              <a:spLocks noChangeArrowheads="1"/>
            </p:cNvSpPr>
            <p:nvPr/>
          </p:nvSpPr>
          <p:spPr bwMode="auto">
            <a:xfrm>
              <a:off x="5008563" y="4648200"/>
              <a:ext cx="13160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en-US" sz="1200" dirty="0"/>
                <a:t>= Decoder</a:t>
              </a:r>
            </a:p>
            <a:p>
              <a:r>
                <a:rPr lang="en-US" sz="1200" dirty="0"/>
                <a:t>= Earth Ground</a:t>
              </a:r>
            </a:p>
          </p:txBody>
        </p:sp>
        <p:sp>
          <p:nvSpPr>
            <p:cNvPr id="136" name="Cube 135"/>
            <p:cNvSpPr/>
            <p:nvPr/>
          </p:nvSpPr>
          <p:spPr>
            <a:xfrm>
              <a:off x="4965700" y="4706937"/>
              <a:ext cx="68263" cy="146050"/>
            </a:xfrm>
            <a:prstGeom prst="cub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37" name="Group 148"/>
            <p:cNvGrpSpPr>
              <a:grpSpLocks/>
            </p:cNvGrpSpPr>
            <p:nvPr/>
          </p:nvGrpSpPr>
          <p:grpSpPr bwMode="auto">
            <a:xfrm>
              <a:off x="4848225" y="4932362"/>
              <a:ext cx="222250" cy="106363"/>
              <a:chOff x="4110039" y="1170774"/>
              <a:chExt cx="222679" cy="105577"/>
            </a:xfrm>
          </p:grpSpPr>
          <p:cxnSp>
            <p:nvCxnSpPr>
              <p:cNvPr id="138" name="Straight Connector 137"/>
              <p:cNvCxnSpPr/>
              <p:nvPr/>
            </p:nvCxnSpPr>
            <p:spPr>
              <a:xfrm>
                <a:off x="4135488" y="1170774"/>
                <a:ext cx="197230" cy="1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rot="5400000">
                <a:off x="4077103" y="1210013"/>
                <a:ext cx="99274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rot="5400000">
                <a:off x="4158222" y="1210013"/>
                <a:ext cx="99274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rot="5400000">
                <a:off x="4253657" y="1205286"/>
                <a:ext cx="99273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5" name="TextBox 144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4260320" y="481013"/>
            <a:ext cx="2396067" cy="4700587"/>
            <a:chOff x="4260320" y="481013"/>
            <a:chExt cx="2396067" cy="4700587"/>
          </a:xfrm>
        </p:grpSpPr>
        <p:grpSp>
          <p:nvGrpSpPr>
            <p:cNvPr id="78" name="Group 102"/>
            <p:cNvGrpSpPr>
              <a:grpSpLocks/>
            </p:cNvGrpSpPr>
            <p:nvPr/>
          </p:nvGrpSpPr>
          <p:grpSpPr bwMode="auto">
            <a:xfrm>
              <a:off x="4772025" y="488950"/>
              <a:ext cx="223837" cy="104775"/>
              <a:chOff x="4110039" y="1170774"/>
              <a:chExt cx="222679" cy="105577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4136886" y="1170774"/>
                <a:ext cx="195832" cy="1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5400000">
                <a:off x="4076233" y="1209379"/>
                <a:ext cx="100778" cy="331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5400000">
                <a:off x="4156776" y="1209379"/>
                <a:ext cx="100778" cy="331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5400000">
                <a:off x="4253912" y="1205381"/>
                <a:ext cx="99178" cy="331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107"/>
            <p:cNvGrpSpPr>
              <a:grpSpLocks/>
            </p:cNvGrpSpPr>
            <p:nvPr/>
          </p:nvGrpSpPr>
          <p:grpSpPr bwMode="auto">
            <a:xfrm>
              <a:off x="4260320" y="1658937"/>
              <a:ext cx="222250" cy="106362"/>
              <a:chOff x="4110039" y="1170774"/>
              <a:chExt cx="222679" cy="105577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4135488" y="1170774"/>
                <a:ext cx="197230" cy="1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5400000">
                <a:off x="4077103" y="1210013"/>
                <a:ext cx="99274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5400000">
                <a:off x="4158223" y="1210013"/>
                <a:ext cx="99274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>
                <a:off x="4253655" y="1205286"/>
                <a:ext cx="99275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27"/>
            <p:cNvGrpSpPr>
              <a:grpSpLocks/>
            </p:cNvGrpSpPr>
            <p:nvPr/>
          </p:nvGrpSpPr>
          <p:grpSpPr bwMode="auto">
            <a:xfrm>
              <a:off x="6434137" y="5076825"/>
              <a:ext cx="222250" cy="104775"/>
              <a:chOff x="4110039" y="1170774"/>
              <a:chExt cx="222679" cy="105577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4135488" y="1170774"/>
                <a:ext cx="197230" cy="1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rot="5400000">
                <a:off x="4076351" y="1209261"/>
                <a:ext cx="100778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rot="5400000">
                <a:off x="4157471" y="1209261"/>
                <a:ext cx="100778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5400000">
                <a:off x="4253704" y="1205263"/>
                <a:ext cx="99178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32"/>
            <p:cNvGrpSpPr>
              <a:grpSpLocks/>
            </p:cNvGrpSpPr>
            <p:nvPr/>
          </p:nvGrpSpPr>
          <p:grpSpPr bwMode="auto">
            <a:xfrm>
              <a:off x="4267200" y="4999567"/>
              <a:ext cx="222250" cy="104775"/>
              <a:chOff x="4110039" y="1170774"/>
              <a:chExt cx="222679" cy="105577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4135488" y="1170774"/>
                <a:ext cx="197230" cy="1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4076351" y="1209261"/>
                <a:ext cx="100778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4157470" y="1209261"/>
                <a:ext cx="100778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5400000">
                <a:off x="4253703" y="1205263"/>
                <a:ext cx="99178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8" name="Straight Connector 117"/>
            <p:cNvCxnSpPr/>
            <p:nvPr/>
          </p:nvCxnSpPr>
          <p:spPr>
            <a:xfrm>
              <a:off x="6338887" y="5000625"/>
              <a:ext cx="214313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6513512" y="5038725"/>
              <a:ext cx="71438" cy="793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4476750" y="5000625"/>
              <a:ext cx="214312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4321175" y="1591733"/>
              <a:ext cx="119062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4983162" y="481013"/>
              <a:ext cx="293688" cy="317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" name="Group 102"/>
            <p:cNvGrpSpPr>
              <a:grpSpLocks/>
            </p:cNvGrpSpPr>
            <p:nvPr/>
          </p:nvGrpSpPr>
          <p:grpSpPr bwMode="auto">
            <a:xfrm>
              <a:off x="5804617" y="2025121"/>
              <a:ext cx="223837" cy="104775"/>
              <a:chOff x="4110039" y="1170774"/>
              <a:chExt cx="222679" cy="105577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4136886" y="1170774"/>
                <a:ext cx="195832" cy="1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rot="5400000">
                <a:off x="4076233" y="1209379"/>
                <a:ext cx="100778" cy="331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rot="5400000">
                <a:off x="4156776" y="1209379"/>
                <a:ext cx="100778" cy="331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rot="5400000">
                <a:off x="4253912" y="1205381"/>
                <a:ext cx="99178" cy="331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2" name="Straight Connector 151"/>
            <p:cNvCxnSpPr/>
            <p:nvPr/>
          </p:nvCxnSpPr>
          <p:spPr>
            <a:xfrm flipV="1">
              <a:off x="6030912" y="2020888"/>
              <a:ext cx="293688" cy="317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>
            <a:off x="6505575" y="1904470"/>
            <a:ext cx="1917171" cy="3167064"/>
            <a:chOff x="6505575" y="1904470"/>
            <a:chExt cx="1917171" cy="3167064"/>
          </a:xfrm>
        </p:grpSpPr>
        <p:grpSp>
          <p:nvGrpSpPr>
            <p:cNvPr id="88" name="Group 112"/>
            <p:cNvGrpSpPr>
              <a:grpSpLocks/>
            </p:cNvGrpSpPr>
            <p:nvPr/>
          </p:nvGrpSpPr>
          <p:grpSpPr bwMode="auto">
            <a:xfrm>
              <a:off x="8199437" y="3095625"/>
              <a:ext cx="222250" cy="104775"/>
              <a:chOff x="4110039" y="1170774"/>
              <a:chExt cx="222679" cy="105577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4135488" y="1170774"/>
                <a:ext cx="197230" cy="1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5400000">
                <a:off x="4076351" y="1209261"/>
                <a:ext cx="100778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5400000">
                <a:off x="4157471" y="1209261"/>
                <a:ext cx="100778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4253704" y="1205263"/>
                <a:ext cx="99178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117"/>
            <p:cNvGrpSpPr>
              <a:grpSpLocks/>
            </p:cNvGrpSpPr>
            <p:nvPr/>
          </p:nvGrpSpPr>
          <p:grpSpPr bwMode="auto">
            <a:xfrm>
              <a:off x="8198909" y="4231216"/>
              <a:ext cx="223837" cy="106363"/>
              <a:chOff x="4110039" y="1170774"/>
              <a:chExt cx="222679" cy="105577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4136886" y="1170774"/>
                <a:ext cx="195832" cy="1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4076984" y="1210132"/>
                <a:ext cx="99274" cy="331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5400000">
                <a:off x="4157527" y="1210132"/>
                <a:ext cx="99274" cy="331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5400000">
                <a:off x="4253865" y="1205404"/>
                <a:ext cx="99273" cy="331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" name="Straight Connector 112"/>
            <p:cNvCxnSpPr>
              <a:stCxn id="48" idx="4"/>
            </p:cNvCxnSpPr>
            <p:nvPr/>
          </p:nvCxnSpPr>
          <p:spPr>
            <a:xfrm>
              <a:off x="7999412" y="2940050"/>
              <a:ext cx="319088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8254999" y="3005138"/>
              <a:ext cx="119063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7997825" y="4092575"/>
              <a:ext cx="31908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8253412" y="4157663"/>
              <a:ext cx="119063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" name="Group 168"/>
            <p:cNvGrpSpPr/>
            <p:nvPr/>
          </p:nvGrpSpPr>
          <p:grpSpPr>
            <a:xfrm>
              <a:off x="6505575" y="1904470"/>
              <a:ext cx="1036637" cy="3167064"/>
              <a:chOff x="6505575" y="1904470"/>
              <a:chExt cx="1036637" cy="3167064"/>
            </a:xfrm>
          </p:grpSpPr>
          <p:grpSp>
            <p:nvGrpSpPr>
              <p:cNvPr id="98" name="Group 122"/>
              <p:cNvGrpSpPr>
                <a:grpSpLocks/>
              </p:cNvGrpSpPr>
              <p:nvPr/>
            </p:nvGrpSpPr>
            <p:grpSpPr bwMode="auto">
              <a:xfrm>
                <a:off x="7319962" y="4966759"/>
                <a:ext cx="222250" cy="104775"/>
                <a:chOff x="4110039" y="1170774"/>
                <a:chExt cx="222679" cy="105577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135488" y="1170774"/>
                  <a:ext cx="197230" cy="1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5400000">
                  <a:off x="4076351" y="1209261"/>
                  <a:ext cx="100778" cy="3340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4157471" y="1209261"/>
                  <a:ext cx="100778" cy="334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5400000">
                  <a:off x="4253704" y="1205263"/>
                  <a:ext cx="99178" cy="334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7" name="Straight Connector 116"/>
              <p:cNvCxnSpPr/>
              <p:nvPr/>
            </p:nvCxnSpPr>
            <p:spPr>
              <a:xfrm>
                <a:off x="7038975" y="4970463"/>
                <a:ext cx="319087" cy="31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Group 102"/>
              <p:cNvGrpSpPr>
                <a:grpSpLocks/>
              </p:cNvGrpSpPr>
              <p:nvPr/>
            </p:nvGrpSpPr>
            <p:grpSpPr bwMode="auto">
              <a:xfrm>
                <a:off x="6505575" y="1904470"/>
                <a:ext cx="223837" cy="104775"/>
                <a:chOff x="4110039" y="1170774"/>
                <a:chExt cx="222679" cy="105577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4136886" y="1170774"/>
                  <a:ext cx="195832" cy="1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rot="5400000">
                  <a:off x="4076233" y="1209379"/>
                  <a:ext cx="100778" cy="331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rot="5400000">
                  <a:off x="4156776" y="1209379"/>
                  <a:ext cx="100778" cy="331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rot="5400000">
                  <a:off x="4253912" y="1205381"/>
                  <a:ext cx="99178" cy="331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8" name="Straight Connector 157"/>
              <p:cNvCxnSpPr/>
              <p:nvPr/>
            </p:nvCxnSpPr>
            <p:spPr>
              <a:xfrm flipV="1">
                <a:off x="6716712" y="1905000"/>
                <a:ext cx="293688" cy="31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/>
          <p:cNvGrpSpPr/>
          <p:nvPr/>
        </p:nvGrpSpPr>
        <p:grpSpPr>
          <a:xfrm>
            <a:off x="7250112" y="258763"/>
            <a:ext cx="1284288" cy="1751012"/>
            <a:chOff x="7250112" y="258763"/>
            <a:chExt cx="1284288" cy="1751012"/>
          </a:xfrm>
        </p:grpSpPr>
        <p:grpSp>
          <p:nvGrpSpPr>
            <p:cNvPr id="70" name="Group 91"/>
            <p:cNvGrpSpPr>
              <a:grpSpLocks/>
            </p:cNvGrpSpPr>
            <p:nvPr/>
          </p:nvGrpSpPr>
          <p:grpSpPr bwMode="auto">
            <a:xfrm>
              <a:off x="8312150" y="395288"/>
              <a:ext cx="222250" cy="106362"/>
              <a:chOff x="4110039" y="1170774"/>
              <a:chExt cx="222679" cy="105577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135488" y="1170774"/>
                <a:ext cx="197230" cy="1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4077103" y="1210013"/>
                <a:ext cx="99274" cy="33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4158222" y="1210013"/>
                <a:ext cx="99274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4253654" y="1205286"/>
                <a:ext cx="99275" cy="334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>
              <a:stCxn id="58" idx="0"/>
            </p:cNvCxnSpPr>
            <p:nvPr/>
          </p:nvCxnSpPr>
          <p:spPr>
            <a:xfrm rot="5400000" flipH="1" flipV="1">
              <a:off x="7961313" y="339725"/>
              <a:ext cx="146050" cy="317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031162" y="258763"/>
              <a:ext cx="400050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8367712" y="322263"/>
              <a:ext cx="119063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9" name="Group 102"/>
            <p:cNvGrpSpPr>
              <a:grpSpLocks/>
            </p:cNvGrpSpPr>
            <p:nvPr/>
          </p:nvGrpSpPr>
          <p:grpSpPr bwMode="auto">
            <a:xfrm>
              <a:off x="7472363" y="1905000"/>
              <a:ext cx="223837" cy="104775"/>
              <a:chOff x="4110039" y="1170774"/>
              <a:chExt cx="222679" cy="105577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>
                <a:off x="4136886" y="1170774"/>
                <a:ext cx="195832" cy="1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rot="5400000">
                <a:off x="4076233" y="1209379"/>
                <a:ext cx="100778" cy="331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4156776" y="1209379"/>
                <a:ext cx="100778" cy="331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4253912" y="1205381"/>
                <a:ext cx="99178" cy="331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Straight Connector 163"/>
            <p:cNvCxnSpPr/>
            <p:nvPr/>
          </p:nvCxnSpPr>
          <p:spPr>
            <a:xfrm flipV="1">
              <a:off x="7250112" y="1905000"/>
              <a:ext cx="293688" cy="317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2483925" y="5494991"/>
            <a:ext cx="418605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Planning your 2-wire paths</a:t>
            </a:r>
          </a:p>
        </p:txBody>
      </p:sp>
    </p:spTree>
    <p:extLst>
      <p:ext uri="{BB962C8B-B14F-4D97-AF65-F5344CB8AC3E}">
        <p14:creationId xmlns:p14="http://schemas.microsoft.com/office/powerpoint/2010/main" val="314255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uiExpand="1" build="p" bldLvl="2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312" y="3005671"/>
            <a:ext cx="5272088" cy="8043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Decoder Path Wire Sizing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414" y="180737"/>
            <a:ext cx="617478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W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3800" dirty="0">
              <a:solidFill>
                <a:schemeClr val="bg1"/>
              </a:solidFill>
            </a:endParaRP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Z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3800" dirty="0">
                <a:solidFill>
                  <a:schemeClr val="bg1"/>
                </a:solidFill>
              </a:rPr>
              <a:t>G</a:t>
            </a:r>
            <a:endParaRPr lang="en-US" sz="3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36" name="Rectangle 2"/>
          <p:cNvSpPr txBox="1">
            <a:spLocks noChangeArrowheads="1"/>
          </p:cNvSpPr>
          <p:nvPr/>
        </p:nvSpPr>
        <p:spPr>
          <a:xfrm>
            <a:off x="3640778" y="5472545"/>
            <a:ext cx="1862444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Wire Sizing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14825" y="457200"/>
            <a:ext cx="3524250" cy="896381"/>
            <a:chOff x="2814825" y="966287"/>
            <a:chExt cx="3524250" cy="896381"/>
          </a:xfrm>
        </p:grpSpPr>
        <p:sp>
          <p:nvSpPr>
            <p:cNvPr id="14" name="Rectangle 13"/>
            <p:cNvSpPr/>
            <p:nvPr/>
          </p:nvSpPr>
          <p:spPr>
            <a:xfrm>
              <a:off x="2814825" y="966287"/>
              <a:ext cx="3524250" cy="8858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C:\Users\GCole\Desktop\dual-shielded-wir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825" y="976843"/>
              <a:ext cx="3524250" cy="8858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9198"/>
            <a:ext cx="5486400" cy="3724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14668" y="3197423"/>
            <a:ext cx="2161169" cy="2001222"/>
            <a:chOff x="4814668" y="3197423"/>
            <a:chExt cx="2161169" cy="2001222"/>
          </a:xfrm>
        </p:grpSpPr>
        <p:sp>
          <p:nvSpPr>
            <p:cNvPr id="2" name="TextBox 1"/>
            <p:cNvSpPr txBox="1"/>
            <p:nvPr/>
          </p:nvSpPr>
          <p:spPr>
            <a:xfrm>
              <a:off x="4815086" y="3197423"/>
              <a:ext cx="2071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Book Antiqua" pitchFamily="18" charset="0"/>
                </a:rPr>
                <a:t>DUAL  5,000 </a:t>
              </a:r>
              <a:r>
                <a:rPr lang="en-US" sz="1400" b="1" dirty="0" err="1" smtClean="0">
                  <a:solidFill>
                    <a:srgbClr val="C00000"/>
                  </a:solidFill>
                  <a:latin typeface="Book Antiqua" pitchFamily="18" charset="0"/>
                </a:rPr>
                <a:t>ft</a:t>
              </a:r>
              <a:r>
                <a:rPr lang="en-US" sz="1400" b="1" dirty="0" smtClean="0">
                  <a:solidFill>
                    <a:srgbClr val="C00000"/>
                  </a:solidFill>
                  <a:latin typeface="Book Antiqua" pitchFamily="18" charset="0"/>
                </a:rPr>
                <a:t> / 1.5 km</a:t>
              </a:r>
              <a:endParaRPr lang="en-US" sz="1400" b="1" dirty="0">
                <a:solidFill>
                  <a:srgbClr val="C00000"/>
                </a:solidFill>
                <a:latin typeface="Book Antiqua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14668" y="4890868"/>
              <a:ext cx="21611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Book Antiqua" pitchFamily="18" charset="0"/>
                </a:rPr>
                <a:t>DUAL  7,500 </a:t>
              </a:r>
              <a:r>
                <a:rPr lang="en-US" sz="1400" b="1" dirty="0" err="1" smtClean="0">
                  <a:solidFill>
                    <a:srgbClr val="C00000"/>
                  </a:solidFill>
                  <a:latin typeface="Book Antiqua" pitchFamily="18" charset="0"/>
                </a:rPr>
                <a:t>ft</a:t>
              </a:r>
              <a:r>
                <a:rPr lang="en-US" sz="1400" b="1" dirty="0" smtClean="0">
                  <a:solidFill>
                    <a:srgbClr val="C00000"/>
                  </a:solidFill>
                  <a:latin typeface="Book Antiqua" pitchFamily="18" charset="0"/>
                </a:rPr>
                <a:t> / 2.25 km</a:t>
              </a:r>
              <a:endParaRPr lang="en-US" sz="1400" b="1" dirty="0">
                <a:solidFill>
                  <a:srgbClr val="C00000"/>
                </a:solidFill>
                <a:latin typeface="Book Antiqu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2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8092" y="2971800"/>
            <a:ext cx="4997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L</a:t>
            </a:r>
            <a:r>
              <a:rPr lang="en-US" sz="2000" b="1" baseline="-26000" dirty="0" err="1" smtClean="0"/>
              <a:t>w</a:t>
            </a:r>
            <a:r>
              <a:rPr lang="en-US" sz="2400" dirty="0" smtClean="0"/>
              <a:t> = Wire path length in feet or meters</a:t>
            </a:r>
            <a:endParaRPr lang="en-US" sz="2000" baseline="-50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895600" y="1524000"/>
            <a:ext cx="3056068" cy="1016574"/>
            <a:chOff x="2586275" y="2514600"/>
            <a:chExt cx="3056068" cy="1016574"/>
          </a:xfrm>
        </p:grpSpPr>
        <p:sp>
          <p:nvSpPr>
            <p:cNvPr id="4" name="TextBox 3"/>
            <p:cNvSpPr txBox="1"/>
            <p:nvPr/>
          </p:nvSpPr>
          <p:spPr>
            <a:xfrm>
              <a:off x="3471556" y="2514600"/>
              <a:ext cx="21707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2 x </a:t>
              </a:r>
              <a:r>
                <a:rPr lang="en-US" sz="2800" b="1" dirty="0" err="1" smtClean="0"/>
                <a:t>V</a:t>
              </a:r>
              <a:r>
                <a:rPr lang="en-US" sz="2400" b="1" baseline="-26000" dirty="0" err="1"/>
                <a:t>d</a:t>
              </a:r>
              <a:r>
                <a:rPr lang="en-US" sz="2800" b="1" dirty="0" smtClean="0"/>
                <a:t> x 1,000</a:t>
              </a:r>
              <a:endParaRPr lang="en-US" sz="28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45469" y="2946399"/>
              <a:ext cx="12554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/>
                <a:t>R</a:t>
              </a:r>
              <a:r>
                <a:rPr lang="en-US" sz="2800" b="1" baseline="-26000" dirty="0" err="1"/>
                <a:t>w</a:t>
              </a:r>
              <a:r>
                <a:rPr lang="en-US" sz="3200" b="1" dirty="0" smtClean="0"/>
                <a:t> x </a:t>
              </a:r>
              <a:r>
                <a:rPr lang="en-US" sz="3200" b="1" dirty="0" err="1" smtClean="0"/>
                <a:t>I</a:t>
              </a:r>
              <a:r>
                <a:rPr lang="en-US" sz="2800" b="1" baseline="-26000" dirty="0" err="1"/>
                <a:t>w</a:t>
              </a:r>
              <a:endParaRPr lang="en-US" sz="2800" b="1" baseline="-26000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471556" y="2976265"/>
              <a:ext cx="20865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586275" y="2633129"/>
              <a:ext cx="949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/>
                <a:t>L</a:t>
              </a:r>
              <a:r>
                <a:rPr lang="en-US" sz="2800" b="1" baseline="-26000" dirty="0" err="1" smtClean="0"/>
                <a:t>w</a:t>
              </a:r>
              <a:r>
                <a:rPr lang="en-US" sz="3200" dirty="0" smtClean="0"/>
                <a:t> = </a:t>
              </a:r>
              <a:endParaRPr lang="en-US" sz="2800" baseline="-50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082801" y="3361270"/>
            <a:ext cx="364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V</a:t>
            </a:r>
            <a:r>
              <a:rPr lang="en-US" sz="2000" b="1" baseline="-26000" dirty="0" err="1" smtClean="0"/>
              <a:t>d</a:t>
            </a:r>
            <a:r>
              <a:rPr lang="en-US" sz="2400" dirty="0" smtClean="0"/>
              <a:t> = Allowable voltage drop</a:t>
            </a:r>
            <a:endParaRPr lang="en-US" sz="2000" baseline="-5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074331" y="3750734"/>
            <a:ext cx="5719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R</a:t>
            </a:r>
            <a:r>
              <a:rPr lang="en-US" sz="2000" b="1" baseline="-26000" dirty="0" err="1" smtClean="0"/>
              <a:t>w</a:t>
            </a:r>
            <a:r>
              <a:rPr lang="en-US" sz="2400" dirty="0" smtClean="0"/>
              <a:t> = Resistance per 1,000ft / 1,000m of wire</a:t>
            </a:r>
            <a:endParaRPr lang="en-US" sz="2000" baseline="-50000" dirty="0"/>
          </a:p>
        </p:txBody>
      </p:sp>
      <p:sp>
        <p:nvSpPr>
          <p:cNvPr id="19" name="TextBox 18"/>
          <p:cNvSpPr txBox="1"/>
          <p:nvPr/>
        </p:nvSpPr>
        <p:spPr>
          <a:xfrm>
            <a:off x="2074334" y="4140201"/>
            <a:ext cx="4848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I</a:t>
            </a:r>
            <a:r>
              <a:rPr lang="en-US" sz="2000" b="1" baseline="-26000" dirty="0" err="1" smtClean="0"/>
              <a:t>w</a:t>
            </a:r>
            <a:r>
              <a:rPr lang="en-US" sz="2400" dirty="0" smtClean="0"/>
              <a:t> = Maximum current on 2-wire path</a:t>
            </a:r>
            <a:endParaRPr lang="en-US" sz="2000" baseline="-500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640778" y="5472545"/>
            <a:ext cx="1862444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Wire Sizing</a:t>
            </a:r>
          </a:p>
        </p:txBody>
      </p:sp>
    </p:spTree>
    <p:extLst>
      <p:ext uri="{BB962C8B-B14F-4D97-AF65-F5344CB8AC3E}">
        <p14:creationId xmlns:p14="http://schemas.microsoft.com/office/powerpoint/2010/main" val="29641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3983" y="2150534"/>
            <a:ext cx="364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V</a:t>
            </a:r>
            <a:r>
              <a:rPr lang="en-US" sz="2000" b="1" baseline="-26000" dirty="0" err="1" smtClean="0"/>
              <a:t>d</a:t>
            </a:r>
            <a:r>
              <a:rPr lang="en-US" sz="2400" dirty="0" smtClean="0"/>
              <a:t> = Allowable voltage drop</a:t>
            </a:r>
            <a:endParaRPr lang="en-US" sz="2000" baseline="-50000" dirty="0"/>
          </a:p>
        </p:txBody>
      </p:sp>
      <p:sp>
        <p:nvSpPr>
          <p:cNvPr id="2" name="TextBox 1"/>
          <p:cNvSpPr txBox="1"/>
          <p:nvPr/>
        </p:nvSpPr>
        <p:spPr>
          <a:xfrm>
            <a:off x="3216641" y="2755669"/>
            <a:ext cx="272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(1.4 x 24) – 20 = 14V</a:t>
            </a:r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5232396" y="2624668"/>
            <a:ext cx="755246" cy="7552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40778" y="5472545"/>
            <a:ext cx="1862444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Wire Sizing</a:t>
            </a:r>
          </a:p>
        </p:txBody>
      </p:sp>
    </p:spTree>
    <p:extLst>
      <p:ext uri="{BB962C8B-B14F-4D97-AF65-F5344CB8AC3E}">
        <p14:creationId xmlns:p14="http://schemas.microsoft.com/office/powerpoint/2010/main" val="25132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69065"/>
            <a:ext cx="4810125" cy="441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3200" y="6185707"/>
            <a:ext cx="378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ACC  Installation  Details</a:t>
            </a:r>
            <a:endParaRPr lang="en-US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495550"/>
            <a:ext cx="7581900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1292" y="1447800"/>
            <a:ext cx="3061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R</a:t>
            </a:r>
            <a:r>
              <a:rPr lang="en-US" sz="2000" b="1" baseline="-26000" dirty="0" err="1" smtClean="0"/>
              <a:t>w</a:t>
            </a:r>
            <a:r>
              <a:rPr lang="en-US" sz="2400" dirty="0" smtClean="0"/>
              <a:t> = Resistance of wire</a:t>
            </a:r>
            <a:endParaRPr lang="en-US" sz="2000" baseline="-500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40778" y="5472545"/>
            <a:ext cx="1862444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Wire Sizing</a:t>
            </a:r>
          </a:p>
        </p:txBody>
      </p:sp>
    </p:spTree>
    <p:extLst>
      <p:ext uri="{BB962C8B-B14F-4D97-AF65-F5344CB8AC3E}">
        <p14:creationId xmlns:p14="http://schemas.microsoft.com/office/powerpoint/2010/main" val="18534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2600" y="2150534"/>
            <a:ext cx="4848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I</a:t>
            </a:r>
            <a:r>
              <a:rPr lang="en-US" sz="2000" b="1" baseline="-26000" dirty="0" err="1" smtClean="0"/>
              <a:t>w</a:t>
            </a:r>
            <a:r>
              <a:rPr lang="en-US" sz="2400" dirty="0" smtClean="0"/>
              <a:t> = Maximum current on 2-wire path</a:t>
            </a:r>
            <a:endParaRPr lang="en-US" sz="2000" baseline="-50000" dirty="0"/>
          </a:p>
        </p:txBody>
      </p:sp>
      <p:sp>
        <p:nvSpPr>
          <p:cNvPr id="2" name="TextBox 1"/>
          <p:cNvSpPr txBox="1"/>
          <p:nvPr/>
        </p:nvSpPr>
        <p:spPr>
          <a:xfrm>
            <a:off x="1447797" y="3313669"/>
            <a:ext cx="651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Decoders at idle, no solenoids active = 3.5mA (designated by 0.005)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9394" y="3593068"/>
            <a:ext cx="633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Decoders Active, 1 Hunter solenoid = 45mA (designated by 0.045)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912534"/>
            <a:ext cx="357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two currents to calculate;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40778" y="5472545"/>
            <a:ext cx="1862444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Wire Sizing</a:t>
            </a:r>
          </a:p>
        </p:txBody>
      </p:sp>
    </p:spTree>
    <p:extLst>
      <p:ext uri="{BB962C8B-B14F-4D97-AF65-F5344CB8AC3E}">
        <p14:creationId xmlns:p14="http://schemas.microsoft.com/office/powerpoint/2010/main" val="16455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5" y="487568"/>
            <a:ext cx="8210550" cy="49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40778" y="5472545"/>
            <a:ext cx="1862444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cs typeface="Arial" pitchFamily="34" charset="0"/>
              </a:rPr>
              <a:t>Wire Sizing</a:t>
            </a:r>
          </a:p>
        </p:txBody>
      </p:sp>
    </p:spTree>
    <p:extLst>
      <p:ext uri="{BB962C8B-B14F-4D97-AF65-F5344CB8AC3E}">
        <p14:creationId xmlns:p14="http://schemas.microsoft.com/office/powerpoint/2010/main" val="39432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9" name="Rectangle 16"/>
          <p:cNvSpPr>
            <a:spLocks noChangeArrowheads="1"/>
          </p:cNvSpPr>
          <p:nvPr/>
        </p:nvSpPr>
        <p:spPr bwMode="auto">
          <a:xfrm>
            <a:off x="8369300" y="63627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n-US" sz="1400" b="1">
                <a:solidFill>
                  <a:schemeClr val="bg2"/>
                </a:solidFill>
                <a:latin typeface="Arial" charset="0"/>
              </a:rPr>
              <a:t>170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306638" y="3033713"/>
            <a:ext cx="42672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/>
          <a:p>
            <a:pPr algn="ctr">
              <a:lnSpc>
                <a:spcPts val="18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Q &amp; A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 rot="20193165">
            <a:off x="793449" y="634092"/>
            <a:ext cx="1376074" cy="3124677"/>
            <a:chOff x="3784" y="660"/>
            <a:chExt cx="1668" cy="3538"/>
          </a:xfrm>
        </p:grpSpPr>
        <p:pic>
          <p:nvPicPr>
            <p:cNvPr id="2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10000" y="523717"/>
            <a:ext cx="1376074" cy="3124677"/>
            <a:chOff x="3784" y="660"/>
            <a:chExt cx="1668" cy="3538"/>
          </a:xfrm>
        </p:grpSpPr>
        <p:pic>
          <p:nvPicPr>
            <p:cNvPr id="2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4"/>
          <p:cNvGrpSpPr>
            <a:grpSpLocks/>
          </p:cNvGrpSpPr>
          <p:nvPr/>
        </p:nvGrpSpPr>
        <p:grpSpPr bwMode="auto">
          <a:xfrm rot="1779688">
            <a:off x="6856321" y="719213"/>
            <a:ext cx="1376074" cy="3124677"/>
            <a:chOff x="3784" y="660"/>
            <a:chExt cx="1668" cy="3538"/>
          </a:xfrm>
        </p:grpSpPr>
        <p:pic>
          <p:nvPicPr>
            <p:cNvPr id="3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1"/>
            <p:cNvPicPr>
              <a:picLocks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" y="660"/>
              <a:ext cx="1638" cy="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670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682"/>
              <a:ext cx="1638" cy="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140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312" y="3005671"/>
            <a:ext cx="6719888" cy="80433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Decoder Component Installation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68549" y="334625"/>
            <a:ext cx="473206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</a:rPr>
              <a:t>N</a:t>
            </a:r>
            <a:endParaRPr lang="en-US" sz="3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sp>
        <p:nvSpPr>
          <p:cNvPr id="136" name="Rectangle 2"/>
          <p:cNvSpPr txBox="1">
            <a:spLocks noChangeArrowheads="1"/>
          </p:cNvSpPr>
          <p:nvPr/>
        </p:nvSpPr>
        <p:spPr>
          <a:xfrm>
            <a:off x="2064824" y="5470718"/>
            <a:ext cx="502425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cs typeface="Arial" pitchFamily="34" charset="0"/>
              </a:rPr>
              <a:t>Decoder Component Installation</a:t>
            </a:r>
            <a:endParaRPr lang="en-US" sz="2800" b="1" dirty="0" smtClean="0">
              <a:latin typeface="+mn-lt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60679" y="228600"/>
            <a:ext cx="3432541" cy="4932615"/>
            <a:chOff x="2860679" y="228600"/>
            <a:chExt cx="3432541" cy="4932615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679" y="228600"/>
              <a:ext cx="3432541" cy="4676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206895" y="4761105"/>
              <a:ext cx="27401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3’ Wire Slack for Service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4092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46601" y="1295400"/>
            <a:ext cx="4460698" cy="3862450"/>
            <a:chOff x="2346601" y="1295400"/>
            <a:chExt cx="4460698" cy="3862450"/>
          </a:xfrm>
        </p:grpSpPr>
        <p:pic>
          <p:nvPicPr>
            <p:cNvPr id="134" name="ClipArt Placeholder 10" descr="Decoder in Valvebo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46601" y="1295400"/>
              <a:ext cx="4460698" cy="3566699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3201773" y="4757740"/>
              <a:ext cx="2589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Single Station Decoder</a:t>
              </a:r>
              <a:endParaRPr lang="en-US" sz="2000" b="1" dirty="0"/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64824" y="5470718"/>
            <a:ext cx="502425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cs typeface="Arial" pitchFamily="34" charset="0"/>
              </a:rPr>
              <a:t>Decoder Component Installation</a:t>
            </a:r>
            <a:endParaRPr lang="en-US" sz="2800" b="1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07481" y="1295400"/>
            <a:ext cx="4366518" cy="3862450"/>
            <a:chOff x="2707481" y="1295400"/>
            <a:chExt cx="4366518" cy="3862450"/>
          </a:xfrm>
        </p:grpSpPr>
        <p:pic>
          <p:nvPicPr>
            <p:cNvPr id="7" name="ClipArt Placeholder 6" descr="ICD60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7" t="5135"/>
            <a:stretch>
              <a:fillRect/>
            </a:stretch>
          </p:blipFill>
          <p:spPr>
            <a:xfrm>
              <a:off x="2707481" y="1295400"/>
              <a:ext cx="4366518" cy="33528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147583" y="4757740"/>
              <a:ext cx="2858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Multiple Station Decoder</a:t>
              </a:r>
              <a:endParaRPr lang="en-US" sz="2000" b="1" dirty="0"/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64824" y="5470718"/>
            <a:ext cx="502425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cs typeface="Arial" pitchFamily="34" charset="0"/>
              </a:rPr>
              <a:t>Decoder Component Installation</a:t>
            </a:r>
            <a:endParaRPr lang="en-US" sz="2800" b="1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0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3357750" y="61620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pperplate Gothic Bold" pitchFamily="34" charset="0"/>
              </a:rPr>
              <a:t>Decoder   Design</a:t>
            </a:r>
            <a:endParaRPr lang="en-US" b="1" dirty="0">
              <a:latin typeface="Copperplate Gothic Bold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43000" y="990600"/>
            <a:ext cx="6624637" cy="4270427"/>
            <a:chOff x="1143000" y="990600"/>
            <a:chExt cx="6624637" cy="4270427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990600"/>
              <a:ext cx="6624637" cy="4270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324047" y="4757740"/>
              <a:ext cx="22625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Decoder Grounding</a:t>
              </a:r>
              <a:endParaRPr lang="en-US" sz="2000" b="1" dirty="0"/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64824" y="5470718"/>
            <a:ext cx="5024250" cy="533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cs typeface="Arial" pitchFamily="34" charset="0"/>
              </a:rPr>
              <a:t>Decoder Component Installation</a:t>
            </a:r>
            <a:endParaRPr lang="en-US" sz="2800" b="1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Product%20Presentation%202010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roduct_x0020_Line xmlns="128d6e7c-ff05-4022-bd08-62e9275dd31e" xsi:nil="true"/>
    <Education_x0020_Type_x003a__x0020_U xmlns="686a3c1f-d832-48a9-ba9f-094f7f846716">2012 Product Presentations</Education_x0020_Type_x003a__x0020_U>
    <Reference_x0020__x0023_ xmlns="686a3c1f-d832-48a9-ba9f-094f7f846716" xsi:nil="true"/>
    <Product_x0020_Type xmlns="79fb7d3c-498b-4b12-85be-e5ea0310f60f" xsi:nil="true"/>
    <Product0 xmlns="686a3c1f-d832-48a9-ba9f-094f7f846716" xsi:nil="true"/>
    <Distribution_x0020_Allowed0 xmlns="686a3c1f-d832-48a9-ba9f-094f7f846716">Available for Everyone</Distribution_x0020_Allowed0>
    <Original_x0020_Document_x0020_Date xmlns="686a3c1f-d832-48a9-ba9f-094f7f846716">2009-12-15T08:00:00+00:00</Original_x0020_Document_x0020_Date>
    <Comments xmlns="686a3c1f-d832-48a9-ba9f-094f7f84671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4EFAB1871AAE49926BA039D273FC2C" ma:contentTypeVersion="1" ma:contentTypeDescription="Create a new document." ma:contentTypeScope="" ma:versionID="acac6de72a9fb3d387af58f27248ca65">
  <xsd:schema xmlns:xsd="http://www.w3.org/2001/XMLSchema" xmlns:xs="http://www.w3.org/2001/XMLSchema" xmlns:p="http://schemas.microsoft.com/office/2006/metadata/properties" xmlns:ns2="686a3c1f-d832-48a9-ba9f-094f7f846716" xmlns:ns3="128d6e7c-ff05-4022-bd08-62e9275dd31e" xmlns:ns4="79fb7d3c-498b-4b12-85be-e5ea0310f60f" targetNamespace="http://schemas.microsoft.com/office/2006/metadata/properties" ma:root="true" ma:fieldsID="212d0186aee924b6f3679c2820e0fad5" ns2:_="" ns3:_="" ns4:_="">
    <xsd:import namespace="686a3c1f-d832-48a9-ba9f-094f7f846716"/>
    <xsd:import namespace="128d6e7c-ff05-4022-bd08-62e9275dd31e"/>
    <xsd:import namespace="79fb7d3c-498b-4b12-85be-e5ea0310f60f"/>
    <xsd:element name="properties">
      <xsd:complexType>
        <xsd:sequence>
          <xsd:element name="documentManagement">
            <xsd:complexType>
              <xsd:all>
                <xsd:element ref="ns2:Education_x0020_Type_x003a__x0020_U" minOccurs="0"/>
                <xsd:element ref="ns3:Product_x0020_Line" minOccurs="0"/>
                <xsd:element ref="ns2:Product0" minOccurs="0"/>
                <xsd:element ref="ns2:Original_x0020_Document_x0020_Date" minOccurs="0"/>
                <xsd:element ref="ns2:Distribution_x0020_Allowed0" minOccurs="0"/>
                <xsd:element ref="ns2:Comments" minOccurs="0"/>
                <xsd:element ref="ns2:Reference_x0020__x0023_" minOccurs="0"/>
                <xsd:element ref="ns4:Produc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a3c1f-d832-48a9-ba9f-094f7f846716" elementFormDefault="qualified">
    <xsd:import namespace="http://schemas.microsoft.com/office/2006/documentManagement/types"/>
    <xsd:import namespace="http://schemas.microsoft.com/office/infopath/2007/PartnerControls"/>
    <xsd:element name="Education_x0020_Type_x003a__x0020_U" ma:index="2" nillable="true" ma:displayName="Product Resources" ma:description="This will group documents on default view." ma:format="Dropdown" ma:internalName="Education_x0020_Type_x003a__x0020_U">
      <xsd:simpleType>
        <xsd:union memberTypes="dms:Text">
          <xsd:simpleType>
            <xsd:restriction base="dms:Choice">
              <xsd:enumeration value="Document Templates"/>
              <xsd:enumeration value="Technical Resources"/>
              <xsd:enumeration value="Tech Tip"/>
              <xsd:enumeration value="Sales Tip"/>
              <xsd:enumeration value="Owners Manual"/>
              <xsd:enumeration value="Performance Profiles"/>
              <xsd:enumeration value="Product Quizzes"/>
              <xsd:enumeration value="Product Parts List - FX"/>
              <xsd:enumeration value="Product Spec Sheet"/>
              <xsd:enumeration value="Product Spec Sheet - FX"/>
              <xsd:enumeration value="Product Training Modules"/>
              <xsd:enumeration value="2009 Product Presentations"/>
              <xsd:enumeration value="2010 Product Presentations"/>
              <xsd:enumeration value="2010 Reconnect Sales Meeting"/>
              <xsd:enumeration value="2011 Product Presentations"/>
            </xsd:restriction>
          </xsd:simpleType>
        </xsd:union>
      </xsd:simpleType>
    </xsd:element>
    <xsd:element name="Product0" ma:index="4" nillable="true" ma:displayName="Product" ma:internalName="Product0">
      <xsd:simpleType>
        <xsd:restriction base="dms:Text">
          <xsd:maxLength value="255"/>
        </xsd:restriction>
      </xsd:simpleType>
    </xsd:element>
    <xsd:element name="Original_x0020_Document_x0020_Date" ma:index="5" nillable="true" ma:displayName="Original Document Date" ma:default="[today]" ma:format="DateOnly" ma:internalName="Original_x0020_Document_x0020_Date">
      <xsd:simpleType>
        <xsd:restriction base="dms:DateTime"/>
      </xsd:simpleType>
    </xsd:element>
    <xsd:element name="Distribution_x0020_Allowed0" ma:index="6" nillable="true" ma:displayName="Distribution Allowed" ma:default="Available for Everyone" ma:format="Dropdown" ma:internalName="Distribution_x0020_Allowed0">
      <xsd:simpleType>
        <xsd:restriction base="dms:Choice">
          <xsd:enumeration value="Available for Everyone"/>
          <xsd:enumeration value="Distributors Only"/>
          <xsd:enumeration value="Hunter Confidential - Internal Use Only"/>
        </xsd:restriction>
      </xsd:simpleType>
    </xsd:element>
    <xsd:element name="Comments" ma:index="13" nillable="true" ma:displayName="Comments" ma:internalName="Comments">
      <xsd:simpleType>
        <xsd:restriction base="dms:Note">
          <xsd:maxLength value="255"/>
        </xsd:restriction>
      </xsd:simpleType>
    </xsd:element>
    <xsd:element name="Reference_x0020__x0023_" ma:index="14" nillable="true" ma:displayName="Reference #" ma:internalName="Reference_x0020__x0023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8d6e7c-ff05-4022-bd08-62e9275dd31e" elementFormDefault="qualified">
    <xsd:import namespace="http://schemas.microsoft.com/office/2006/documentManagement/types"/>
    <xsd:import namespace="http://schemas.microsoft.com/office/infopath/2007/PartnerControls"/>
    <xsd:element name="Product_x0020_Line" ma:index="3" nillable="true" ma:displayName="Product Line" ma:list="b8bf7ff7-4a2a-4786-818d-2e33abf4ea5b" ma:internalName="Product_x0020_Line" ma:readOnly="false" ma:showField="Title" ma:web="2924d9d0-3f62-403a-9789-11f2224e19a0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b7d3c-498b-4b12-85be-e5ea0310f60f" elementFormDefault="qualified">
    <xsd:import namespace="http://schemas.microsoft.com/office/2006/documentManagement/types"/>
    <xsd:import namespace="http://schemas.microsoft.com/office/infopath/2007/PartnerControls"/>
    <xsd:element name="Product_x0020_Type" ma:index="15" nillable="true" ma:displayName="Product Type" ma:format="Dropdown" ma:internalName="Product_x0020_Type">
      <xsd:simpleType>
        <xsd:restriction base="dms:Choice">
          <xsd:enumeration value="Accessories - Flexible Tubing"/>
          <xsd:enumeration value="Accessories - HCV"/>
          <xsd:enumeration value="Accessories - HSBE"/>
          <xsd:enumeration value="Accessories - Swing Joints"/>
          <xsd:enumeration value="Central"/>
          <xsd:enumeration value="Central - IMMS 3.0"/>
          <xsd:enumeration value="Controllers"/>
          <xsd:enumeration value="Controllers - ACC"/>
          <xsd:enumeration value="Controllers - ACC-99D"/>
          <xsd:enumeration value="Controllers - Dual"/>
          <xsd:enumeration value="Controllers - HFD"/>
          <xsd:enumeration value="Controllers - ICC"/>
          <xsd:enumeration value="Controllers - ICD-HP"/>
          <xsd:enumeration value="Controllers - I-Core"/>
          <xsd:enumeration value="Controllers - ICR"/>
          <xsd:enumeration value="Controllers - PCC"/>
          <xsd:enumeration value="Controllers - Pro-C"/>
          <xsd:enumeration value="Controllers - ROAM"/>
          <xsd:enumeration value="Controllers - SVC"/>
          <xsd:enumeration value="Controllers - WVS"/>
          <xsd:enumeration value="Controllers - XC Hybrid"/>
          <xsd:enumeration value="Controllers - X-Core"/>
          <xsd:enumeration value="Drip/Micro"/>
          <xsd:enumeration value="Drip/Micro - Drip Zone Control Kits"/>
          <xsd:enumeration value="Drip/Micro - Micro Irrigation"/>
          <xsd:enumeration value="Drip/Micro - PLD"/>
          <xsd:enumeration value="Drip/Micro - RZWS"/>
          <xsd:enumeration value="FX Lighting"/>
          <xsd:enumeration value="Golf Controllers"/>
          <xsd:enumeration value="Golf Controllers - Accessories"/>
          <xsd:enumeration value="Golf Controller - AGC"/>
          <xsd:enumeration value="Golf Controller - AGC Decoders"/>
          <xsd:enumeration value="Golf Controller - Surveyor"/>
          <xsd:enumeration value="Golf Controller - VSX"/>
          <xsd:enumeration value="Golf Rotors"/>
          <xsd:enumeration value="Golf Rotors - B Series"/>
          <xsd:enumeration value="Golf Rotors - G800"/>
          <xsd:enumeration value="Golf Rotors - G900"/>
          <xsd:enumeration value="Golf Rotors - RT Series"/>
          <xsd:enumeration value="Golf Rotors - TTS"/>
          <xsd:enumeration value="MP Rotator"/>
          <xsd:enumeration value="Rotors"/>
          <xsd:enumeration value="Rotors - I-20"/>
          <xsd:enumeration value="Rotors - I-25"/>
          <xsd:enumeration value="Rotors - I-35"/>
          <xsd:enumeration value="Rotors - I-40"/>
          <xsd:enumeration value="Rotors - I-60"/>
          <xsd:enumeration value="Rotors - I-90"/>
          <xsd:enumeration value="Rotors - PGJ"/>
          <xsd:enumeration value="Rotors - PGP"/>
          <xsd:enumeration value="Rotors - PGP Ultra"/>
          <xsd:enumeration value="Rotors - SRM"/>
          <xsd:enumeration value="Sensors"/>
          <xsd:enumeration value="Sensors - ET System"/>
          <xsd:enumeration value="Sensors - Flow-Clik"/>
          <xsd:enumeration value="Sensors - Freeze-Clik"/>
          <xsd:enumeration value="Sensors - Mini Weather Station"/>
          <xsd:enumeration value="Sensors - Mini-Clik"/>
          <xsd:enumeration value="Sensors - Pump Start Relay"/>
          <xsd:enumeration value="Sensors - Rain-Clik"/>
          <xsd:enumeration value="Sensors - Solar Sync"/>
          <xsd:enumeration value="Sensors - Wind-Clik"/>
          <xsd:enumeration value="Sprays"/>
          <xsd:enumeration value="Sprays - Bubblers"/>
          <xsd:enumeration value="Sprays - Nozzles"/>
          <xsd:enumeration value="Sprays - Pro Adjustable Nozzles"/>
          <xsd:enumeration value="Sprays - Pro-Spray"/>
          <xsd:enumeration value="Sprays - Pro-Spray Fixed Arc Nobbles"/>
          <xsd:enumeration value="Sprays - PRS30"/>
          <xsd:enumeration value="Sprays - PRS40"/>
          <xsd:enumeration value="Sprays - PS Ultra"/>
          <xsd:enumeration value="Valves"/>
          <xsd:enumeration value="Valves - ACCU-SYNC"/>
          <xsd:enumeration value="Valves - IBV"/>
          <xsd:enumeration value="Valves - ICV"/>
          <xsd:enumeration value="Valves - PGV"/>
          <xsd:enumeration value="Valves - PGV Jar-Top"/>
          <xsd:enumeration value="Valves - PGV-ASV"/>
          <xsd:enumeration value="Valves - Quick Couplers"/>
          <xsd:enumeration value="Valves - SRV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ED43C4-71E5-4B49-8FC2-2A97BC30D2C8}">
  <ds:schemaRefs>
    <ds:schemaRef ds:uri="http://schemas.microsoft.com/office/infopath/2007/PartnerControls"/>
    <ds:schemaRef ds:uri="686a3c1f-d832-48a9-ba9f-094f7f846716"/>
    <ds:schemaRef ds:uri="http://schemas.microsoft.com/office/2006/metadata/properties"/>
    <ds:schemaRef ds:uri="128d6e7c-ff05-4022-bd08-62e9275dd31e"/>
    <ds:schemaRef ds:uri="http://schemas.microsoft.com/office/2006/documentManagement/types"/>
    <ds:schemaRef ds:uri="http://purl.org/dc/terms/"/>
    <ds:schemaRef ds:uri="79fb7d3c-498b-4b12-85be-e5ea0310f60f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45888B2-CDFD-4FBB-9364-498AD94C8B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358B84-5362-4753-BC61-338671BE74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6a3c1f-d832-48a9-ba9f-094f7f846716"/>
    <ds:schemaRef ds:uri="128d6e7c-ff05-4022-bd08-62e9275dd31e"/>
    <ds:schemaRef ds:uri="79fb7d3c-498b-4b12-85be-e5ea0310f6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6710</TotalTime>
  <Words>3748</Words>
  <Application>Microsoft Office PowerPoint</Application>
  <PresentationFormat>On-screen Show (4:3)</PresentationFormat>
  <Paragraphs>1619</Paragraphs>
  <Slides>226</Slides>
  <Notes>22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226</vt:i4>
      </vt:variant>
    </vt:vector>
  </HeadingPairs>
  <TitlesOfParts>
    <vt:vector size="240" baseType="lpstr">
      <vt:lpstr>Arial</vt:lpstr>
      <vt:lpstr>Arial Black</vt:lpstr>
      <vt:lpstr>Book Antiqua</vt:lpstr>
      <vt:lpstr>Britannic Bold</vt:lpstr>
      <vt:lpstr>Calibri</vt:lpstr>
      <vt:lpstr>Copperplate Gothic Bold</vt:lpstr>
      <vt:lpstr>Courier New</vt:lpstr>
      <vt:lpstr>Franklin Gothic Demi</vt:lpstr>
      <vt:lpstr>Tahoma</vt:lpstr>
      <vt:lpstr>Times</vt:lpstr>
      <vt:lpstr>Times New Roman</vt:lpstr>
      <vt:lpstr>Vrinda</vt:lpstr>
      <vt:lpstr>Wingdings</vt:lpstr>
      <vt:lpstr>Product%20Presentation%202010[1]</vt:lpstr>
      <vt:lpstr>Hunter  Expert Controller Qualification  Seminar</vt:lpstr>
      <vt:lpstr>PowerPoint Presentation</vt:lpstr>
      <vt:lpstr>Installation Practices</vt:lpstr>
      <vt:lpstr>PowerPoint Presentation</vt:lpstr>
      <vt:lpstr>PowerPoint Presentation</vt:lpstr>
      <vt:lpstr>ACC Installation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 Electrical Details</vt:lpstr>
      <vt:lpstr>PowerPoint Presentation</vt:lpstr>
      <vt:lpstr>PowerPoint Presentation</vt:lpstr>
      <vt:lpstr>PowerPoint Presentation</vt:lpstr>
      <vt:lpstr>ACC Controller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ICORE Installation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ICORE Electrical Details</vt:lpstr>
      <vt:lpstr>PowerPoint Presentation</vt:lpstr>
      <vt:lpstr>PowerPoint Presentation</vt:lpstr>
      <vt:lpstr>PowerPoint Presentation</vt:lpstr>
      <vt:lpstr>ICORE Controller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2-Wire Field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Decoder Design</vt:lpstr>
      <vt:lpstr>Planning Your 2-wire Paths</vt:lpstr>
      <vt:lpstr>PowerPoint Presentation</vt:lpstr>
      <vt:lpstr>PowerPoint Presentation</vt:lpstr>
      <vt:lpstr>PowerPoint Presentation</vt:lpstr>
      <vt:lpstr>Decoder Path Wire Sizing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Decoder Component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Decoder Programming at Controller</vt:lpstr>
      <vt:lpstr>PowerPoint Presentation</vt:lpstr>
      <vt:lpstr>PowerPoint Presentation</vt:lpstr>
      <vt:lpstr>PowerPoint Presentation</vt:lpstr>
      <vt:lpstr>PowerPoint Presentation</vt:lpstr>
      <vt:lpstr>Decoder Programming at Controller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Grounding Installation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ClikTM Sensors</vt:lpstr>
      <vt:lpstr>PowerPoint Presentation</vt:lpstr>
      <vt:lpstr>PowerPoint Presentation</vt:lpstr>
      <vt:lpstr>Flow Sensors</vt:lpstr>
      <vt:lpstr>PowerPoint Presentation</vt:lpstr>
      <vt:lpstr>PowerPoint Presentation</vt:lpstr>
      <vt:lpstr>PowerPoint Presentation</vt:lpstr>
      <vt:lpstr>PowerPoint Presentation</vt:lpstr>
      <vt:lpstr>Troubleshooting 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Diagnostic Method</vt:lpstr>
      <vt:lpstr>PowerPoint Presentation</vt:lpstr>
      <vt:lpstr>Overload / Resistance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</vt:lpstr>
    </vt:vector>
  </TitlesOfParts>
  <Company>Hunter Industries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Template.potx</dc:title>
  <dc:creator>GeorgeCole</dc:creator>
  <cp:lastModifiedBy>George Cole</cp:lastModifiedBy>
  <cp:revision>361</cp:revision>
  <cp:lastPrinted>2014-11-12T03:57:38Z</cp:lastPrinted>
  <dcterms:created xsi:type="dcterms:W3CDTF">2009-12-15T22:16:58Z</dcterms:created>
  <dcterms:modified xsi:type="dcterms:W3CDTF">2014-12-09T02:59:43Z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0x010100DC4EFAB1871AAE49926BA039D273FC2C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51100</vt:r8>
  </property>
  <property fmtid="{D5CDD505-2E9C-101B-9397-08002B2CF9AE}" pid="7" name="Original Document Date">
    <vt:lpwstr>2009-12-15T08:00:00+00:00</vt:lpwstr>
  </property>
  <property fmtid="{D5CDD505-2E9C-101B-9397-08002B2CF9AE}" pid="8" name="Distribution Allowed0">
    <vt:lpwstr>Available for Everyone</vt:lpwstr>
  </property>
  <property fmtid="{D5CDD505-2E9C-101B-9397-08002B2CF9AE}" pid="9" name="Product Line">
    <vt:lpwstr>15</vt:lpwstr>
  </property>
  <property fmtid="{D5CDD505-2E9C-101B-9397-08002B2CF9AE}" pid="10" name="Education Type: U">
    <vt:lpwstr>2011 Product Presentations (in process)</vt:lpwstr>
  </property>
</Properties>
</file>