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66" r:id="rId4"/>
    <p:sldId id="267" r:id="rId5"/>
    <p:sldId id="268" r:id="rId6"/>
    <p:sldId id="269" r:id="rId7"/>
    <p:sldId id="258" r:id="rId8"/>
    <p:sldId id="263" r:id="rId9"/>
    <p:sldId id="257" r:id="rId10"/>
    <p:sldId id="264" r:id="rId11"/>
    <p:sldId id="265" r:id="rId12"/>
    <p:sldId id="259" r:id="rId13"/>
    <p:sldId id="260" r:id="rId14"/>
    <p:sldId id="26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60" d="100"/>
          <a:sy n="60" d="100"/>
        </p:scale>
        <p:origin x="52" y="8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A57B1CA-15CC-417C-AE30-838DDE7A1230}" type="datetimeFigureOut">
              <a:rPr lang="en-US" smtClean="0"/>
              <a:t>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58BF33C-442C-4D9A-BB8B-4F558D3A64E7}" type="slidenum">
              <a:rPr lang="en-US" smtClean="0"/>
              <a:t>‹#›</a:t>
            </a:fld>
            <a:endParaRPr lang="en-US"/>
          </a:p>
        </p:txBody>
      </p:sp>
    </p:spTree>
    <p:extLst>
      <p:ext uri="{BB962C8B-B14F-4D97-AF65-F5344CB8AC3E}">
        <p14:creationId xmlns:p14="http://schemas.microsoft.com/office/powerpoint/2010/main" val="397469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5FD71-4029-4AB5-85FF-1E5926143DDA}" type="slidenum">
              <a:rPr lang="en-US" smtClean="0"/>
              <a:t>7</a:t>
            </a:fld>
            <a:endParaRPr lang="en-US"/>
          </a:p>
        </p:txBody>
      </p:sp>
    </p:spTree>
    <p:extLst>
      <p:ext uri="{BB962C8B-B14F-4D97-AF65-F5344CB8AC3E}">
        <p14:creationId xmlns:p14="http://schemas.microsoft.com/office/powerpoint/2010/main" val="173284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IRRIGATION-title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97934" y="3276600"/>
            <a:ext cx="6400800" cy="533400"/>
          </a:xfrm>
        </p:spPr>
        <p:txBody>
          <a:bodyPr>
            <a:normAutofit/>
          </a:bodyPr>
          <a:lstStyle>
            <a:lvl1pPr marL="0" indent="0" algn="l">
              <a:buNone/>
              <a:defRPr sz="975" b="1"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PRESENTED BY: Name Goes Here</a:t>
            </a:r>
          </a:p>
        </p:txBody>
      </p:sp>
      <p:sp>
        <p:nvSpPr>
          <p:cNvPr id="2" name="Title 1"/>
          <p:cNvSpPr>
            <a:spLocks noGrp="1"/>
          </p:cNvSpPr>
          <p:nvPr>
            <p:ph type="ctrTitle" hasCustomPrompt="1"/>
          </p:nvPr>
        </p:nvSpPr>
        <p:spPr>
          <a:xfrm>
            <a:off x="397934" y="1658256"/>
            <a:ext cx="7772400" cy="703944"/>
          </a:xfrm>
        </p:spPr>
        <p:txBody>
          <a:bodyPr>
            <a:normAutofit/>
          </a:bodyPr>
          <a:lstStyle>
            <a:lvl1pPr algn="l">
              <a:defRPr sz="2100" b="0" baseline="0">
                <a:solidFill>
                  <a:srgbClr val="FFFFFF"/>
                </a:solidFill>
              </a:defRPr>
            </a:lvl1pPr>
          </a:lstStyle>
          <a:p>
            <a:r>
              <a:rPr lang="en-US" dirty="0"/>
              <a:t>Title of Presentation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Slide 2">
    <p:spTree>
      <p:nvGrpSpPr>
        <p:cNvPr id="1" name=""/>
        <p:cNvGrpSpPr/>
        <p:nvPr/>
      </p:nvGrpSpPr>
      <p:grpSpPr>
        <a:xfrm>
          <a:off x="0" y="0"/>
          <a:ext cx="0" cy="0"/>
          <a:chOff x="0" y="0"/>
          <a:chExt cx="0" cy="0"/>
        </a:xfrm>
      </p:grpSpPr>
      <p:pic>
        <p:nvPicPr>
          <p:cNvPr id="8" name="Picture 7" descr="IRRIGATION-BODYSLIDE_TEM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533400"/>
            <a:ext cx="6705600" cy="990600"/>
          </a:xfrm>
        </p:spPr>
        <p:txBody>
          <a:bodyPr>
            <a:normAutofit/>
          </a:bodyPr>
          <a:lstStyle>
            <a:lvl1pPr algn="l">
              <a:defRPr sz="1800" b="1">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609600" y="1646239"/>
            <a:ext cx="7924800" cy="3763963"/>
          </a:xfrm>
        </p:spPr>
        <p:txBody>
          <a:bodyPr/>
          <a:lstStyle>
            <a:lvl1pPr>
              <a:defRPr sz="1500">
                <a:solidFill>
                  <a:schemeClr val="tx1">
                    <a:lumMod val="50000"/>
                    <a:lumOff val="50000"/>
                  </a:schemeClr>
                </a:solidFill>
              </a:defRPr>
            </a:lvl1pPr>
            <a:lvl2pPr>
              <a:lnSpc>
                <a:spcPct val="110000"/>
              </a:lnSpc>
              <a:defRPr sz="1200">
                <a:solidFill>
                  <a:schemeClr val="tx1">
                    <a:lumMod val="50000"/>
                    <a:lumOff val="50000"/>
                  </a:schemeClr>
                </a:solidFill>
              </a:defRPr>
            </a:lvl2pPr>
            <a:lvl3pPr>
              <a:lnSpc>
                <a:spcPct val="110000"/>
              </a:lnSpc>
              <a:defRPr sz="1050">
                <a:solidFill>
                  <a:schemeClr val="tx1">
                    <a:lumMod val="50000"/>
                    <a:lumOff val="50000"/>
                  </a:schemeClr>
                </a:solidFill>
              </a:defRPr>
            </a:lvl3pPr>
            <a:lvl4pPr>
              <a:lnSpc>
                <a:spcPct val="110000"/>
              </a:lnSpc>
              <a:defRPr sz="1050">
                <a:solidFill>
                  <a:schemeClr val="tx1">
                    <a:lumMod val="50000"/>
                    <a:lumOff val="50000"/>
                  </a:schemeClr>
                </a:solidFill>
              </a:defRPr>
            </a:lvl4pPr>
            <a:lvl5pPr>
              <a:lnSpc>
                <a:spcPct val="110000"/>
              </a:lnSpc>
              <a:defRPr sz="1050">
                <a:solidFill>
                  <a:schemeClr val="tx1">
                    <a:lumMod val="50000"/>
                    <a:lumOff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6" name="Picture 5" descr="Divder-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btitle 2"/>
          <p:cNvSpPr>
            <a:spLocks noGrp="1"/>
          </p:cNvSpPr>
          <p:nvPr>
            <p:ph type="subTitle" idx="1" hasCustomPrompt="1"/>
          </p:nvPr>
        </p:nvSpPr>
        <p:spPr>
          <a:xfrm>
            <a:off x="397934" y="2438400"/>
            <a:ext cx="6400800" cy="533400"/>
          </a:xfrm>
        </p:spPr>
        <p:txBody>
          <a:bodyPr>
            <a:normAutofit/>
          </a:bodyPr>
          <a:lstStyle>
            <a:lvl1pPr marL="0" indent="0" algn="l">
              <a:buNone/>
              <a:defRPr sz="1200" b="0"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 Goes Here</a:t>
            </a:r>
          </a:p>
        </p:txBody>
      </p:sp>
      <p:sp>
        <p:nvSpPr>
          <p:cNvPr id="8" name="Title 1"/>
          <p:cNvSpPr>
            <a:spLocks noGrp="1"/>
          </p:cNvSpPr>
          <p:nvPr>
            <p:ph type="ctrTitle" hasCustomPrompt="1"/>
          </p:nvPr>
        </p:nvSpPr>
        <p:spPr>
          <a:xfrm>
            <a:off x="397934" y="1658256"/>
            <a:ext cx="7772400" cy="703944"/>
          </a:xfrm>
        </p:spPr>
        <p:txBody>
          <a:bodyPr>
            <a:normAutofit/>
          </a:bodyPr>
          <a:lstStyle>
            <a:lvl1pPr algn="l">
              <a:defRPr sz="2100" b="0" baseline="0">
                <a:solidFill>
                  <a:srgbClr val="FFFFFF"/>
                </a:solidFill>
              </a:defRPr>
            </a:lvl1pPr>
          </a:lstStyle>
          <a:p>
            <a:r>
              <a:rPr lang="en-US" dirty="0"/>
              <a:t>Divider Slide Title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losing-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026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D8EEAE-34A0-4AEC-AAF5-157FD81DE42E}"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7A0887-B656-4844-A773-E496A5264AA5}" type="slidenum">
              <a:rPr lang="en-US"/>
              <a:pPr>
                <a:defRPr/>
              </a:pPr>
              <a:t>‹#›</a:t>
            </a:fld>
            <a:endParaRPr lang="en-US"/>
          </a:p>
        </p:txBody>
      </p:sp>
    </p:spTree>
    <p:extLst>
      <p:ext uri="{BB962C8B-B14F-4D97-AF65-F5344CB8AC3E}">
        <p14:creationId xmlns:p14="http://schemas.microsoft.com/office/powerpoint/2010/main" val="381515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193DBE8-F945-40AF-A04A-17D67AE237E1}" type="datetimeFigureOut">
              <a:rPr lang="en-US"/>
              <a:pPr>
                <a:defRPr/>
              </a:pPr>
              <a:t>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25E497-3A80-4F3D-8C13-1231EF29F1F9}" type="slidenum">
              <a:rPr lang="en-US"/>
              <a:pPr>
                <a:defRPr/>
              </a:pPr>
              <a:t>‹#›</a:t>
            </a:fld>
            <a:endParaRPr lang="en-US"/>
          </a:p>
        </p:txBody>
      </p:sp>
    </p:spTree>
    <p:extLst>
      <p:ext uri="{BB962C8B-B14F-4D97-AF65-F5344CB8AC3E}">
        <p14:creationId xmlns:p14="http://schemas.microsoft.com/office/powerpoint/2010/main" val="185591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1E567F3-0DAF-470B-9E36-D0EDEFBA42A1}" type="datetimeFigureOut">
              <a:rPr lang="en-US" smtClean="0"/>
              <a:t>1/4/2018</a:t>
            </a:fld>
            <a:endParaRPr lang="en-US"/>
          </a:p>
        </p:txBody>
      </p:sp>
      <p:sp>
        <p:nvSpPr>
          <p:cNvPr id="9" name="Slide Number Placeholder 8"/>
          <p:cNvSpPr>
            <a:spLocks noGrp="1"/>
          </p:cNvSpPr>
          <p:nvPr>
            <p:ph type="sldNum" sz="quarter" idx="11"/>
          </p:nvPr>
        </p:nvSpPr>
        <p:spPr/>
        <p:txBody>
          <a:bodyPr/>
          <a:lstStyle/>
          <a:p>
            <a:fld id="{60F4B327-0012-4DB4-B48E-69211D6553A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0563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E567F3-0DAF-470B-9E36-D0EDEFBA42A1}"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4B327-0012-4DB4-B48E-69211D6553A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75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628650" y="1825626"/>
            <a:ext cx="7886700" cy="347479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56626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Confidential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2431AA-9CD7-4673-9BE2-0872A2804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0F8F4B2-93C4-4513-992D-0DC9ECEA49C2}"/>
              </a:ext>
            </a:extLst>
          </p:cNvPr>
          <p:cNvSpPr>
            <a:spLocks noGrp="1"/>
          </p:cNvSpPr>
          <p:nvPr>
            <p:ph type="subTitle" idx="1"/>
          </p:nvPr>
        </p:nvSpPr>
        <p:spPr/>
        <p:txBody>
          <a:bodyPr/>
          <a:lstStyle/>
          <a:p>
            <a:r>
              <a:rPr lang="en-US" dirty="0"/>
              <a:t> </a:t>
            </a:r>
          </a:p>
        </p:txBody>
      </p:sp>
      <p:sp>
        <p:nvSpPr>
          <p:cNvPr id="3" name="Title 2">
            <a:extLst>
              <a:ext uri="{FF2B5EF4-FFF2-40B4-BE49-F238E27FC236}">
                <a16:creationId xmlns:a16="http://schemas.microsoft.com/office/drawing/2014/main" id="{7F27B20C-D510-4956-BAF5-BC911F5CD14C}"/>
              </a:ext>
            </a:extLst>
          </p:cNvPr>
          <p:cNvSpPr>
            <a:spLocks noGrp="1"/>
          </p:cNvSpPr>
          <p:nvPr>
            <p:ph type="ctrTitle"/>
          </p:nvPr>
        </p:nvSpPr>
        <p:spPr/>
        <p:txBody>
          <a:bodyPr/>
          <a:lstStyle/>
          <a:p>
            <a:r>
              <a:rPr lang="en-US" dirty="0"/>
              <a:t>Grounding</a:t>
            </a:r>
          </a:p>
        </p:txBody>
      </p:sp>
      <p:pic>
        <p:nvPicPr>
          <p:cNvPr id="4" name="Picture 2">
            <a:extLst>
              <a:ext uri="{FF2B5EF4-FFF2-40B4-BE49-F238E27FC236}">
                <a16:creationId xmlns:a16="http://schemas.microsoft.com/office/drawing/2014/main" id="{85924222-9FB7-4393-B347-BFB6584BF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59" y="3810000"/>
            <a:ext cx="28860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7CF85DD-480F-4188-91C6-7353E76C10EB}"/>
              </a:ext>
            </a:extLst>
          </p:cNvPr>
          <p:cNvPicPr>
            <a:picLocks noChangeAspect="1"/>
          </p:cNvPicPr>
          <p:nvPr/>
        </p:nvPicPr>
        <p:blipFill>
          <a:blip r:embed="rId3"/>
          <a:stretch>
            <a:fillRect/>
          </a:stretch>
        </p:blipFill>
        <p:spPr>
          <a:xfrm>
            <a:off x="4699578" y="3810000"/>
            <a:ext cx="3572566" cy="2712955"/>
          </a:xfrm>
          <a:prstGeom prst="rect">
            <a:avLst/>
          </a:prstGeom>
        </p:spPr>
      </p:pic>
    </p:spTree>
    <p:extLst>
      <p:ext uri="{BB962C8B-B14F-4D97-AF65-F5344CB8AC3E}">
        <p14:creationId xmlns:p14="http://schemas.microsoft.com/office/powerpoint/2010/main" val="327351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8BF5240-A954-4C1C-AA6A-83D8B9644627}"/>
              </a:ext>
            </a:extLst>
          </p:cNvPr>
          <p:cNvPicPr>
            <a:picLocks noGrp="1" noChangeAspect="1"/>
          </p:cNvPicPr>
          <p:nvPr>
            <p:ph idx="1"/>
          </p:nvPr>
        </p:nvPicPr>
        <p:blipFill>
          <a:blip r:embed="rId2"/>
          <a:stretch>
            <a:fillRect/>
          </a:stretch>
        </p:blipFill>
        <p:spPr>
          <a:xfrm>
            <a:off x="2371060" y="97666"/>
            <a:ext cx="4550735" cy="5875413"/>
          </a:xfrm>
          <a:prstGeom prst="rect">
            <a:avLst/>
          </a:prstGeom>
        </p:spPr>
      </p:pic>
    </p:spTree>
    <p:extLst>
      <p:ext uri="{BB962C8B-B14F-4D97-AF65-F5344CB8AC3E}">
        <p14:creationId xmlns:p14="http://schemas.microsoft.com/office/powerpoint/2010/main" val="406738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0523C9-03E6-42F8-85C4-91766BC10C98}"/>
              </a:ext>
            </a:extLst>
          </p:cNvPr>
          <p:cNvPicPr>
            <a:picLocks noGrp="1" noChangeAspect="1"/>
          </p:cNvPicPr>
          <p:nvPr>
            <p:ph idx="1"/>
          </p:nvPr>
        </p:nvPicPr>
        <p:blipFill>
          <a:blip r:embed="rId2"/>
          <a:stretch>
            <a:fillRect/>
          </a:stretch>
        </p:blipFill>
        <p:spPr>
          <a:xfrm>
            <a:off x="2594344" y="97666"/>
            <a:ext cx="4572000" cy="5902868"/>
          </a:xfrm>
          <a:prstGeom prst="rect">
            <a:avLst/>
          </a:prstGeom>
        </p:spPr>
      </p:pic>
    </p:spTree>
    <p:extLst>
      <p:ext uri="{BB962C8B-B14F-4D97-AF65-F5344CB8AC3E}">
        <p14:creationId xmlns:p14="http://schemas.microsoft.com/office/powerpoint/2010/main" val="93811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Decoder Grounding</a:t>
            </a:r>
          </a:p>
        </p:txBody>
      </p:sp>
      <p:pic>
        <p:nvPicPr>
          <p:cNvPr id="8" name="Content Placeholder 7"/>
          <p:cNvPicPr>
            <a:picLocks noGrp="1" noChangeAspect="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1329071" y="1231568"/>
            <a:ext cx="6261294" cy="4525737"/>
          </a:xfrm>
        </p:spPr>
      </p:pic>
    </p:spTree>
    <p:extLst>
      <p:ext uri="{BB962C8B-B14F-4D97-AF65-F5344CB8AC3E}">
        <p14:creationId xmlns:p14="http://schemas.microsoft.com/office/powerpoint/2010/main" val="131962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a:t>
            </a:r>
          </a:p>
        </p:txBody>
      </p:sp>
      <p:pic>
        <p:nvPicPr>
          <p:cNvPr id="5"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588" y="85547"/>
            <a:ext cx="8237537" cy="5826156"/>
          </a:xfrm>
        </p:spPr>
      </p:pic>
    </p:spTree>
    <p:extLst>
      <p:ext uri="{BB962C8B-B14F-4D97-AF65-F5344CB8AC3E}">
        <p14:creationId xmlns:p14="http://schemas.microsoft.com/office/powerpoint/2010/main" val="114026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normAutofit/>
          </a:bodyPr>
          <a:lstStyle/>
          <a:p>
            <a:pPr algn="l"/>
            <a:r>
              <a:rPr lang="en-US" sz="2800" b="1" dirty="0">
                <a:latin typeface="Arial" pitchFamily="34" charset="0"/>
                <a:cs typeface="Arial" pitchFamily="34" charset="0"/>
              </a:rPr>
              <a:t>Installation of Ground Plate and Ground Rod</a:t>
            </a:r>
          </a:p>
        </p:txBody>
      </p:sp>
      <p:pic>
        <p:nvPicPr>
          <p:cNvPr id="6" name="Picture 11" descr="C:\Documents and Settings\DShoup\My Documents\My Pictures\Decoders\Ground Plate in trench.jpg"/>
          <p:cNvPicPr>
            <a:picLocks noChangeAspect="1" noChangeArrowheads="1"/>
          </p:cNvPicPr>
          <p:nvPr/>
        </p:nvPicPr>
        <p:blipFill>
          <a:blip r:embed="rId2"/>
          <a:srcRect l="12302" t="19841" r="8333" b="6349"/>
          <a:stretch>
            <a:fillRect/>
          </a:stretch>
        </p:blipFill>
        <p:spPr bwMode="auto">
          <a:xfrm>
            <a:off x="625925" y="1532152"/>
            <a:ext cx="3628568" cy="1687297"/>
          </a:xfrm>
          <a:prstGeom prst="rect">
            <a:avLst/>
          </a:prstGeom>
          <a:noFill/>
          <a:ln w="38100">
            <a:solidFill>
              <a:srgbClr val="000000"/>
            </a:solidFill>
            <a:miter lim="800000"/>
            <a:headEnd/>
            <a:tailEnd/>
          </a:ln>
        </p:spPr>
      </p:pic>
      <p:pic>
        <p:nvPicPr>
          <p:cNvPr id="1026" name="Picture 2" descr="C:\Documents and Settings\jfleming\My Documents\ACC\JDL CEU\images[2].jpg"/>
          <p:cNvPicPr>
            <a:picLocks noChangeAspect="1" noChangeArrowheads="1"/>
          </p:cNvPicPr>
          <p:nvPr/>
        </p:nvPicPr>
        <p:blipFill>
          <a:blip r:embed="rId3"/>
          <a:srcRect/>
          <a:stretch>
            <a:fillRect/>
          </a:stretch>
        </p:blipFill>
        <p:spPr bwMode="auto">
          <a:xfrm>
            <a:off x="5713185" y="1319894"/>
            <a:ext cx="1698171" cy="2109107"/>
          </a:xfrm>
          <a:prstGeom prst="rect">
            <a:avLst/>
          </a:prstGeom>
          <a:noFill/>
        </p:spPr>
      </p:pic>
      <p:pic>
        <p:nvPicPr>
          <p:cNvPr id="1027" name="Picture 3" descr="C:\Documents and Settings\jfleming\My Documents\ACC\JDL CEU\gndrodsouth02-25[1].jpg"/>
          <p:cNvPicPr>
            <a:picLocks noChangeAspect="1" noChangeArrowheads="1"/>
          </p:cNvPicPr>
          <p:nvPr/>
        </p:nvPicPr>
        <p:blipFill>
          <a:blip r:embed="rId4"/>
          <a:srcRect/>
          <a:stretch>
            <a:fillRect/>
          </a:stretch>
        </p:blipFill>
        <p:spPr bwMode="auto">
          <a:xfrm>
            <a:off x="5713185" y="3907971"/>
            <a:ext cx="2032000" cy="1524000"/>
          </a:xfrm>
          <a:prstGeom prst="rect">
            <a:avLst/>
          </a:prstGeom>
          <a:noFill/>
        </p:spPr>
      </p:pic>
      <p:sp>
        <p:nvSpPr>
          <p:cNvPr id="12" name="TextBox 11"/>
          <p:cNvSpPr txBox="1"/>
          <p:nvPr/>
        </p:nvSpPr>
        <p:spPr>
          <a:xfrm>
            <a:off x="772884" y="3429001"/>
            <a:ext cx="4016829" cy="2123658"/>
          </a:xfrm>
          <a:prstGeom prst="rect">
            <a:avLst/>
          </a:prstGeom>
          <a:noFill/>
        </p:spPr>
        <p:txBody>
          <a:bodyPr wrap="square" rtlCol="0">
            <a:spAutoFit/>
          </a:bodyPr>
          <a:lstStyle/>
          <a:p>
            <a:r>
              <a:rPr lang="en-US" sz="2400" b="1" dirty="0"/>
              <a:t>Cadweld Advantages</a:t>
            </a:r>
          </a:p>
          <a:p>
            <a:pPr>
              <a:buFont typeface="Wingdings" pitchFamily="2" charset="2"/>
              <a:buChar char="§"/>
            </a:pPr>
            <a:r>
              <a:rPr lang="en-US" b="1" dirty="0">
                <a:solidFill>
                  <a:schemeClr val="accent1"/>
                </a:solidFill>
              </a:rPr>
              <a:t> No maintenance after install</a:t>
            </a:r>
          </a:p>
          <a:p>
            <a:pPr>
              <a:buFont typeface="Wingdings" pitchFamily="2" charset="2"/>
              <a:buChar char="§"/>
            </a:pPr>
            <a:r>
              <a:rPr lang="en-US" b="1" dirty="0">
                <a:solidFill>
                  <a:schemeClr val="accent1"/>
                </a:solidFill>
              </a:rPr>
              <a:t> No Turns in Direction (less Resistance)</a:t>
            </a:r>
          </a:p>
          <a:p>
            <a:pPr>
              <a:buFont typeface="Wingdings" pitchFamily="2" charset="2"/>
              <a:buChar char="§"/>
            </a:pPr>
            <a:r>
              <a:rPr lang="en-US" b="1" dirty="0">
                <a:solidFill>
                  <a:schemeClr val="accent1"/>
                </a:solidFill>
              </a:rPr>
              <a:t> Decrease Ohms in Grounding Systems</a:t>
            </a:r>
          </a:p>
          <a:p>
            <a:endParaRPr lang="en-US" dirty="0">
              <a:solidFill>
                <a:srgbClr val="002060"/>
              </a:solidFill>
            </a:endParaRPr>
          </a:p>
        </p:txBody>
      </p:sp>
    </p:spTree>
    <p:extLst>
      <p:ext uri="{BB962C8B-B14F-4D97-AF65-F5344CB8AC3E}">
        <p14:creationId xmlns:p14="http://schemas.microsoft.com/office/powerpoint/2010/main" val="13862055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Lightning will occur, Be Prepared!</a:t>
            </a:r>
          </a:p>
        </p:txBody>
      </p:sp>
      <p:sp>
        <p:nvSpPr>
          <p:cNvPr id="12" name="Text Box 3"/>
          <p:cNvSpPr txBox="1">
            <a:spLocks noGrp="1" noChangeArrowheads="1"/>
          </p:cNvSpPr>
          <p:nvPr>
            <p:ph idx="1"/>
          </p:nvPr>
        </p:nvSpPr>
        <p:spPr bwMode="auto">
          <a:xfrm>
            <a:off x="348343" y="1589087"/>
            <a:ext cx="5213348" cy="3600986"/>
          </a:xfrm>
          <a:prstGeom prst="rect">
            <a:avLst/>
          </a:prstGeom>
          <a:noFill/>
          <a:ln w="9525">
            <a:noFill/>
            <a:miter lim="800000"/>
            <a:headEnd/>
            <a:tailEnd/>
          </a:ln>
        </p:spPr>
        <p:txBody>
          <a:bodyPr wrap="square">
            <a:spAutoFit/>
          </a:bodyPr>
          <a:lstStyle/>
          <a:p>
            <a:r>
              <a:rPr lang="en-US" sz="2000" b="1" dirty="0"/>
              <a:t>Surge suppression works </a:t>
            </a:r>
            <a:r>
              <a:rPr lang="en-US" sz="2000" b="1" u="sng" dirty="0"/>
              <a:t>great.</a:t>
            </a:r>
          </a:p>
          <a:p>
            <a:r>
              <a:rPr lang="en-US" sz="2000" b="1" dirty="0"/>
              <a:t>Installations have been highly successful.</a:t>
            </a:r>
          </a:p>
          <a:p>
            <a:r>
              <a:rPr lang="en-US" sz="2000" b="1" dirty="0"/>
              <a:t>ACC MUST also be grounded !!!!!!</a:t>
            </a:r>
          </a:p>
          <a:p>
            <a:r>
              <a:rPr lang="en-US" sz="2000" b="1" dirty="0"/>
              <a:t>Remember Decoder Systems have LESS wire in </a:t>
            </a:r>
          </a:p>
          <a:p>
            <a:pPr>
              <a:buFontTx/>
              <a:buNone/>
            </a:pPr>
            <a:r>
              <a:rPr lang="en-US" sz="2000" b="1" dirty="0"/>
              <a:t>      the ground!!!!!</a:t>
            </a:r>
          </a:p>
          <a:p>
            <a:pPr>
              <a:buFontTx/>
              <a:buNone/>
            </a:pPr>
            <a:r>
              <a:rPr lang="en-US" sz="2000" b="1" dirty="0"/>
              <a:t>       Less Copper =  Less attraction</a:t>
            </a:r>
          </a:p>
          <a:p>
            <a:pPr>
              <a:buFontTx/>
              <a:buNone/>
            </a:pPr>
            <a:r>
              <a:rPr lang="en-US" sz="2000" b="1" dirty="0"/>
              <a:t>                                   to lightning!</a:t>
            </a:r>
          </a:p>
          <a:p>
            <a:endParaRPr lang="en-US" b="0" dirty="0">
              <a:solidFill>
                <a:srgbClr val="FFFFFF"/>
              </a:solidFill>
            </a:endParaRPr>
          </a:p>
        </p:txBody>
      </p:sp>
      <p:pic>
        <p:nvPicPr>
          <p:cNvPr id="13" name="Picture 4" descr="C:\Documents\Decoders\Smoked ACC.jpg"/>
          <p:cNvPicPr>
            <a:picLocks noChangeAspect="1" noChangeArrowheads="1"/>
          </p:cNvPicPr>
          <p:nvPr/>
        </p:nvPicPr>
        <p:blipFill>
          <a:blip r:embed="rId2"/>
          <a:srcRect/>
          <a:stretch>
            <a:fillRect/>
          </a:stretch>
        </p:blipFill>
        <p:spPr bwMode="auto">
          <a:xfrm>
            <a:off x="5561691" y="1258207"/>
            <a:ext cx="2590800" cy="1943100"/>
          </a:xfrm>
          <a:prstGeom prst="rect">
            <a:avLst/>
          </a:prstGeom>
          <a:noFill/>
          <a:ln w="9525">
            <a:noFill/>
            <a:miter lim="800000"/>
            <a:headEnd/>
            <a:tailEnd/>
          </a:ln>
        </p:spPr>
      </p:pic>
      <p:pic>
        <p:nvPicPr>
          <p:cNvPr id="14" name="Picture 5" descr="C:\Documents\Decoders\Smoked ADM.jpg"/>
          <p:cNvPicPr>
            <a:picLocks noChangeAspect="1" noChangeArrowheads="1"/>
          </p:cNvPicPr>
          <p:nvPr/>
        </p:nvPicPr>
        <p:blipFill>
          <a:blip r:embed="rId3"/>
          <a:srcRect/>
          <a:stretch>
            <a:fillRect/>
          </a:stretch>
        </p:blipFill>
        <p:spPr bwMode="auto">
          <a:xfrm>
            <a:off x="6223903" y="3854236"/>
            <a:ext cx="1587500" cy="1821997"/>
          </a:xfrm>
          <a:prstGeom prst="rect">
            <a:avLst/>
          </a:prstGeom>
          <a:noFill/>
          <a:ln w="9525">
            <a:noFill/>
            <a:miter lim="800000"/>
            <a:headEnd/>
            <a:tailEnd/>
          </a:ln>
        </p:spPr>
      </p:pic>
      <p:sp>
        <p:nvSpPr>
          <p:cNvPr id="15" name="AutoShape 6"/>
          <p:cNvSpPr>
            <a:spLocks noChangeArrowheads="1"/>
          </p:cNvSpPr>
          <p:nvPr/>
        </p:nvSpPr>
        <p:spPr bwMode="auto">
          <a:xfrm>
            <a:off x="6223903" y="1332595"/>
            <a:ext cx="1872343" cy="2333863"/>
          </a:xfrm>
          <a:prstGeom prst="irregularSeal1">
            <a:avLst/>
          </a:prstGeom>
          <a:gradFill rotWithShape="0">
            <a:gsLst>
              <a:gs pos="0">
                <a:srgbClr val="FFFF00"/>
              </a:gs>
              <a:gs pos="100000">
                <a:srgbClr val="FF0000"/>
              </a:gs>
            </a:gsLst>
            <a:path path="shape">
              <a:fillToRect l="50000" t="50000" r="50000" b="50000"/>
            </a:path>
          </a:gradFill>
          <a:ln w="9525">
            <a:noFill/>
            <a:miter lim="800000"/>
            <a:headEnd/>
            <a:tailEnd/>
          </a:ln>
          <a:effectLst>
            <a:outerShdw dist="28398" dir="3806097" algn="ctr" rotWithShape="0">
              <a:srgbClr val="CC0000"/>
            </a:outerShdw>
          </a:effectLst>
        </p:spPr>
        <p:txBody>
          <a:bodyPr wrap="square" anchor="ctr">
            <a:spAutoFit/>
          </a:bodyPr>
          <a:lstStyle/>
          <a:p>
            <a:pPr algn="ctr">
              <a:buFontTx/>
              <a:buNone/>
              <a:defRPr/>
            </a:pPr>
            <a:r>
              <a:rPr lang="en-US" sz="1200" b="1" dirty="0">
                <a:solidFill>
                  <a:srgbClr val="000099"/>
                </a:solidFill>
              </a:rPr>
              <a:t>Face Pack still running, 0 decoders lost.</a:t>
            </a:r>
          </a:p>
        </p:txBody>
      </p:sp>
    </p:spTree>
    <p:extLst>
      <p:ext uri="{BB962C8B-B14F-4D97-AF65-F5344CB8AC3E}">
        <p14:creationId xmlns:p14="http://schemas.microsoft.com/office/powerpoint/2010/main" val="17220654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0FDBCC-2B4C-4DF3-BFAB-5DACC2948BF4}"/>
              </a:ext>
            </a:extLst>
          </p:cNvPr>
          <p:cNvSpPr>
            <a:spLocks noGrp="1"/>
          </p:cNvSpPr>
          <p:nvPr>
            <p:ph idx="1"/>
          </p:nvPr>
        </p:nvSpPr>
        <p:spPr/>
        <p:txBody>
          <a:bodyPr/>
          <a:lstStyle/>
          <a:p>
            <a:r>
              <a:rPr lang="en-US" sz="2400" b="1" dirty="0">
                <a:solidFill>
                  <a:schemeClr val="tx1"/>
                </a:solidFill>
              </a:rPr>
              <a:t>Why Ground?</a:t>
            </a:r>
          </a:p>
          <a:p>
            <a:pPr marL="0" indent="0">
              <a:buNone/>
            </a:pPr>
            <a:endParaRPr lang="en-US" sz="2400" dirty="0">
              <a:solidFill>
                <a:schemeClr val="tx1"/>
              </a:solidFill>
            </a:endParaRPr>
          </a:p>
          <a:p>
            <a:pPr lvl="1"/>
            <a:r>
              <a:rPr lang="en-US" sz="2400" dirty="0">
                <a:solidFill>
                  <a:schemeClr val="tx1"/>
                </a:solidFill>
              </a:rPr>
              <a:t>Lightning / Surge Protection</a:t>
            </a:r>
          </a:p>
          <a:p>
            <a:pPr lvl="2"/>
            <a:r>
              <a:rPr lang="en-US" sz="2400" dirty="0">
                <a:solidFill>
                  <a:schemeClr val="tx1"/>
                </a:solidFill>
              </a:rPr>
              <a:t>Dissipates excess voltage and protects components</a:t>
            </a:r>
          </a:p>
          <a:p>
            <a:pPr lvl="1"/>
            <a:endParaRPr lang="en-US" sz="2400" dirty="0">
              <a:solidFill>
                <a:schemeClr val="tx1"/>
              </a:solidFill>
            </a:endParaRPr>
          </a:p>
          <a:p>
            <a:pPr lvl="1"/>
            <a:r>
              <a:rPr lang="en-US" sz="2400" dirty="0">
                <a:solidFill>
                  <a:schemeClr val="tx1"/>
                </a:solidFill>
              </a:rPr>
              <a:t>Electrical Interference </a:t>
            </a:r>
          </a:p>
          <a:p>
            <a:pPr lvl="2"/>
            <a:r>
              <a:rPr lang="en-US" sz="2400" dirty="0">
                <a:solidFill>
                  <a:schemeClr val="tx1"/>
                </a:solidFill>
              </a:rPr>
              <a:t>AC Voltage and DC Voltage don’t like each other ! </a:t>
            </a:r>
          </a:p>
          <a:p>
            <a:pPr lvl="1"/>
            <a:endParaRPr lang="en-US" dirty="0"/>
          </a:p>
        </p:txBody>
      </p:sp>
      <p:sp>
        <p:nvSpPr>
          <p:cNvPr id="6" name="TextBox 5">
            <a:extLst>
              <a:ext uri="{FF2B5EF4-FFF2-40B4-BE49-F238E27FC236}">
                <a16:creationId xmlns:a16="http://schemas.microsoft.com/office/drawing/2014/main" id="{62D72AA7-95BC-4623-BC47-9D5AC995F8CE}"/>
              </a:ext>
            </a:extLst>
          </p:cNvPr>
          <p:cNvSpPr txBox="1"/>
          <p:nvPr/>
        </p:nvSpPr>
        <p:spPr>
          <a:xfrm>
            <a:off x="1350988" y="273288"/>
            <a:ext cx="6442023" cy="484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a:r>
              <a:rPr lang="en-US" sz="2700" b="1" u="sng" dirty="0">
                <a:solidFill>
                  <a:srgbClr val="002060"/>
                </a:solidFill>
              </a:rPr>
              <a:t>Grounding Principles</a:t>
            </a:r>
            <a:endParaRPr lang="en-US" sz="2700" b="1" u="sng" dirty="0">
              <a:solidFill>
                <a:srgbClr val="002060"/>
              </a:solidFill>
              <a:sym typeface="Arial"/>
            </a:endParaRPr>
          </a:p>
        </p:txBody>
      </p:sp>
    </p:spTree>
    <p:extLst>
      <p:ext uri="{BB962C8B-B14F-4D97-AF65-F5344CB8AC3E}">
        <p14:creationId xmlns:p14="http://schemas.microsoft.com/office/powerpoint/2010/main" val="36711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0FDBCC-2B4C-4DF3-BFAB-5DACC2948BF4}"/>
              </a:ext>
            </a:extLst>
          </p:cNvPr>
          <p:cNvSpPr>
            <a:spLocks noGrp="1"/>
          </p:cNvSpPr>
          <p:nvPr>
            <p:ph idx="1"/>
          </p:nvPr>
        </p:nvSpPr>
        <p:spPr/>
        <p:txBody>
          <a:bodyPr>
            <a:normAutofit/>
          </a:bodyPr>
          <a:lstStyle/>
          <a:p>
            <a:r>
              <a:rPr lang="en-US" sz="2400" b="1" dirty="0">
                <a:solidFill>
                  <a:schemeClr val="tx1"/>
                </a:solidFill>
              </a:rPr>
              <a:t>How do we ground?</a:t>
            </a:r>
          </a:p>
          <a:p>
            <a:endParaRPr lang="en-US" sz="2400" dirty="0">
              <a:solidFill>
                <a:schemeClr val="tx1"/>
              </a:solidFill>
            </a:endParaRPr>
          </a:p>
          <a:p>
            <a:pPr lvl="1"/>
            <a:r>
              <a:rPr lang="en-US" sz="2400" dirty="0">
                <a:solidFill>
                  <a:schemeClr val="tx1"/>
                </a:solidFill>
              </a:rPr>
              <a:t>Grounding Rods</a:t>
            </a:r>
          </a:p>
          <a:p>
            <a:pPr lvl="2"/>
            <a:r>
              <a:rPr lang="en-US" sz="2400" dirty="0">
                <a:solidFill>
                  <a:schemeClr val="tx1"/>
                </a:solidFill>
              </a:rPr>
              <a:t>Copper rod vertically installed,  </a:t>
            </a:r>
            <a:r>
              <a:rPr lang="en-US" sz="2400" dirty="0" err="1">
                <a:solidFill>
                  <a:schemeClr val="tx1"/>
                </a:solidFill>
              </a:rPr>
              <a:t>Cadwell</a:t>
            </a:r>
            <a:r>
              <a:rPr lang="en-US" sz="2400" dirty="0">
                <a:solidFill>
                  <a:schemeClr val="tx1"/>
                </a:solidFill>
              </a:rPr>
              <a:t> connection</a:t>
            </a:r>
          </a:p>
          <a:p>
            <a:pPr marL="685800" lvl="2" indent="0">
              <a:buNone/>
            </a:pPr>
            <a:endParaRPr lang="en-US" sz="2400" dirty="0">
              <a:solidFill>
                <a:schemeClr val="tx1"/>
              </a:solidFill>
            </a:endParaRPr>
          </a:p>
          <a:p>
            <a:pPr lvl="1"/>
            <a:r>
              <a:rPr lang="en-US" sz="2400" dirty="0">
                <a:solidFill>
                  <a:schemeClr val="tx1"/>
                </a:solidFill>
              </a:rPr>
              <a:t>Grounding Plates</a:t>
            </a:r>
          </a:p>
          <a:p>
            <a:pPr lvl="2"/>
            <a:r>
              <a:rPr lang="en-US" sz="2400" dirty="0">
                <a:solidFill>
                  <a:schemeClr val="tx1"/>
                </a:solidFill>
              </a:rPr>
              <a:t>Horizontal flat copper plate, contact material</a:t>
            </a:r>
          </a:p>
          <a:p>
            <a:pPr lvl="2"/>
            <a:endParaRPr lang="en-US" dirty="0"/>
          </a:p>
          <a:p>
            <a:pPr marL="342900" lvl="1" indent="0">
              <a:buNone/>
            </a:pPr>
            <a:endParaRPr lang="en-US" dirty="0"/>
          </a:p>
        </p:txBody>
      </p:sp>
      <p:sp>
        <p:nvSpPr>
          <p:cNvPr id="6" name="TextBox 5">
            <a:extLst>
              <a:ext uri="{FF2B5EF4-FFF2-40B4-BE49-F238E27FC236}">
                <a16:creationId xmlns:a16="http://schemas.microsoft.com/office/drawing/2014/main" id="{62D72AA7-95BC-4623-BC47-9D5AC995F8CE}"/>
              </a:ext>
            </a:extLst>
          </p:cNvPr>
          <p:cNvSpPr txBox="1"/>
          <p:nvPr/>
        </p:nvSpPr>
        <p:spPr>
          <a:xfrm>
            <a:off x="1350988" y="273288"/>
            <a:ext cx="6442023" cy="484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a:r>
              <a:rPr lang="en-US" sz="2700" b="1" u="sng" dirty="0">
                <a:solidFill>
                  <a:srgbClr val="002060"/>
                </a:solidFill>
              </a:rPr>
              <a:t>Grounding Principles</a:t>
            </a:r>
            <a:endParaRPr lang="en-US" sz="2700" b="1" u="sng" dirty="0">
              <a:solidFill>
                <a:srgbClr val="002060"/>
              </a:solidFill>
              <a:sym typeface="Arial"/>
            </a:endParaRPr>
          </a:p>
        </p:txBody>
      </p:sp>
    </p:spTree>
    <p:extLst>
      <p:ext uri="{BB962C8B-B14F-4D97-AF65-F5344CB8AC3E}">
        <p14:creationId xmlns:p14="http://schemas.microsoft.com/office/powerpoint/2010/main" val="367736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56E6E2-BD2C-4D37-99BF-FB11F6BC4F99}"/>
              </a:ext>
            </a:extLst>
          </p:cNvPr>
          <p:cNvPicPr>
            <a:picLocks noGrp="1" noChangeAspect="1"/>
          </p:cNvPicPr>
          <p:nvPr>
            <p:ph idx="1"/>
          </p:nvPr>
        </p:nvPicPr>
        <p:blipFill>
          <a:blip r:embed="rId2"/>
          <a:stretch>
            <a:fillRect/>
          </a:stretch>
        </p:blipFill>
        <p:spPr>
          <a:xfrm>
            <a:off x="233917" y="799479"/>
            <a:ext cx="8771860" cy="4341925"/>
          </a:xfrm>
          <a:prstGeom prst="rect">
            <a:avLst/>
          </a:prstGeom>
        </p:spPr>
      </p:pic>
    </p:spTree>
    <p:extLst>
      <p:ext uri="{BB962C8B-B14F-4D97-AF65-F5344CB8AC3E}">
        <p14:creationId xmlns:p14="http://schemas.microsoft.com/office/powerpoint/2010/main" val="256077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427B-5E17-4763-AFB2-08A666B67776}"/>
              </a:ext>
            </a:extLst>
          </p:cNvPr>
          <p:cNvSpPr>
            <a:spLocks noGrp="1"/>
          </p:cNvSpPr>
          <p:nvPr>
            <p:ph type="title"/>
          </p:nvPr>
        </p:nvSpPr>
        <p:spPr/>
        <p:txBody>
          <a:bodyPr/>
          <a:lstStyle/>
          <a:p>
            <a:r>
              <a:rPr lang="en-US" dirty="0"/>
              <a:t>ACC Ground</a:t>
            </a:r>
          </a:p>
        </p:txBody>
      </p:sp>
      <p:pic>
        <p:nvPicPr>
          <p:cNvPr id="4" name="Content Placeholder 3">
            <a:extLst>
              <a:ext uri="{FF2B5EF4-FFF2-40B4-BE49-F238E27FC236}">
                <a16:creationId xmlns:a16="http://schemas.microsoft.com/office/drawing/2014/main" id="{267BF603-E5D6-4E4F-85B7-73A810350A3C}"/>
              </a:ext>
            </a:extLst>
          </p:cNvPr>
          <p:cNvPicPr>
            <a:picLocks noGrp="1" noChangeAspect="1"/>
          </p:cNvPicPr>
          <p:nvPr>
            <p:ph idx="1"/>
          </p:nvPr>
        </p:nvPicPr>
        <p:blipFill>
          <a:blip r:embed="rId2"/>
          <a:stretch>
            <a:fillRect/>
          </a:stretch>
        </p:blipFill>
        <p:spPr>
          <a:xfrm>
            <a:off x="5432781" y="1688769"/>
            <a:ext cx="3530921" cy="3763962"/>
          </a:xfrm>
          <a:prstGeom prst="rect">
            <a:avLst/>
          </a:prstGeom>
        </p:spPr>
      </p:pic>
      <p:sp>
        <p:nvSpPr>
          <p:cNvPr id="5" name="Rectangle 4">
            <a:extLst>
              <a:ext uri="{FF2B5EF4-FFF2-40B4-BE49-F238E27FC236}">
                <a16:creationId xmlns:a16="http://schemas.microsoft.com/office/drawing/2014/main" id="{C9A49034-AB22-49F9-BB76-20C1C7317BA5}"/>
              </a:ext>
            </a:extLst>
          </p:cNvPr>
          <p:cNvSpPr/>
          <p:nvPr/>
        </p:nvSpPr>
        <p:spPr>
          <a:xfrm>
            <a:off x="520995" y="4252402"/>
            <a:ext cx="4572000" cy="1200329"/>
          </a:xfrm>
          <a:prstGeom prst="rect">
            <a:avLst/>
          </a:prstGeom>
        </p:spPr>
        <p:txBody>
          <a:bodyPr>
            <a:spAutoFit/>
          </a:bodyPr>
          <a:lstStyle/>
          <a:p>
            <a:r>
              <a:rPr lang="en-US" b="1" dirty="0">
                <a:solidFill>
                  <a:srgbClr val="002060"/>
                </a:solidFill>
              </a:rPr>
              <a:t>The green or bare copper safety ground is not required with this UL listed floating ground, double-insulated transformer.</a:t>
            </a:r>
            <a:r>
              <a:rPr lang="en-US" dirty="0">
                <a:solidFill>
                  <a:srgbClr val="002060"/>
                </a:solidFill>
              </a:rPr>
              <a:t> </a:t>
            </a:r>
            <a:endParaRPr lang="en-US" dirty="0">
              <a:solidFill>
                <a:srgbClr val="002060"/>
              </a:solidFill>
              <a:sym typeface="Arial"/>
            </a:endParaRPr>
          </a:p>
        </p:txBody>
      </p:sp>
      <p:sp>
        <p:nvSpPr>
          <p:cNvPr id="6" name="Rectangle 5">
            <a:extLst>
              <a:ext uri="{FF2B5EF4-FFF2-40B4-BE49-F238E27FC236}">
                <a16:creationId xmlns:a16="http://schemas.microsoft.com/office/drawing/2014/main" id="{A0DAA69E-50A8-4C35-B7DB-6EB3A9EBE60E}"/>
              </a:ext>
            </a:extLst>
          </p:cNvPr>
          <p:cNvSpPr/>
          <p:nvPr/>
        </p:nvSpPr>
        <p:spPr>
          <a:xfrm>
            <a:off x="520995" y="1872538"/>
            <a:ext cx="4572000" cy="2031325"/>
          </a:xfrm>
          <a:prstGeom prst="rect">
            <a:avLst/>
          </a:prstGeom>
        </p:spPr>
        <p:txBody>
          <a:bodyPr>
            <a:spAutoFit/>
          </a:bodyPr>
          <a:lstStyle/>
          <a:p>
            <a:r>
              <a:rPr lang="en-US" dirty="0">
                <a:solidFill>
                  <a:schemeClr val="bg2">
                    <a:lumMod val="50000"/>
                  </a:schemeClr>
                </a:solidFill>
              </a:rPr>
              <a:t>The ACC features a copper earth ground lug, to the immediate right of the transformer assembly. This earth ground connection is isolated from the primary AC power and is used to ground incoming surges from the communications and output valve wires. </a:t>
            </a:r>
            <a:endParaRPr lang="en-US" dirty="0">
              <a:solidFill>
                <a:schemeClr val="bg2">
                  <a:lumMod val="50000"/>
                </a:schemeClr>
              </a:solidFill>
              <a:sym typeface="Arial"/>
            </a:endParaRPr>
          </a:p>
        </p:txBody>
      </p:sp>
    </p:spTree>
    <p:extLst>
      <p:ext uri="{BB962C8B-B14F-4D97-AF65-F5344CB8AC3E}">
        <p14:creationId xmlns:p14="http://schemas.microsoft.com/office/powerpoint/2010/main" val="249090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Controller Ground Installation</a:t>
            </a:r>
          </a:p>
        </p:txBody>
      </p:sp>
      <p:sp>
        <p:nvSpPr>
          <p:cNvPr id="5" name="TextBox 4"/>
          <p:cNvSpPr txBox="1"/>
          <p:nvPr/>
        </p:nvSpPr>
        <p:spPr>
          <a:xfrm>
            <a:off x="116959" y="1770321"/>
            <a:ext cx="8867554" cy="5170646"/>
          </a:xfrm>
          <a:prstGeom prst="rect">
            <a:avLst/>
          </a:prstGeom>
          <a:noFill/>
        </p:spPr>
        <p:txBody>
          <a:bodyPr wrap="square" rtlCol="0">
            <a:spAutoFit/>
          </a:bodyPr>
          <a:lstStyle/>
          <a:p>
            <a:pPr marL="285750" indent="-285750">
              <a:buFont typeface="Courier New" pitchFamily="49" charset="0"/>
              <a:buChar char="o"/>
            </a:pPr>
            <a:r>
              <a:rPr lang="en-US" sz="2400" dirty="0"/>
              <a:t>Use 6AWG Bare Copper Wire From Controller to Grounding Rod in Smooth Sweeping Turns</a:t>
            </a:r>
          </a:p>
          <a:p>
            <a:pPr marL="285750" indent="-285750">
              <a:buFont typeface="Courier New" pitchFamily="49" charset="0"/>
              <a:buChar char="o"/>
            </a:pPr>
            <a:r>
              <a:rPr lang="en-US" sz="2400" dirty="0"/>
              <a:t>8’ Grounding Rod and a 4”x96” Grounding Plate Minimum</a:t>
            </a:r>
          </a:p>
          <a:p>
            <a:pPr marL="285750" lvl="0" indent="-285750">
              <a:buFont typeface="Courier New" pitchFamily="49" charset="0"/>
              <a:buChar char="o"/>
            </a:pPr>
            <a:r>
              <a:rPr lang="en-US" sz="2400" dirty="0">
                <a:solidFill>
                  <a:srgbClr val="2F2B20"/>
                </a:solidFill>
              </a:rPr>
              <a:t>Perpendicular to Wire Run</a:t>
            </a:r>
          </a:p>
          <a:p>
            <a:pPr marL="285750" lvl="0" indent="-285750">
              <a:buFont typeface="Courier New" pitchFamily="49" charset="0"/>
              <a:buChar char="o"/>
            </a:pPr>
            <a:r>
              <a:rPr lang="en-US" sz="2400" dirty="0">
                <a:solidFill>
                  <a:srgbClr val="2F2B20"/>
                </a:solidFill>
              </a:rPr>
              <a:t>Ground Wire Should Not Be in the Same Sleeve as Your Power or 2 Wire</a:t>
            </a:r>
          </a:p>
          <a:p>
            <a:pPr marL="285750" lvl="0" indent="-285750">
              <a:buFont typeface="Courier New" pitchFamily="49" charset="0"/>
              <a:buChar char="o"/>
            </a:pPr>
            <a:r>
              <a:rPr lang="en-US" sz="2400" dirty="0">
                <a:solidFill>
                  <a:srgbClr val="2F2B20"/>
                </a:solidFill>
              </a:rPr>
              <a:t>8’ Away From Controller in an Irrigated Area</a:t>
            </a:r>
            <a:endParaRPr lang="en-US" sz="2400" dirty="0"/>
          </a:p>
          <a:p>
            <a:pPr marL="285750" indent="-285750">
              <a:buFont typeface="Courier New" pitchFamily="49" charset="0"/>
              <a:buChar char="o"/>
            </a:pPr>
            <a:r>
              <a:rPr lang="en-US" sz="2400" dirty="0"/>
              <a:t>Do Not Cut Grounding Rods</a:t>
            </a:r>
          </a:p>
          <a:p>
            <a:pPr marL="285750" indent="-285750">
              <a:buFont typeface="Courier New" pitchFamily="49" charset="0"/>
              <a:buChar char="o"/>
            </a:pPr>
            <a:endParaRPr lang="en-US" sz="2400" dirty="0"/>
          </a:p>
          <a:p>
            <a:pPr marL="285750" indent="-285750">
              <a:buFont typeface="Courier New" pitchFamily="49" charset="0"/>
              <a:buChar char="o"/>
            </a:pPr>
            <a:r>
              <a:rPr lang="en-US" sz="2400" dirty="0"/>
              <a:t>ASIC.org</a:t>
            </a:r>
          </a:p>
          <a:p>
            <a:pPr marL="285750" indent="-285750">
              <a:buFont typeface="Courier New" pitchFamily="49" charset="0"/>
              <a:buChar char="o"/>
            </a:pPr>
            <a:r>
              <a:rPr lang="en-US" sz="2400" dirty="0"/>
              <a:t>paigewire.com/grounding.htm</a:t>
            </a:r>
          </a:p>
          <a:p>
            <a:pPr marL="285750" indent="-285750">
              <a:buFont typeface="Courier New" pitchFamily="49" charset="0"/>
              <a:buChar char="o"/>
            </a:pPr>
            <a:endParaRPr lang="en-US" sz="2400" dirty="0"/>
          </a:p>
          <a:p>
            <a:pPr marL="285750" indent="-285750">
              <a:buFont typeface="Courier New" pitchFamily="49" charset="0"/>
              <a:buChar char="o"/>
            </a:pPr>
            <a:endParaRPr lang="en-US" sz="2400" dirty="0"/>
          </a:p>
          <a:p>
            <a:pPr marL="285750" indent="-285750">
              <a:buFont typeface="Courier New" pitchFamily="49" charset="0"/>
              <a:buChar char="o"/>
            </a:pPr>
            <a:endParaRPr lang="en-US" dirty="0"/>
          </a:p>
        </p:txBody>
      </p:sp>
    </p:spTree>
    <p:extLst>
      <p:ext uri="{BB962C8B-B14F-4D97-AF65-F5344CB8AC3E}">
        <p14:creationId xmlns:p14="http://schemas.microsoft.com/office/powerpoint/2010/main" val="91202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A8856C-E197-48AE-94D5-DFD2C036532D}"/>
              </a:ext>
            </a:extLst>
          </p:cNvPr>
          <p:cNvPicPr>
            <a:picLocks noGrp="1" noChangeAspect="1"/>
          </p:cNvPicPr>
          <p:nvPr>
            <p:ph idx="1"/>
          </p:nvPr>
        </p:nvPicPr>
        <p:blipFill>
          <a:blip r:embed="rId2"/>
          <a:stretch>
            <a:fillRect/>
          </a:stretch>
        </p:blipFill>
        <p:spPr>
          <a:xfrm>
            <a:off x="4623421" y="287170"/>
            <a:ext cx="3807834" cy="4916261"/>
          </a:xfrm>
          <a:prstGeom prst="rect">
            <a:avLst/>
          </a:prstGeom>
        </p:spPr>
      </p:pic>
      <p:pic>
        <p:nvPicPr>
          <p:cNvPr id="5" name="Picture 4">
            <a:extLst>
              <a:ext uri="{FF2B5EF4-FFF2-40B4-BE49-F238E27FC236}">
                <a16:creationId xmlns:a16="http://schemas.microsoft.com/office/drawing/2014/main" id="{DE474331-3308-4505-AA80-BDB5565C87FA}"/>
              </a:ext>
            </a:extLst>
          </p:cNvPr>
          <p:cNvPicPr>
            <a:picLocks noChangeAspect="1"/>
          </p:cNvPicPr>
          <p:nvPr/>
        </p:nvPicPr>
        <p:blipFill>
          <a:blip r:embed="rId3"/>
          <a:stretch>
            <a:fillRect/>
          </a:stretch>
        </p:blipFill>
        <p:spPr>
          <a:xfrm>
            <a:off x="711001" y="287170"/>
            <a:ext cx="3807835" cy="4916261"/>
          </a:xfrm>
          <a:prstGeom prst="rect">
            <a:avLst/>
          </a:prstGeom>
        </p:spPr>
      </p:pic>
    </p:spTree>
    <p:extLst>
      <p:ext uri="{BB962C8B-B14F-4D97-AF65-F5344CB8AC3E}">
        <p14:creationId xmlns:p14="http://schemas.microsoft.com/office/powerpoint/2010/main" val="176766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 Grounding</a:t>
            </a:r>
          </a:p>
        </p:txBody>
      </p:sp>
      <p:pic>
        <p:nvPicPr>
          <p:cNvPr id="5" name="Picture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85060" y="1265274"/>
            <a:ext cx="9037606" cy="4494200"/>
          </a:xfrm>
        </p:spPr>
      </p:pic>
    </p:spTree>
    <p:extLst>
      <p:ext uri="{BB962C8B-B14F-4D97-AF65-F5344CB8AC3E}">
        <p14:creationId xmlns:p14="http://schemas.microsoft.com/office/powerpoint/2010/main" val="2343740740"/>
      </p:ext>
    </p:extLst>
  </p:cSld>
  <p:clrMapOvr>
    <a:masterClrMapping/>
  </p:clrMapOvr>
</p:sld>
</file>

<file path=ppt/theme/theme1.xml><?xml version="1.0" encoding="utf-8"?>
<a:theme xmlns:a="http://schemas.openxmlformats.org/drawingml/2006/main" name="hunter1">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unter1" id="{18DE6531-4F4B-4C70-84D5-654A02329925}" vid="{D064783D-BA0F-4570-B75E-10242149D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hunter1</Template>
  <TotalTime>44</TotalTime>
  <Words>282</Words>
  <Application>Microsoft Office PowerPoint</Application>
  <PresentationFormat>On-screen Show (4:3)</PresentationFormat>
  <Paragraphs>50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Wingdings</vt:lpstr>
      <vt:lpstr>hunter1</vt:lpstr>
      <vt:lpstr>Grounding</vt:lpstr>
      <vt:lpstr>Lightning will occur, Be Prepared!</vt:lpstr>
      <vt:lpstr>PowerPoint Presentation</vt:lpstr>
      <vt:lpstr>PowerPoint Presentation</vt:lpstr>
      <vt:lpstr>PowerPoint Presentation</vt:lpstr>
      <vt:lpstr>ACC Ground</vt:lpstr>
      <vt:lpstr>Controller Ground Installation</vt:lpstr>
      <vt:lpstr>PowerPoint Presentation</vt:lpstr>
      <vt:lpstr>Controller Grounding</vt:lpstr>
      <vt:lpstr>PowerPoint Presentation</vt:lpstr>
      <vt:lpstr>PowerPoint Presentation</vt:lpstr>
      <vt:lpstr>Decoder Grounding</vt:lpstr>
      <vt:lpstr>Detail</vt:lpstr>
      <vt:lpstr>Installation of Ground Plate and Ground Rod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Grounding</dc:title>
  <dc:creator>Dave Danley</dc:creator>
  <cp:lastModifiedBy>Dave Danley</cp:lastModifiedBy>
  <cp:revision>5</cp:revision>
  <dcterms:created xsi:type="dcterms:W3CDTF">2018-01-04T20:21:11Z</dcterms:created>
  <dcterms:modified xsi:type="dcterms:W3CDTF">2018-01-04T21:08:55Z</dcterms:modified>
</cp:coreProperties>
</file>