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Lst>
  <p:sldSz cx="13004800" cy="9753600"/>
  <p:notesSz cx="6858000" cy="9144000"/>
  <p:defaultTextStyle>
    <a:lvl1pPr defTabSz="457200">
      <a:defRPr sz="2400">
        <a:uFill>
          <a:solidFill/>
        </a:uFill>
        <a:latin typeface="Arial"/>
        <a:ea typeface="Arial"/>
        <a:cs typeface="Arial"/>
        <a:sym typeface="Arial"/>
      </a:defRPr>
    </a:lvl1pPr>
    <a:lvl2pPr indent="457200" defTabSz="457200">
      <a:defRPr sz="2400">
        <a:uFill>
          <a:solidFill/>
        </a:uFill>
        <a:latin typeface="Arial"/>
        <a:ea typeface="Arial"/>
        <a:cs typeface="Arial"/>
        <a:sym typeface="Arial"/>
      </a:defRPr>
    </a:lvl2pPr>
    <a:lvl3pPr indent="914400" defTabSz="457200">
      <a:defRPr sz="2400">
        <a:uFill>
          <a:solidFill/>
        </a:uFill>
        <a:latin typeface="Arial"/>
        <a:ea typeface="Arial"/>
        <a:cs typeface="Arial"/>
        <a:sym typeface="Arial"/>
      </a:defRPr>
    </a:lvl3pPr>
    <a:lvl4pPr indent="1371600" defTabSz="457200">
      <a:defRPr sz="2400">
        <a:uFill>
          <a:solidFill/>
        </a:uFill>
        <a:latin typeface="Arial"/>
        <a:ea typeface="Arial"/>
        <a:cs typeface="Arial"/>
        <a:sym typeface="Arial"/>
      </a:defRPr>
    </a:lvl4pPr>
    <a:lvl5pPr indent="1828800" defTabSz="457200">
      <a:defRPr sz="2400">
        <a:uFill>
          <a:solidFill/>
        </a:uFill>
        <a:latin typeface="Arial"/>
        <a:ea typeface="Arial"/>
        <a:cs typeface="Arial"/>
        <a:sym typeface="Arial"/>
      </a:defRPr>
    </a:lvl5pPr>
    <a:lvl6pPr indent="2286000" defTabSz="457200">
      <a:defRPr sz="2400">
        <a:uFill>
          <a:solidFill/>
        </a:uFill>
        <a:latin typeface="Arial"/>
        <a:ea typeface="Arial"/>
        <a:cs typeface="Arial"/>
        <a:sym typeface="Arial"/>
      </a:defRPr>
    </a:lvl6pPr>
    <a:lvl7pPr indent="2743200" defTabSz="457200">
      <a:defRPr sz="2400">
        <a:uFill>
          <a:solidFill/>
        </a:uFill>
        <a:latin typeface="Arial"/>
        <a:ea typeface="Arial"/>
        <a:cs typeface="Arial"/>
        <a:sym typeface="Arial"/>
      </a:defRPr>
    </a:lvl7pPr>
    <a:lvl8pPr indent="3200400" defTabSz="457200">
      <a:defRPr sz="2400">
        <a:uFill>
          <a:solidFill/>
        </a:uFill>
        <a:latin typeface="Arial"/>
        <a:ea typeface="Arial"/>
        <a:cs typeface="Arial"/>
        <a:sym typeface="Arial"/>
      </a:defRPr>
    </a:lvl8pPr>
    <a:lvl9pPr indent="3657600" defTabSz="457200">
      <a:defRPr sz="2400">
        <a:uFill>
          <a:solidFill/>
        </a:u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0D8"/>
          </a:solidFill>
        </a:fill>
      </a:tcStyle>
    </a:wholeTbl>
    <a:band2H>
      <a:tcTxStyle b="def" i="def"/>
      <a:tcStyle>
        <a:tcBdr/>
        <a:fill>
          <a:solidFill>
            <a:srgbClr val="E6E9ED"/>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C5986"/>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C5986"/>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C5986"/>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9CA"/>
          </a:solidFill>
        </a:fill>
      </a:tcStyle>
    </a:wholeTbl>
    <a:band2H>
      <a:tcTxStyle b="def" i="def"/>
      <a:tcStyle>
        <a:tcBdr/>
        <a:fill>
          <a:solidFill>
            <a:srgbClr val="E8EDE6"/>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08709"/>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08709"/>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08709"/>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CAD5"/>
          </a:solidFill>
        </a:fill>
      </a:tcStyle>
    </a:wholeTbl>
    <a:band2H>
      <a:tcTxStyle b="def" i="def"/>
      <a:tcStyle>
        <a:tcBdr/>
        <a:fill>
          <a:solidFill>
            <a:srgbClr val="EAE6EB"/>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60075"/>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60075"/>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60075"/>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C5986"/>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C5986"/>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hape 34"/>
          <p:cNvSpPr/>
          <p:nvPr>
            <p:ph type="sldImg"/>
          </p:nvPr>
        </p:nvSpPr>
        <p:spPr>
          <a:xfrm>
            <a:off x="1143000" y="685800"/>
            <a:ext cx="4572000" cy="3429000"/>
          </a:xfrm>
          <a:prstGeom prst="rect">
            <a:avLst/>
          </a:prstGeom>
        </p:spPr>
        <p:txBody>
          <a:bodyPr/>
          <a:lstStyle/>
          <a:p>
            <a:pPr lvl="0"/>
          </a:p>
        </p:txBody>
      </p:sp>
      <p:sp>
        <p:nvSpPr>
          <p:cNvPr id="35" name="Shape 35"/>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3400">
        <a:latin typeface="+mn-lt"/>
        <a:ea typeface="+mn-ea"/>
        <a:cs typeface="+mn-cs"/>
        <a:sym typeface="Avenir Book"/>
      </a:defRPr>
    </a:lvl1pPr>
    <a:lvl2pPr indent="228600" defTabSz="457200">
      <a:lnSpc>
        <a:spcPct val="125000"/>
      </a:lnSpc>
      <a:defRPr sz="3400">
        <a:latin typeface="+mn-lt"/>
        <a:ea typeface="+mn-ea"/>
        <a:cs typeface="+mn-cs"/>
        <a:sym typeface="Avenir Book"/>
      </a:defRPr>
    </a:lvl2pPr>
    <a:lvl3pPr indent="457200" defTabSz="457200">
      <a:lnSpc>
        <a:spcPct val="125000"/>
      </a:lnSpc>
      <a:defRPr sz="3400">
        <a:latin typeface="+mn-lt"/>
        <a:ea typeface="+mn-ea"/>
        <a:cs typeface="+mn-cs"/>
        <a:sym typeface="Avenir Book"/>
      </a:defRPr>
    </a:lvl3pPr>
    <a:lvl4pPr indent="685800" defTabSz="457200">
      <a:lnSpc>
        <a:spcPct val="125000"/>
      </a:lnSpc>
      <a:defRPr sz="3400">
        <a:latin typeface="+mn-lt"/>
        <a:ea typeface="+mn-ea"/>
        <a:cs typeface="+mn-cs"/>
        <a:sym typeface="Avenir Book"/>
      </a:defRPr>
    </a:lvl4pPr>
    <a:lvl5pPr indent="914400" defTabSz="457200">
      <a:lnSpc>
        <a:spcPct val="125000"/>
      </a:lnSpc>
      <a:defRPr sz="3400">
        <a:latin typeface="+mn-lt"/>
        <a:ea typeface="+mn-ea"/>
        <a:cs typeface="+mn-cs"/>
        <a:sym typeface="Avenir Book"/>
      </a:defRPr>
    </a:lvl5pPr>
    <a:lvl6pPr indent="1143000" defTabSz="457200">
      <a:lnSpc>
        <a:spcPct val="125000"/>
      </a:lnSpc>
      <a:defRPr sz="3400">
        <a:latin typeface="+mn-lt"/>
        <a:ea typeface="+mn-ea"/>
        <a:cs typeface="+mn-cs"/>
        <a:sym typeface="Avenir Book"/>
      </a:defRPr>
    </a:lvl6pPr>
    <a:lvl7pPr indent="1371600" defTabSz="457200">
      <a:lnSpc>
        <a:spcPct val="125000"/>
      </a:lnSpc>
      <a:defRPr sz="3400">
        <a:latin typeface="+mn-lt"/>
        <a:ea typeface="+mn-ea"/>
        <a:cs typeface="+mn-cs"/>
        <a:sym typeface="Avenir Book"/>
      </a:defRPr>
    </a:lvl7pPr>
    <a:lvl8pPr indent="1600200" defTabSz="457200">
      <a:lnSpc>
        <a:spcPct val="125000"/>
      </a:lnSpc>
      <a:defRPr sz="3400">
        <a:latin typeface="+mn-lt"/>
        <a:ea typeface="+mn-ea"/>
        <a:cs typeface="+mn-cs"/>
        <a:sym typeface="Avenir Book"/>
      </a:defRPr>
    </a:lvl8pPr>
    <a:lvl9pPr indent="1828800" defTabSz="457200">
      <a:lnSpc>
        <a:spcPct val="125000"/>
      </a:lnSpc>
      <a:defRPr sz="3400">
        <a:latin typeface="+mn-lt"/>
        <a:ea typeface="+mn-ea"/>
        <a:cs typeface="+mn-cs"/>
        <a:sym typeface="Avenir Book"/>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Slide">
    <p:spTree>
      <p:nvGrpSpPr>
        <p:cNvPr id="1" name=""/>
        <p:cNvGrpSpPr/>
        <p:nvPr/>
      </p:nvGrpSpPr>
      <p:grpSpPr>
        <a:xfrm>
          <a:off x="0" y="0"/>
          <a:ext cx="0" cy="0"/>
          <a:chOff x="0" y="0"/>
          <a:chExt cx="0" cy="0"/>
        </a:xfrm>
      </p:grpSpPr>
      <p:pic>
        <p:nvPicPr>
          <p:cNvPr id="6" name="image1.png" descr="IRRIGATION-titleslide.png"/>
          <p:cNvPicPr/>
          <p:nvPr/>
        </p:nvPicPr>
        <p:blipFill>
          <a:blip r:embed="rId2">
            <a:extLst/>
          </a:blip>
          <a:stretch>
            <a:fillRect/>
          </a:stretch>
        </p:blipFill>
        <p:spPr>
          <a:xfrm>
            <a:off x="-1" y="-1"/>
            <a:ext cx="13004802" cy="9753601"/>
          </a:xfrm>
          <a:prstGeom prst="rect">
            <a:avLst/>
          </a:prstGeom>
          <a:ln w="12700">
            <a:miter lim="400000"/>
          </a:ln>
        </p:spPr>
      </p:pic>
      <p:sp>
        <p:nvSpPr>
          <p:cNvPr id="7" name="Shape 7"/>
          <p:cNvSpPr/>
          <p:nvPr/>
        </p:nvSpPr>
        <p:spPr>
          <a:xfrm>
            <a:off x="2104249" y="4741333"/>
            <a:ext cx="6827521" cy="745068"/>
          </a:xfrm>
          <a:prstGeom prst="rect">
            <a:avLst/>
          </a:prstGeom>
          <a:ln w="12700">
            <a:miter lim="400000"/>
          </a:ln>
          <a:extLst>
            <a:ext uri="{C572A759-6A51-4108-AA02-DFA0A04FC94B}">
              <ma14:wrappingTextBoxFlag xmlns:ma14="http://schemas.microsoft.com/office/mac/drawingml/2011/main" val="1"/>
            </a:ext>
          </a:extLst>
        </p:spPr>
        <p:txBody>
          <a:bodyPr lIns="54186" tIns="54186" rIns="54186" bIns="54186">
            <a:normAutofit fontScale="100000" lnSpcReduction="0"/>
          </a:bodyPr>
          <a:lstStyle/>
          <a:p>
            <a:pPr lvl="0" defTabSz="914400">
              <a:spcBef>
                <a:spcPts val="300"/>
              </a:spcBef>
              <a:defRPr sz="1800">
                <a:uFillTx/>
              </a:defRPr>
            </a:pPr>
            <a:r>
              <a:rPr b="1">
                <a:solidFill>
                  <a:srgbClr val="FFFFFF"/>
                </a:solidFill>
                <a:uFill>
                  <a:solidFill>
                    <a:srgbClr val="FFFFFF"/>
                  </a:solidFill>
                </a:uFill>
              </a:rPr>
              <a:t>David Danley</a:t>
            </a:r>
            <a:r>
              <a:rPr b="1">
                <a:solidFill>
                  <a:srgbClr val="FFFFFF"/>
                </a:solidFill>
                <a:uFill>
                  <a:solidFill>
                    <a:srgbClr val="FFFFFF"/>
                  </a:solidFill>
                </a:uFill>
              </a:rPr>
              <a:t> </a:t>
            </a:r>
            <a:r>
              <a:rPr b="1" i="1" sz="1200">
                <a:solidFill>
                  <a:srgbClr val="FFFFFF"/>
                </a:solidFill>
                <a:uFill>
                  <a:solidFill>
                    <a:srgbClr val="FFFFFF"/>
                  </a:solidFill>
                </a:uFill>
              </a:rPr>
              <a:t>LI8248, CID, CLIA,BPAT</a:t>
            </a:r>
          </a:p>
        </p:txBody>
      </p:sp>
      <p:sp>
        <p:nvSpPr>
          <p:cNvPr id="8" name="Shape 8"/>
          <p:cNvSpPr/>
          <p:nvPr>
            <p:ph type="obj" idx="3"/>
          </p:nvPr>
        </p:nvSpPr>
        <p:spPr>
          <a:xfrm>
            <a:off x="2467356" y="4318956"/>
            <a:ext cx="7857068" cy="5418668"/>
          </a:xfrm>
          <a:prstGeom prst="rect">
            <a:avLst/>
          </a:prstGeom>
        </p:spPr>
        <p:txBody>
          <a:bodyPr/>
          <a:lstStyle/>
          <a:p>
            <a:pPr lvl="0" marL="471487" indent="-471487">
              <a:spcBef>
                <a:spcPts val="700"/>
              </a:spcBef>
              <a:defRPr sz="4400"/>
            </a:pPr>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 Body Slide 2">
    <p:spTree>
      <p:nvGrpSpPr>
        <p:cNvPr id="1" name=""/>
        <p:cNvGrpSpPr/>
        <p:nvPr/>
      </p:nvGrpSpPr>
      <p:grpSpPr>
        <a:xfrm>
          <a:off x="0" y="0"/>
          <a:ext cx="0" cy="0"/>
          <a:chOff x="0" y="0"/>
          <a:chExt cx="0" cy="0"/>
        </a:xfrm>
      </p:grpSpPr>
      <p:pic>
        <p:nvPicPr>
          <p:cNvPr id="10" name="image2.png" descr="IRRIGATION-BODYSLIDE_TEMP.png"/>
          <p:cNvPicPr/>
          <p:nvPr/>
        </p:nvPicPr>
        <p:blipFill>
          <a:blip r:embed="rId2">
            <a:extLst/>
          </a:blip>
          <a:stretch>
            <a:fillRect/>
          </a:stretch>
        </p:blipFill>
        <p:spPr>
          <a:xfrm>
            <a:off x="9450" y="7161"/>
            <a:ext cx="12985781" cy="9739336"/>
          </a:xfrm>
          <a:prstGeom prst="rect">
            <a:avLst/>
          </a:prstGeom>
          <a:ln w="12700">
            <a:miter lim="400000"/>
          </a:ln>
        </p:spPr>
      </p:pic>
      <p:sp>
        <p:nvSpPr>
          <p:cNvPr id="11" name="Shape 11"/>
          <p:cNvSpPr/>
          <p:nvPr>
            <p:ph type="title"/>
          </p:nvPr>
        </p:nvSpPr>
        <p:spPr>
          <a:xfrm>
            <a:off x="14460" y="-14425"/>
            <a:ext cx="12975879" cy="1317414"/>
          </a:xfrm>
          <a:prstGeom prst="rect">
            <a:avLst/>
          </a:prstGeom>
        </p:spPr>
        <p:txBody>
          <a:bodyPr/>
          <a:lstStyle>
            <a:lvl1pPr>
              <a:defRPr b="1" sz="3400">
                <a:solidFill>
                  <a:srgbClr val="0C5986"/>
                </a:solidFill>
                <a:uFill>
                  <a:solidFill>
                    <a:srgbClr val="0C5986"/>
                  </a:solidFill>
                </a:uFill>
              </a:defRPr>
            </a:lvl1pPr>
          </a:lstStyle>
          <a:p>
            <a:pPr lvl="0">
              <a:defRPr b="0" sz="1800">
                <a:solidFill>
                  <a:srgbClr val="000000"/>
                </a:solidFill>
                <a:uFillTx/>
              </a:defRPr>
            </a:pPr>
            <a:r>
              <a:rPr b="1" sz="3400">
                <a:solidFill>
                  <a:srgbClr val="0C5986"/>
                </a:solidFill>
                <a:uFill>
                  <a:solidFill>
                    <a:srgbClr val="0C5986"/>
                  </a:solidFill>
                </a:uFill>
              </a:rPr>
              <a:t>Title Text</a:t>
            </a:r>
          </a:p>
        </p:txBody>
      </p:sp>
      <p:sp>
        <p:nvSpPr>
          <p:cNvPr id="12" name="Shape 12"/>
          <p:cNvSpPr/>
          <p:nvPr>
            <p:ph type="body" idx="1"/>
          </p:nvPr>
        </p:nvSpPr>
        <p:spPr>
          <a:xfrm>
            <a:off x="906" y="1219200"/>
            <a:ext cx="13002988" cy="7315200"/>
          </a:xfrm>
          <a:prstGeom prst="rect">
            <a:avLst/>
          </a:prstGeom>
        </p:spPr>
        <p:txBody>
          <a:bodyPr/>
          <a:lstStyle>
            <a:lvl1pPr marL="480059" indent="-480059">
              <a:spcBef>
                <a:spcPts val="400"/>
              </a:spcBef>
              <a:defRPr sz="2800">
                <a:uFill>
                  <a:solidFill>
                    <a:srgbClr val="808080"/>
                  </a:solidFill>
                </a:uFill>
              </a:defRPr>
            </a:lvl1pPr>
            <a:lvl2pPr marL="957262" indent="-500062">
              <a:spcBef>
                <a:spcPts val="400"/>
              </a:spcBef>
              <a:defRPr sz="2800">
                <a:uFill>
                  <a:solidFill>
                    <a:srgbClr val="808080"/>
                  </a:solidFill>
                </a:uFill>
              </a:defRPr>
            </a:lvl2pPr>
            <a:lvl3pPr marL="1371600" indent="-457200">
              <a:spcBef>
                <a:spcPts val="400"/>
              </a:spcBef>
              <a:defRPr sz="2800">
                <a:uFill>
                  <a:solidFill>
                    <a:srgbClr val="808080"/>
                  </a:solidFill>
                </a:uFill>
              </a:defRPr>
            </a:lvl3pPr>
            <a:lvl4pPr marL="1828800" indent="-457200">
              <a:spcBef>
                <a:spcPts val="400"/>
              </a:spcBef>
              <a:defRPr sz="2800">
                <a:uFill>
                  <a:solidFill>
                    <a:srgbClr val="808080"/>
                  </a:solidFill>
                </a:uFill>
              </a:defRPr>
            </a:lvl4pPr>
            <a:lvl5pPr marL="2286000" indent="-457200">
              <a:spcBef>
                <a:spcPts val="400"/>
              </a:spcBef>
              <a:defRPr sz="2800">
                <a:uFill>
                  <a:solidFill>
                    <a:srgbClr val="808080"/>
                  </a:solidFill>
                </a:uFill>
              </a:defRPr>
            </a:lvl5pPr>
          </a:lstStyle>
          <a:p>
            <a:pPr lvl="0">
              <a:defRPr sz="1800">
                <a:uFillTx/>
              </a:defRPr>
            </a:pPr>
            <a:r>
              <a:rPr sz="2800">
                <a:uFill>
                  <a:solidFill>
                    <a:srgbClr val="808080"/>
                  </a:solidFill>
                </a:uFill>
              </a:rPr>
              <a:t>Body Level One</a:t>
            </a:r>
            <a:endParaRPr sz="2800">
              <a:uFill>
                <a:solidFill>
                  <a:srgbClr val="808080"/>
                </a:solidFill>
              </a:uFill>
            </a:endParaRPr>
          </a:p>
          <a:p>
            <a:pPr lvl="1">
              <a:defRPr sz="1800">
                <a:uFillTx/>
              </a:defRPr>
            </a:pPr>
            <a:r>
              <a:rPr sz="2800">
                <a:uFill>
                  <a:solidFill>
                    <a:srgbClr val="808080"/>
                  </a:solidFill>
                </a:uFill>
              </a:rPr>
              <a:t>Body Level Two</a:t>
            </a:r>
            <a:endParaRPr sz="2800">
              <a:uFill>
                <a:solidFill>
                  <a:srgbClr val="808080"/>
                </a:solidFill>
              </a:uFill>
            </a:endParaRPr>
          </a:p>
          <a:p>
            <a:pPr lvl="2">
              <a:defRPr sz="1800">
                <a:uFillTx/>
              </a:defRPr>
            </a:pPr>
            <a:r>
              <a:rPr sz="2800">
                <a:uFill>
                  <a:solidFill>
                    <a:srgbClr val="808080"/>
                  </a:solidFill>
                </a:uFill>
              </a:rPr>
              <a:t>Body Level Three</a:t>
            </a:r>
            <a:endParaRPr sz="2800">
              <a:uFill>
                <a:solidFill>
                  <a:srgbClr val="808080"/>
                </a:solidFill>
              </a:uFill>
            </a:endParaRPr>
          </a:p>
          <a:p>
            <a:pPr lvl="3">
              <a:defRPr sz="1800">
                <a:uFillTx/>
              </a:defRPr>
            </a:pPr>
            <a:r>
              <a:rPr sz="2800">
                <a:uFill>
                  <a:solidFill>
                    <a:srgbClr val="808080"/>
                  </a:solidFill>
                </a:uFill>
              </a:rPr>
              <a:t>Body Level Four</a:t>
            </a:r>
            <a:endParaRPr sz="2800">
              <a:uFill>
                <a:solidFill>
                  <a:srgbClr val="808080"/>
                </a:solidFill>
              </a:uFill>
            </a:endParaRPr>
          </a:p>
          <a:p>
            <a:pPr lvl="4">
              <a:defRPr sz="1800">
                <a:uFillTx/>
              </a:defRPr>
            </a:pPr>
            <a:r>
              <a:rPr sz="2800">
                <a:uFill>
                  <a:solidFill>
                    <a:srgbClr val="808080"/>
                  </a:solidFill>
                </a:u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Default - Divider Slide">
    <p:spTree>
      <p:nvGrpSpPr>
        <p:cNvPr id="1" name=""/>
        <p:cNvGrpSpPr/>
        <p:nvPr/>
      </p:nvGrpSpPr>
      <p:grpSpPr>
        <a:xfrm>
          <a:off x="0" y="0"/>
          <a:ext cx="0" cy="0"/>
          <a:chOff x="0" y="0"/>
          <a:chExt cx="0" cy="0"/>
        </a:xfrm>
      </p:grpSpPr>
      <p:pic>
        <p:nvPicPr>
          <p:cNvPr id="14" name="image3.png" descr="Divder-Slide.png"/>
          <p:cNvPicPr/>
          <p:nvPr/>
        </p:nvPicPr>
        <p:blipFill>
          <a:blip r:embed="rId2">
            <a:extLst/>
          </a:blip>
          <a:stretch>
            <a:fillRect/>
          </a:stretch>
        </p:blipFill>
        <p:spPr>
          <a:xfrm>
            <a:off x="5678" y="4202"/>
            <a:ext cx="12993444" cy="9745083"/>
          </a:xfrm>
          <a:prstGeom prst="rect">
            <a:avLst/>
          </a:prstGeom>
          <a:ln w="12700">
            <a:miter lim="400000"/>
          </a:ln>
        </p:spPr>
      </p:pic>
      <p:sp>
        <p:nvSpPr>
          <p:cNvPr id="15" name="Shape 15"/>
          <p:cNvSpPr/>
          <p:nvPr>
            <p:ph type="body" idx="1"/>
          </p:nvPr>
        </p:nvSpPr>
        <p:spPr>
          <a:xfrm>
            <a:off x="417181" y="2384154"/>
            <a:ext cx="12170438" cy="2789974"/>
          </a:xfrm>
          <a:prstGeom prst="rect">
            <a:avLst/>
          </a:prstGeom>
        </p:spPr>
        <p:txBody>
          <a:bodyPr/>
          <a:lstStyle>
            <a:lvl1pPr marL="0" indent="0">
              <a:spcBef>
                <a:spcPts val="300"/>
              </a:spcBef>
              <a:buSzTx/>
              <a:buFontTx/>
              <a:buNone/>
              <a:defRPr sz="2200">
                <a:solidFill>
                  <a:srgbClr val="FFFFFF"/>
                </a:solidFill>
                <a:uFill>
                  <a:solidFill>
                    <a:srgbClr val="FFFFFF"/>
                  </a:solidFill>
                </a:uFill>
              </a:defRPr>
            </a:lvl1pPr>
            <a:lvl2pPr marL="0" indent="457200">
              <a:spcBef>
                <a:spcPts val="300"/>
              </a:spcBef>
              <a:buSzTx/>
              <a:buFontTx/>
              <a:buNone/>
              <a:defRPr sz="2200">
                <a:solidFill>
                  <a:srgbClr val="FFFFFF"/>
                </a:solidFill>
                <a:uFill>
                  <a:solidFill>
                    <a:srgbClr val="FFFFFF"/>
                  </a:solidFill>
                </a:uFill>
              </a:defRPr>
            </a:lvl2pPr>
            <a:lvl3pPr marL="0" indent="914400">
              <a:spcBef>
                <a:spcPts val="300"/>
              </a:spcBef>
              <a:buSzTx/>
              <a:buFontTx/>
              <a:buNone/>
              <a:defRPr sz="2200">
                <a:solidFill>
                  <a:srgbClr val="FFFFFF"/>
                </a:solidFill>
                <a:uFill>
                  <a:solidFill>
                    <a:srgbClr val="FFFFFF"/>
                  </a:solidFill>
                </a:uFill>
              </a:defRPr>
            </a:lvl3pPr>
            <a:lvl4pPr marL="0" indent="1371600">
              <a:spcBef>
                <a:spcPts val="300"/>
              </a:spcBef>
              <a:buSzTx/>
              <a:buFontTx/>
              <a:buNone/>
              <a:defRPr sz="2200">
                <a:solidFill>
                  <a:srgbClr val="FFFFFF"/>
                </a:solidFill>
                <a:uFill>
                  <a:solidFill>
                    <a:srgbClr val="FFFFFF"/>
                  </a:solidFill>
                </a:uFill>
              </a:defRPr>
            </a:lvl4pPr>
            <a:lvl5pPr marL="0" indent="1828800">
              <a:spcBef>
                <a:spcPts val="300"/>
              </a:spcBef>
              <a:buSzTx/>
              <a:buFontTx/>
              <a:buNone/>
              <a:defRPr sz="2200">
                <a:solidFill>
                  <a:srgbClr val="FFFFFF"/>
                </a:solidFill>
                <a:uFill>
                  <a:solidFill>
                    <a:srgbClr val="FFFFFF"/>
                  </a:solidFill>
                </a:uFill>
              </a:defRPr>
            </a:lvl5pPr>
          </a:lstStyle>
          <a:p>
            <a:pPr lvl="0">
              <a:defRPr sz="1800">
                <a:solidFill>
                  <a:srgbClr val="000000"/>
                </a:solidFill>
                <a:uFillTx/>
              </a:defRPr>
            </a:pPr>
            <a:r>
              <a:rPr sz="2200">
                <a:solidFill>
                  <a:srgbClr val="FFFFFF"/>
                </a:solidFill>
                <a:uFill>
                  <a:solidFill>
                    <a:srgbClr val="FFFFFF"/>
                  </a:solidFill>
                </a:uFill>
              </a:rPr>
              <a:t>Body Level One</a:t>
            </a:r>
            <a:endParaRPr sz="2200">
              <a:solidFill>
                <a:srgbClr val="FFFFFF"/>
              </a:solidFill>
              <a:uFill>
                <a:solidFill>
                  <a:srgbClr val="FFFFFF"/>
                </a:solidFill>
              </a:uFill>
            </a:endParaRPr>
          </a:p>
          <a:p>
            <a:pPr lvl="1">
              <a:defRPr sz="1800">
                <a:solidFill>
                  <a:srgbClr val="000000"/>
                </a:solidFill>
                <a:uFillTx/>
              </a:defRPr>
            </a:pPr>
            <a:r>
              <a:rPr sz="2200">
                <a:solidFill>
                  <a:srgbClr val="FFFFFF"/>
                </a:solidFill>
                <a:uFill>
                  <a:solidFill>
                    <a:srgbClr val="FFFFFF"/>
                  </a:solidFill>
                </a:uFill>
              </a:rPr>
              <a:t>Body Level Two</a:t>
            </a:r>
            <a:endParaRPr sz="2200">
              <a:solidFill>
                <a:srgbClr val="FFFFFF"/>
              </a:solidFill>
              <a:uFill>
                <a:solidFill>
                  <a:srgbClr val="FFFFFF"/>
                </a:solidFill>
              </a:uFill>
            </a:endParaRPr>
          </a:p>
          <a:p>
            <a:pPr lvl="2">
              <a:defRPr sz="1800">
                <a:solidFill>
                  <a:srgbClr val="000000"/>
                </a:solidFill>
                <a:uFillTx/>
              </a:defRPr>
            </a:pPr>
            <a:r>
              <a:rPr sz="2200">
                <a:solidFill>
                  <a:srgbClr val="FFFFFF"/>
                </a:solidFill>
                <a:uFill>
                  <a:solidFill>
                    <a:srgbClr val="FFFFFF"/>
                  </a:solidFill>
                </a:uFill>
              </a:rPr>
              <a:t>Body Level Three</a:t>
            </a:r>
            <a:endParaRPr sz="2200">
              <a:solidFill>
                <a:srgbClr val="FFFFFF"/>
              </a:solidFill>
              <a:uFill>
                <a:solidFill>
                  <a:srgbClr val="FFFFFF"/>
                </a:solidFill>
              </a:uFill>
            </a:endParaRPr>
          </a:p>
          <a:p>
            <a:pPr lvl="3">
              <a:defRPr sz="1800">
                <a:solidFill>
                  <a:srgbClr val="000000"/>
                </a:solidFill>
                <a:uFillTx/>
              </a:defRPr>
            </a:pPr>
            <a:r>
              <a:rPr sz="2200">
                <a:solidFill>
                  <a:srgbClr val="FFFFFF"/>
                </a:solidFill>
                <a:uFill>
                  <a:solidFill>
                    <a:srgbClr val="FFFFFF"/>
                  </a:solidFill>
                </a:uFill>
              </a:rPr>
              <a:t>Body Level Four</a:t>
            </a:r>
            <a:endParaRPr sz="2200">
              <a:solidFill>
                <a:srgbClr val="FFFFFF"/>
              </a:solidFill>
              <a:uFill>
                <a:solidFill>
                  <a:srgbClr val="FFFFFF"/>
                </a:solidFill>
              </a:uFill>
            </a:endParaRPr>
          </a:p>
          <a:p>
            <a:pPr lvl="4">
              <a:defRPr sz="1800">
                <a:solidFill>
                  <a:srgbClr val="000000"/>
                </a:solidFill>
                <a:uFillTx/>
              </a:defRPr>
            </a:pPr>
            <a:r>
              <a:rPr sz="2200">
                <a:solidFill>
                  <a:srgbClr val="FFFFFF"/>
                </a:solidFill>
                <a:uFill>
                  <a:solidFill>
                    <a:srgbClr val="FFFFFF"/>
                  </a:solidFill>
                </a:uFill>
              </a:rPr>
              <a:t>Body Level Five</a:t>
            </a:r>
          </a:p>
        </p:txBody>
      </p:sp>
      <p:sp>
        <p:nvSpPr>
          <p:cNvPr id="16" name="Shape 16"/>
          <p:cNvSpPr/>
          <p:nvPr>
            <p:ph type="title"/>
          </p:nvPr>
        </p:nvSpPr>
        <p:spPr>
          <a:xfrm>
            <a:off x="-338" y="1117368"/>
            <a:ext cx="13005476" cy="1208249"/>
          </a:xfrm>
          <a:prstGeom prst="rect">
            <a:avLst/>
          </a:prstGeom>
        </p:spPr>
        <p:txBody>
          <a:bodyPr/>
          <a:lstStyle>
            <a:lvl1pPr>
              <a:defRPr sz="3800">
                <a:solidFill>
                  <a:srgbClr val="FFFFFF"/>
                </a:solidFill>
                <a:uFill>
                  <a:solidFill>
                    <a:srgbClr val="FFFFFF"/>
                  </a:solidFill>
                </a:uFill>
              </a:defRPr>
            </a:lvl1pPr>
          </a:lstStyle>
          <a:p>
            <a:pPr lvl="0">
              <a:defRPr sz="1800">
                <a:solidFill>
                  <a:srgbClr val="000000"/>
                </a:solidFill>
                <a:uFillTx/>
              </a:defRPr>
            </a:pPr>
            <a:r>
              <a:rPr sz="3800">
                <a:solidFill>
                  <a:srgbClr val="FFFFFF"/>
                </a:solidFill>
                <a:uFill>
                  <a:solidFill>
                    <a:srgbClr val="FFFFFF"/>
                  </a:solidFill>
                </a:u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Default - Custom Layout">
    <p:spTree>
      <p:nvGrpSpPr>
        <p:cNvPr id="1" name=""/>
        <p:cNvGrpSpPr/>
        <p:nvPr/>
      </p:nvGrpSpPr>
      <p:grpSpPr>
        <a:xfrm>
          <a:off x="0" y="0"/>
          <a:ext cx="0" cy="0"/>
          <a:chOff x="0" y="0"/>
          <a:chExt cx="0" cy="0"/>
        </a:xfrm>
      </p:grpSpPr>
      <p:pic>
        <p:nvPicPr>
          <p:cNvPr id="18" name="image4.png" descr="Closing-Slide.png"/>
          <p:cNvPicPr/>
          <p:nvPr/>
        </p:nvPicPr>
        <p:blipFill>
          <a:blip r:embed="rId2">
            <a:extLst/>
          </a:blip>
          <a:stretch>
            <a:fillRect/>
          </a:stretch>
        </p:blipFill>
        <p:spPr>
          <a:xfrm>
            <a:off x="-31455" y="-23591"/>
            <a:ext cx="13067710" cy="9800782"/>
          </a:xfrm>
          <a:prstGeom prst="rect">
            <a:avLst/>
          </a:prstGeom>
          <a:ln w="12700">
            <a:miter lim="400000"/>
          </a:ln>
        </p:spPr>
      </p:pic>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spTree>
      <p:nvGrpSpPr>
        <p:cNvPr id="1" name=""/>
        <p:cNvGrpSpPr/>
        <p:nvPr/>
      </p:nvGrpSpPr>
      <p:grpSpPr>
        <a:xfrm>
          <a:off x="0" y="0"/>
          <a:ext cx="0" cy="0"/>
          <a:chOff x="0" y="0"/>
          <a:chExt cx="0" cy="0"/>
        </a:xfrm>
      </p:grpSpPr>
      <p:sp>
        <p:nvSpPr>
          <p:cNvPr id="20" name="Shape 2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Only">
    <p:spTree>
      <p:nvGrpSpPr>
        <p:cNvPr id="1" name=""/>
        <p:cNvGrpSpPr/>
        <p:nvPr/>
      </p:nvGrpSpPr>
      <p:grpSpPr>
        <a:xfrm>
          <a:off x="0" y="0"/>
          <a:ext cx="0" cy="0"/>
          <a:chOff x="0" y="0"/>
          <a:chExt cx="0" cy="0"/>
        </a:xfrm>
      </p:grpSpPr>
      <p:sp>
        <p:nvSpPr>
          <p:cNvPr id="22" name="Shape 22"/>
          <p:cNvSpPr/>
          <p:nvPr>
            <p:ph type="title"/>
          </p:nvPr>
        </p:nvSpPr>
        <p:spPr>
          <a:prstGeom prst="rect">
            <a:avLst/>
          </a:prstGeom>
        </p:spPr>
        <p:txBody>
          <a:bodyPr/>
          <a:lstStyle/>
          <a:p>
            <a:pPr lvl="0">
              <a:defRPr sz="1800">
                <a:uFillTx/>
              </a:defRPr>
            </a:pPr>
            <a:r>
              <a:rPr sz="6200">
                <a:uFill>
                  <a:solidFill/>
                </a:uFill>
              </a:rPr>
              <a:t>Title Text</a:t>
            </a:r>
          </a:p>
        </p:txBody>
      </p:sp>
      <p:sp>
        <p:nvSpPr>
          <p:cNvPr id="23" name="Shape 2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Clip Art and Text">
    <p:spTree>
      <p:nvGrpSpPr>
        <p:cNvPr id="1" name=""/>
        <p:cNvGrpSpPr/>
        <p:nvPr/>
      </p:nvGrpSpPr>
      <p:grpSpPr>
        <a:xfrm>
          <a:off x="0" y="0"/>
          <a:ext cx="0" cy="0"/>
          <a:chOff x="0" y="0"/>
          <a:chExt cx="0" cy="0"/>
        </a:xfrm>
      </p:grpSpPr>
      <p:sp>
        <p:nvSpPr>
          <p:cNvPr id="25" name="Shape 25"/>
          <p:cNvSpPr/>
          <p:nvPr>
            <p:ph type="title"/>
          </p:nvPr>
        </p:nvSpPr>
        <p:spPr>
          <a:xfrm>
            <a:off x="2031999" y="1219199"/>
            <a:ext cx="8940802" cy="853441"/>
          </a:xfrm>
          <a:prstGeom prst="rect">
            <a:avLst/>
          </a:prstGeom>
        </p:spPr>
        <p:txBody>
          <a:bodyPr/>
          <a:lstStyle/>
          <a:p>
            <a:pPr lvl="0">
              <a:defRPr sz="1800">
                <a:uFillTx/>
              </a:defRPr>
            </a:pPr>
            <a:r>
              <a:rPr sz="6200">
                <a:uFill>
                  <a:solidFill/>
                </a:uFill>
              </a:rPr>
              <a:t>Title Text</a:t>
            </a:r>
          </a:p>
        </p:txBody>
      </p:sp>
      <p:sp>
        <p:nvSpPr>
          <p:cNvPr id="26" name="Shape 26"/>
          <p:cNvSpPr/>
          <p:nvPr>
            <p:ph type="body" idx="1"/>
          </p:nvPr>
        </p:nvSpPr>
        <p:spPr>
          <a:xfrm>
            <a:off x="6583680" y="2844799"/>
            <a:ext cx="4064001" cy="5689602"/>
          </a:xfrm>
          <a:prstGeom prst="rect">
            <a:avLst/>
          </a:prstGeom>
        </p:spPr>
        <p:txBody>
          <a:bodyPr/>
          <a:lstStyle>
            <a:lvl1pPr marL="471487" indent="-471487">
              <a:spcBef>
                <a:spcPts val="700"/>
              </a:spcBef>
              <a:defRPr sz="4400"/>
            </a:lvl1pPr>
            <a:lvl2pPr marL="906235" indent="-449035">
              <a:spcBef>
                <a:spcPts val="700"/>
              </a:spcBef>
              <a:defRPr sz="4400"/>
            </a:lvl2pPr>
            <a:lvl3pPr marL="1333500" indent="-419100">
              <a:spcBef>
                <a:spcPts val="700"/>
              </a:spcBef>
              <a:defRPr sz="4400"/>
            </a:lvl3pPr>
            <a:lvl4pPr marL="1874520" indent="-502920">
              <a:spcBef>
                <a:spcPts val="700"/>
              </a:spcBef>
              <a:defRPr sz="4400"/>
            </a:lvl4pPr>
            <a:lvl5pPr marL="2331720" indent="-502920">
              <a:spcBef>
                <a:spcPts val="700"/>
              </a:spcBef>
              <a:defRPr sz="4400"/>
            </a:lvl5pPr>
          </a:lstStyle>
          <a:p>
            <a:pPr lvl="0">
              <a:defRPr sz="1800">
                <a:uFillTx/>
              </a:defRPr>
            </a:pPr>
            <a:r>
              <a:rPr sz="4400">
                <a:uFill>
                  <a:solidFill/>
                </a:uFill>
              </a:rPr>
              <a:t>Body Level One</a:t>
            </a:r>
            <a:endParaRPr sz="4400">
              <a:uFill>
                <a:solidFill/>
              </a:uFill>
            </a:endParaRPr>
          </a:p>
          <a:p>
            <a:pPr lvl="1">
              <a:defRPr sz="1800">
                <a:uFillTx/>
              </a:defRPr>
            </a:pPr>
            <a:r>
              <a:rPr sz="4400">
                <a:uFill>
                  <a:solidFill/>
                </a:uFill>
              </a:rPr>
              <a:t>Body Level Two</a:t>
            </a:r>
            <a:endParaRPr sz="4400">
              <a:uFill>
                <a:solidFill/>
              </a:uFill>
            </a:endParaRPr>
          </a:p>
          <a:p>
            <a:pPr lvl="2">
              <a:defRPr sz="1800">
                <a:uFillTx/>
              </a:defRPr>
            </a:pPr>
            <a:r>
              <a:rPr sz="4400">
                <a:uFill>
                  <a:solidFill/>
                </a:uFill>
              </a:rPr>
              <a:t>Body Level Three</a:t>
            </a:r>
            <a:endParaRPr sz="4400">
              <a:uFill>
                <a:solidFill/>
              </a:uFill>
            </a:endParaRPr>
          </a:p>
          <a:p>
            <a:pPr lvl="3">
              <a:defRPr sz="1800">
                <a:uFillTx/>
              </a:defRPr>
            </a:pPr>
            <a:r>
              <a:rPr sz="4400">
                <a:uFill>
                  <a:solidFill/>
                </a:uFill>
              </a:rPr>
              <a:t>Body Level Four</a:t>
            </a:r>
            <a:endParaRPr sz="4400">
              <a:uFill>
                <a:solidFill/>
              </a:uFill>
            </a:endParaRPr>
          </a:p>
          <a:p>
            <a:pPr lvl="4">
              <a:defRPr sz="1800">
                <a:uFillTx/>
              </a:defRPr>
            </a:pPr>
            <a:r>
              <a:rPr sz="4400">
                <a:uFill>
                  <a:solidFill/>
                </a:u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Default - Title, Text and Clip Art">
    <p:spTree>
      <p:nvGrpSpPr>
        <p:cNvPr id="1" name=""/>
        <p:cNvGrpSpPr/>
        <p:nvPr/>
      </p:nvGrpSpPr>
      <p:grpSpPr>
        <a:xfrm>
          <a:off x="0" y="0"/>
          <a:ext cx="0" cy="0"/>
          <a:chOff x="0" y="0"/>
          <a:chExt cx="0" cy="0"/>
        </a:xfrm>
      </p:grpSpPr>
      <p:sp>
        <p:nvSpPr>
          <p:cNvPr id="28" name="Shape 28"/>
          <p:cNvSpPr/>
          <p:nvPr>
            <p:ph type="title"/>
          </p:nvPr>
        </p:nvSpPr>
        <p:spPr>
          <a:xfrm>
            <a:off x="2031999" y="1219199"/>
            <a:ext cx="8940802" cy="853441"/>
          </a:xfrm>
          <a:prstGeom prst="rect">
            <a:avLst/>
          </a:prstGeom>
        </p:spPr>
        <p:txBody>
          <a:bodyPr/>
          <a:lstStyle/>
          <a:p>
            <a:pPr lvl="0">
              <a:defRPr sz="1800">
                <a:uFillTx/>
              </a:defRPr>
            </a:pPr>
            <a:r>
              <a:rPr sz="6200">
                <a:uFill>
                  <a:solidFill/>
                </a:uFill>
              </a:rPr>
              <a:t>Title Text</a:t>
            </a:r>
          </a:p>
        </p:txBody>
      </p:sp>
      <p:sp>
        <p:nvSpPr>
          <p:cNvPr id="29" name="Shape 29"/>
          <p:cNvSpPr/>
          <p:nvPr>
            <p:ph type="body" idx="1"/>
          </p:nvPr>
        </p:nvSpPr>
        <p:spPr>
          <a:xfrm>
            <a:off x="2357119" y="2844799"/>
            <a:ext cx="4064002" cy="5689602"/>
          </a:xfrm>
          <a:prstGeom prst="rect">
            <a:avLst/>
          </a:prstGeom>
        </p:spPr>
        <p:txBody>
          <a:bodyPr/>
          <a:lstStyle>
            <a:lvl1pPr marL="471487" indent="-471487">
              <a:spcBef>
                <a:spcPts val="700"/>
              </a:spcBef>
              <a:defRPr sz="4400"/>
            </a:lvl1pPr>
            <a:lvl2pPr marL="906235" indent="-449035">
              <a:spcBef>
                <a:spcPts val="700"/>
              </a:spcBef>
              <a:defRPr sz="4400"/>
            </a:lvl2pPr>
            <a:lvl3pPr marL="1333500" indent="-419100">
              <a:spcBef>
                <a:spcPts val="700"/>
              </a:spcBef>
              <a:defRPr sz="4400"/>
            </a:lvl3pPr>
            <a:lvl4pPr marL="1874520" indent="-502920">
              <a:spcBef>
                <a:spcPts val="700"/>
              </a:spcBef>
              <a:defRPr sz="4400"/>
            </a:lvl4pPr>
            <a:lvl5pPr marL="2331720" indent="-502920">
              <a:spcBef>
                <a:spcPts val="700"/>
              </a:spcBef>
              <a:defRPr sz="4400"/>
            </a:lvl5pPr>
          </a:lstStyle>
          <a:p>
            <a:pPr lvl="0">
              <a:defRPr sz="1800">
                <a:uFillTx/>
              </a:defRPr>
            </a:pPr>
            <a:r>
              <a:rPr sz="4400">
                <a:uFill>
                  <a:solidFill/>
                </a:uFill>
              </a:rPr>
              <a:t>Body Level One</a:t>
            </a:r>
            <a:endParaRPr sz="4400">
              <a:uFill>
                <a:solidFill/>
              </a:uFill>
            </a:endParaRPr>
          </a:p>
          <a:p>
            <a:pPr lvl="1">
              <a:defRPr sz="1800">
                <a:uFillTx/>
              </a:defRPr>
            </a:pPr>
            <a:r>
              <a:rPr sz="4400">
                <a:uFill>
                  <a:solidFill/>
                </a:uFill>
              </a:rPr>
              <a:t>Body Level Two</a:t>
            </a:r>
            <a:endParaRPr sz="4400">
              <a:uFill>
                <a:solidFill/>
              </a:uFill>
            </a:endParaRPr>
          </a:p>
          <a:p>
            <a:pPr lvl="2">
              <a:defRPr sz="1800">
                <a:uFillTx/>
              </a:defRPr>
            </a:pPr>
            <a:r>
              <a:rPr sz="4400">
                <a:uFill>
                  <a:solidFill/>
                </a:uFill>
              </a:rPr>
              <a:t>Body Level Three</a:t>
            </a:r>
            <a:endParaRPr sz="4400">
              <a:uFill>
                <a:solidFill/>
              </a:uFill>
            </a:endParaRPr>
          </a:p>
          <a:p>
            <a:pPr lvl="3">
              <a:defRPr sz="1800">
                <a:uFillTx/>
              </a:defRPr>
            </a:pPr>
            <a:r>
              <a:rPr sz="4400">
                <a:uFill>
                  <a:solidFill/>
                </a:uFill>
              </a:rPr>
              <a:t>Body Level Four</a:t>
            </a:r>
            <a:endParaRPr sz="4400">
              <a:uFill>
                <a:solidFill/>
              </a:uFill>
            </a:endParaRPr>
          </a:p>
          <a:p>
            <a:pPr lvl="4">
              <a:defRPr sz="1800">
                <a:uFillTx/>
              </a:defRPr>
            </a:pPr>
            <a:r>
              <a:rPr sz="4400">
                <a:uFill>
                  <a:solidFill/>
                </a:u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Default - Two Content">
    <p:spTree>
      <p:nvGrpSpPr>
        <p:cNvPr id="1" name=""/>
        <p:cNvGrpSpPr/>
        <p:nvPr/>
      </p:nvGrpSpPr>
      <p:grpSpPr>
        <a:xfrm>
          <a:off x="0" y="0"/>
          <a:ext cx="0" cy="0"/>
          <a:chOff x="0" y="0"/>
          <a:chExt cx="0" cy="0"/>
        </a:xfrm>
      </p:grpSpPr>
      <p:sp>
        <p:nvSpPr>
          <p:cNvPr id="31" name="Shape 31"/>
          <p:cNvSpPr/>
          <p:nvPr>
            <p:ph type="title"/>
          </p:nvPr>
        </p:nvSpPr>
        <p:spPr>
          <a:prstGeom prst="rect">
            <a:avLst/>
          </a:prstGeom>
        </p:spPr>
        <p:txBody>
          <a:bodyPr/>
          <a:lstStyle/>
          <a:p>
            <a:pPr lvl="0">
              <a:defRPr sz="1800">
                <a:uFillTx/>
              </a:defRPr>
            </a:pPr>
            <a:r>
              <a:rPr sz="6200">
                <a:uFill>
                  <a:solidFill/>
                </a:uFill>
              </a:rPr>
              <a:t>Title Text</a:t>
            </a:r>
          </a:p>
        </p:txBody>
      </p:sp>
      <p:sp>
        <p:nvSpPr>
          <p:cNvPr id="32" name="Shape 32"/>
          <p:cNvSpPr/>
          <p:nvPr>
            <p:ph type="body" idx="1"/>
          </p:nvPr>
        </p:nvSpPr>
        <p:spPr>
          <a:prstGeom prst="rect">
            <a:avLst/>
          </a:prstGeom>
        </p:spPr>
        <p:txBody>
          <a:bodyPr/>
          <a:lstStyle/>
          <a:p>
            <a:pPr lvl="0">
              <a:defRPr sz="1800">
                <a:uFillTx/>
              </a:defRPr>
            </a:pPr>
            <a:r>
              <a:rPr sz="3800">
                <a:uFill>
                  <a:solidFill/>
                </a:uFill>
              </a:rPr>
              <a:t>Body Level One</a:t>
            </a:r>
            <a:endParaRPr sz="3800">
              <a:uFill>
                <a:solidFill/>
              </a:uFill>
            </a:endParaRPr>
          </a:p>
          <a:p>
            <a:pPr lvl="1">
              <a:defRPr sz="1800">
                <a:uFillTx/>
              </a:defRPr>
            </a:pPr>
            <a:r>
              <a:rPr sz="3800">
                <a:uFill>
                  <a:solidFill/>
                </a:uFill>
              </a:rPr>
              <a:t>Body Level Two</a:t>
            </a:r>
            <a:endParaRPr sz="3800">
              <a:uFill>
                <a:solidFill/>
              </a:uFill>
            </a:endParaRPr>
          </a:p>
          <a:p>
            <a:pPr lvl="2">
              <a:defRPr sz="1800">
                <a:uFillTx/>
              </a:defRPr>
            </a:pPr>
            <a:r>
              <a:rPr sz="3800">
                <a:uFill>
                  <a:solidFill/>
                </a:uFill>
              </a:rPr>
              <a:t>Body Level Three</a:t>
            </a:r>
            <a:endParaRPr sz="3800">
              <a:uFill>
                <a:solidFill/>
              </a:uFill>
            </a:endParaRPr>
          </a:p>
          <a:p>
            <a:pPr lvl="3">
              <a:defRPr sz="1800">
                <a:uFillTx/>
              </a:defRPr>
            </a:pPr>
            <a:r>
              <a:rPr sz="3800">
                <a:uFill>
                  <a:solidFill/>
                </a:uFill>
              </a:rPr>
              <a:t>Body Level Four</a:t>
            </a:r>
            <a:endParaRPr sz="3800">
              <a:uFill>
                <a:solidFill/>
              </a:uFill>
            </a:endParaRPr>
          </a:p>
          <a:p>
            <a:pPr lvl="4">
              <a:defRPr sz="1800">
                <a:uFillTx/>
              </a:defRPr>
            </a:pPr>
            <a:r>
              <a:rPr sz="3800">
                <a:uFill>
                  <a:solidFill/>
                </a:uFill>
              </a:rPr>
              <a:t>Body Level Five</a:t>
            </a:r>
          </a:p>
        </p:txBody>
      </p:sp>
      <p:sp>
        <p:nvSpPr>
          <p:cNvPr id="33" name="Shape 3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2113279" y="1317414"/>
            <a:ext cx="8778241" cy="160866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normAutofit fontScale="100000" lnSpcReduction="0"/>
          </a:bodyPr>
          <a:lstStyle/>
          <a:p>
            <a:pPr lvl="0">
              <a:defRPr sz="1800">
                <a:uFillTx/>
              </a:defRPr>
            </a:pPr>
            <a:r>
              <a:rPr sz="6200">
                <a:uFill>
                  <a:solidFill/>
                </a:uFill>
              </a:rPr>
              <a:t>Title Text</a:t>
            </a:r>
          </a:p>
        </p:txBody>
      </p:sp>
      <p:sp>
        <p:nvSpPr>
          <p:cNvPr id="3" name="Shape 3"/>
          <p:cNvSpPr/>
          <p:nvPr>
            <p:ph type="body" idx="1"/>
          </p:nvPr>
        </p:nvSpPr>
        <p:spPr>
          <a:xfrm>
            <a:off x="2113279" y="2926079"/>
            <a:ext cx="4307841" cy="560832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ormAutofit fontScale="100000" lnSpcReduction="0"/>
          </a:bodyPr>
          <a:lstStyle/>
          <a:p>
            <a:pPr lvl="0">
              <a:defRPr sz="1800">
                <a:uFillTx/>
              </a:defRPr>
            </a:pPr>
            <a:r>
              <a:rPr sz="3800">
                <a:uFill>
                  <a:solidFill/>
                </a:uFill>
              </a:rPr>
              <a:t>Body Level One</a:t>
            </a:r>
            <a:endParaRPr sz="3800">
              <a:uFill>
                <a:solidFill/>
              </a:uFill>
            </a:endParaRPr>
          </a:p>
          <a:p>
            <a:pPr lvl="1">
              <a:defRPr sz="1800">
                <a:uFillTx/>
              </a:defRPr>
            </a:pPr>
            <a:r>
              <a:rPr sz="3800">
                <a:uFill>
                  <a:solidFill/>
                </a:uFill>
              </a:rPr>
              <a:t>Body Level Two</a:t>
            </a:r>
            <a:endParaRPr sz="3800">
              <a:uFill>
                <a:solidFill/>
              </a:uFill>
            </a:endParaRPr>
          </a:p>
          <a:p>
            <a:pPr lvl="2">
              <a:defRPr sz="1800">
                <a:uFillTx/>
              </a:defRPr>
            </a:pPr>
            <a:r>
              <a:rPr sz="3800">
                <a:uFill>
                  <a:solidFill/>
                </a:uFill>
              </a:rPr>
              <a:t>Body Level Three</a:t>
            </a:r>
            <a:endParaRPr sz="3800">
              <a:uFill>
                <a:solidFill/>
              </a:uFill>
            </a:endParaRPr>
          </a:p>
          <a:p>
            <a:pPr lvl="3">
              <a:defRPr sz="1800">
                <a:uFillTx/>
              </a:defRPr>
            </a:pPr>
            <a:r>
              <a:rPr sz="3800">
                <a:uFill>
                  <a:solidFill/>
                </a:uFill>
              </a:rPr>
              <a:t>Body Level Four</a:t>
            </a:r>
            <a:endParaRPr sz="3800">
              <a:uFill>
                <a:solidFill/>
              </a:uFill>
            </a:endParaRPr>
          </a:p>
          <a:p>
            <a:pPr lvl="4">
              <a:defRPr sz="1800">
                <a:uFillTx/>
              </a:defRPr>
            </a:pPr>
            <a:r>
              <a:rPr sz="3800">
                <a:uFill>
                  <a:solidFill/>
                </a:uFill>
              </a:rPr>
              <a:t>Body Level Five</a:t>
            </a:r>
          </a:p>
        </p:txBody>
      </p:sp>
      <p:sp>
        <p:nvSpPr>
          <p:cNvPr id="4" name="Shape 4"/>
          <p:cNvSpPr/>
          <p:nvPr>
            <p:ph type="sldNum" sz="quarter" idx="2"/>
          </p:nvPr>
        </p:nvSpPr>
        <p:spPr>
          <a:xfrm>
            <a:off x="8615680" y="8034295"/>
            <a:ext cx="2275841" cy="319490"/>
          </a:xfrm>
          <a:prstGeom prst="rect">
            <a:avLst/>
          </a:prstGeom>
          <a:ln w="12700">
            <a:miter lim="400000"/>
          </a:ln>
        </p:spPr>
        <p:txBody>
          <a:bodyPr lIns="48767" tIns="48767" rIns="48767" bIns="48767" anchor="ctr">
            <a:spAutoFit/>
          </a:bodyPr>
          <a:lstStyle>
            <a:lvl1pPr algn="r">
              <a:defRPr sz="1600">
                <a:solidFill>
                  <a:srgbClr val="888888"/>
                </a:solidFill>
                <a:uFill>
                  <a:solidFill>
                    <a:srgbClr val="888888"/>
                  </a:solidFill>
                </a:uFill>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spd="med" advClick="1"/>
  <p:txStyles>
    <p:titleStyle>
      <a:lvl1pPr algn="ctr">
        <a:defRPr sz="6200">
          <a:uFill>
            <a:solidFill/>
          </a:uFill>
          <a:latin typeface="Arial"/>
          <a:ea typeface="Arial"/>
          <a:cs typeface="Arial"/>
          <a:sym typeface="Arial"/>
        </a:defRPr>
      </a:lvl1pPr>
      <a:lvl2pPr algn="ctr">
        <a:defRPr sz="6200">
          <a:uFill>
            <a:solidFill/>
          </a:uFill>
          <a:latin typeface="Arial"/>
          <a:ea typeface="Arial"/>
          <a:cs typeface="Arial"/>
          <a:sym typeface="Arial"/>
        </a:defRPr>
      </a:lvl2pPr>
      <a:lvl3pPr algn="ctr">
        <a:defRPr sz="6200">
          <a:uFill>
            <a:solidFill/>
          </a:uFill>
          <a:latin typeface="Arial"/>
          <a:ea typeface="Arial"/>
          <a:cs typeface="Arial"/>
          <a:sym typeface="Arial"/>
        </a:defRPr>
      </a:lvl3pPr>
      <a:lvl4pPr algn="ctr">
        <a:defRPr sz="6200">
          <a:uFill>
            <a:solidFill/>
          </a:uFill>
          <a:latin typeface="Arial"/>
          <a:ea typeface="Arial"/>
          <a:cs typeface="Arial"/>
          <a:sym typeface="Arial"/>
        </a:defRPr>
      </a:lvl4pPr>
      <a:lvl5pPr algn="ctr">
        <a:defRPr sz="6200">
          <a:uFill>
            <a:solidFill/>
          </a:uFill>
          <a:latin typeface="Arial"/>
          <a:ea typeface="Arial"/>
          <a:cs typeface="Arial"/>
          <a:sym typeface="Arial"/>
        </a:defRPr>
      </a:lvl5pPr>
      <a:lvl6pPr algn="ctr">
        <a:defRPr sz="6200">
          <a:uFill>
            <a:solidFill/>
          </a:uFill>
          <a:latin typeface="Arial"/>
          <a:ea typeface="Arial"/>
          <a:cs typeface="Arial"/>
          <a:sym typeface="Arial"/>
        </a:defRPr>
      </a:lvl6pPr>
      <a:lvl7pPr algn="ctr">
        <a:defRPr sz="6200">
          <a:uFill>
            <a:solidFill/>
          </a:uFill>
          <a:latin typeface="Arial"/>
          <a:ea typeface="Arial"/>
          <a:cs typeface="Arial"/>
          <a:sym typeface="Arial"/>
        </a:defRPr>
      </a:lvl7pPr>
      <a:lvl8pPr algn="ctr">
        <a:defRPr sz="6200">
          <a:uFill>
            <a:solidFill/>
          </a:uFill>
          <a:latin typeface="Arial"/>
          <a:ea typeface="Arial"/>
          <a:cs typeface="Arial"/>
          <a:sym typeface="Arial"/>
        </a:defRPr>
      </a:lvl8pPr>
      <a:lvl9pPr algn="ctr">
        <a:defRPr sz="6200">
          <a:uFill>
            <a:solidFill/>
          </a:uFill>
          <a:latin typeface="Arial"/>
          <a:ea typeface="Arial"/>
          <a:cs typeface="Arial"/>
          <a:sym typeface="Arial"/>
        </a:defRPr>
      </a:lvl9pPr>
    </p:titleStyle>
    <p:bodyStyle>
      <a:lvl1pPr marL="465364" indent="-465364">
        <a:spcBef>
          <a:spcPts val="600"/>
        </a:spcBef>
        <a:buSzPct val="100000"/>
        <a:buFont typeface="Arial"/>
        <a:buChar char="•"/>
        <a:defRPr sz="3800">
          <a:uFill>
            <a:solidFill/>
          </a:uFill>
          <a:latin typeface="Arial"/>
          <a:ea typeface="Arial"/>
          <a:cs typeface="Arial"/>
          <a:sym typeface="Arial"/>
        </a:defRPr>
      </a:lvl1pPr>
      <a:lvl2pPr marL="909637" indent="-452437">
        <a:spcBef>
          <a:spcPts val="600"/>
        </a:spcBef>
        <a:buSzPct val="100000"/>
        <a:buFont typeface="Arial"/>
        <a:buChar char="–"/>
        <a:defRPr sz="3800">
          <a:uFill>
            <a:solidFill/>
          </a:uFill>
          <a:latin typeface="Arial"/>
          <a:ea typeface="Arial"/>
          <a:cs typeface="Arial"/>
          <a:sym typeface="Arial"/>
        </a:defRPr>
      </a:lvl2pPr>
      <a:lvl3pPr marL="1348739" indent="-434339">
        <a:spcBef>
          <a:spcPts val="600"/>
        </a:spcBef>
        <a:buSzPct val="100000"/>
        <a:buFont typeface="Arial"/>
        <a:buChar char="•"/>
        <a:defRPr sz="3800">
          <a:uFill>
            <a:solidFill/>
          </a:uFill>
          <a:latin typeface="Arial"/>
          <a:ea typeface="Arial"/>
          <a:cs typeface="Arial"/>
          <a:sym typeface="Arial"/>
        </a:defRPr>
      </a:lvl3pPr>
      <a:lvl4pPr marL="1854200" indent="-482600">
        <a:spcBef>
          <a:spcPts val="600"/>
        </a:spcBef>
        <a:buSzPct val="100000"/>
        <a:buFont typeface="Arial"/>
        <a:buChar char="–"/>
        <a:defRPr sz="3800">
          <a:uFill>
            <a:solidFill/>
          </a:uFill>
          <a:latin typeface="Arial"/>
          <a:ea typeface="Arial"/>
          <a:cs typeface="Arial"/>
          <a:sym typeface="Arial"/>
        </a:defRPr>
      </a:lvl4pPr>
      <a:lvl5pPr marL="2311400" indent="-482600">
        <a:spcBef>
          <a:spcPts val="600"/>
        </a:spcBef>
        <a:buSzPct val="100000"/>
        <a:buFont typeface="Arial"/>
        <a:buChar char="»"/>
        <a:defRPr sz="3800">
          <a:uFill>
            <a:solidFill/>
          </a:uFill>
          <a:latin typeface="Arial"/>
          <a:ea typeface="Arial"/>
          <a:cs typeface="Arial"/>
          <a:sym typeface="Arial"/>
        </a:defRPr>
      </a:lvl5pPr>
      <a:lvl6pPr marL="2768600" indent="-482600">
        <a:spcBef>
          <a:spcPts val="600"/>
        </a:spcBef>
        <a:buSzPct val="100000"/>
        <a:buFont typeface="Arial"/>
        <a:buChar char="•"/>
        <a:defRPr sz="3800">
          <a:uFill>
            <a:solidFill/>
          </a:uFill>
          <a:latin typeface="Arial"/>
          <a:ea typeface="Arial"/>
          <a:cs typeface="Arial"/>
          <a:sym typeface="Arial"/>
        </a:defRPr>
      </a:lvl6pPr>
      <a:lvl7pPr marL="3225800" indent="-482600">
        <a:spcBef>
          <a:spcPts val="600"/>
        </a:spcBef>
        <a:buSzPct val="100000"/>
        <a:buFont typeface="Arial"/>
        <a:buChar char="•"/>
        <a:defRPr sz="3800">
          <a:uFill>
            <a:solidFill/>
          </a:uFill>
          <a:latin typeface="Arial"/>
          <a:ea typeface="Arial"/>
          <a:cs typeface="Arial"/>
          <a:sym typeface="Arial"/>
        </a:defRPr>
      </a:lvl7pPr>
      <a:lvl8pPr marL="3683000" indent="-482600">
        <a:spcBef>
          <a:spcPts val="600"/>
        </a:spcBef>
        <a:buSzPct val="100000"/>
        <a:buFont typeface="Arial"/>
        <a:buChar char="•"/>
        <a:defRPr sz="3800">
          <a:uFill>
            <a:solidFill/>
          </a:uFill>
          <a:latin typeface="Arial"/>
          <a:ea typeface="Arial"/>
          <a:cs typeface="Arial"/>
          <a:sym typeface="Arial"/>
        </a:defRPr>
      </a:lvl8pPr>
      <a:lvl9pPr marL="4140200" indent="-482600">
        <a:spcBef>
          <a:spcPts val="600"/>
        </a:spcBef>
        <a:buSzPct val="100000"/>
        <a:buFont typeface="Arial"/>
        <a:buChar char="•"/>
        <a:defRPr sz="3800">
          <a:uFill>
            <a:solidFill/>
          </a:uFill>
          <a:latin typeface="Arial"/>
          <a:ea typeface="Arial"/>
          <a:cs typeface="Arial"/>
          <a:sym typeface="Arial"/>
        </a:defRPr>
      </a:lvl9pPr>
    </p:bodyStyle>
    <p:otherStyle>
      <a:lvl1pPr algn="r" defTabSz="457200">
        <a:defRPr sz="1600">
          <a:solidFill>
            <a:schemeClr val="tx1"/>
          </a:solidFill>
          <a:uFill>
            <a:solidFill>
              <a:srgbClr val="888888"/>
            </a:solidFill>
          </a:uFill>
          <a:latin typeface="+mn-lt"/>
          <a:ea typeface="+mn-ea"/>
          <a:cs typeface="+mn-cs"/>
          <a:sym typeface="Arial"/>
        </a:defRPr>
      </a:lvl1pPr>
      <a:lvl2pPr indent="457200" algn="r" defTabSz="457200">
        <a:defRPr sz="1600">
          <a:solidFill>
            <a:schemeClr val="tx1"/>
          </a:solidFill>
          <a:uFill>
            <a:solidFill>
              <a:srgbClr val="888888"/>
            </a:solidFill>
          </a:uFill>
          <a:latin typeface="+mn-lt"/>
          <a:ea typeface="+mn-ea"/>
          <a:cs typeface="+mn-cs"/>
          <a:sym typeface="Arial"/>
        </a:defRPr>
      </a:lvl2pPr>
      <a:lvl3pPr indent="914400" algn="r" defTabSz="457200">
        <a:defRPr sz="1600">
          <a:solidFill>
            <a:schemeClr val="tx1"/>
          </a:solidFill>
          <a:uFill>
            <a:solidFill>
              <a:srgbClr val="888888"/>
            </a:solidFill>
          </a:uFill>
          <a:latin typeface="+mn-lt"/>
          <a:ea typeface="+mn-ea"/>
          <a:cs typeface="+mn-cs"/>
          <a:sym typeface="Arial"/>
        </a:defRPr>
      </a:lvl3pPr>
      <a:lvl4pPr indent="1371600" algn="r" defTabSz="457200">
        <a:defRPr sz="1600">
          <a:solidFill>
            <a:schemeClr val="tx1"/>
          </a:solidFill>
          <a:uFill>
            <a:solidFill>
              <a:srgbClr val="888888"/>
            </a:solidFill>
          </a:uFill>
          <a:latin typeface="+mn-lt"/>
          <a:ea typeface="+mn-ea"/>
          <a:cs typeface="+mn-cs"/>
          <a:sym typeface="Arial"/>
        </a:defRPr>
      </a:lvl4pPr>
      <a:lvl5pPr indent="1828800" algn="r" defTabSz="457200">
        <a:defRPr sz="1600">
          <a:solidFill>
            <a:schemeClr val="tx1"/>
          </a:solidFill>
          <a:uFill>
            <a:solidFill>
              <a:srgbClr val="888888"/>
            </a:solidFill>
          </a:uFill>
          <a:latin typeface="+mn-lt"/>
          <a:ea typeface="+mn-ea"/>
          <a:cs typeface="+mn-cs"/>
          <a:sym typeface="Arial"/>
        </a:defRPr>
      </a:lvl5pPr>
      <a:lvl6pPr indent="2286000" algn="r" defTabSz="457200">
        <a:defRPr sz="1600">
          <a:solidFill>
            <a:schemeClr val="tx1"/>
          </a:solidFill>
          <a:uFill>
            <a:solidFill>
              <a:srgbClr val="888888"/>
            </a:solidFill>
          </a:uFill>
          <a:latin typeface="+mn-lt"/>
          <a:ea typeface="+mn-ea"/>
          <a:cs typeface="+mn-cs"/>
          <a:sym typeface="Arial"/>
        </a:defRPr>
      </a:lvl6pPr>
      <a:lvl7pPr indent="2743200" algn="r" defTabSz="457200">
        <a:defRPr sz="1600">
          <a:solidFill>
            <a:schemeClr val="tx1"/>
          </a:solidFill>
          <a:uFill>
            <a:solidFill>
              <a:srgbClr val="888888"/>
            </a:solidFill>
          </a:uFill>
          <a:latin typeface="+mn-lt"/>
          <a:ea typeface="+mn-ea"/>
          <a:cs typeface="+mn-cs"/>
          <a:sym typeface="Arial"/>
        </a:defRPr>
      </a:lvl7pPr>
      <a:lvl8pPr indent="3200400" algn="r" defTabSz="457200">
        <a:defRPr sz="1600">
          <a:solidFill>
            <a:schemeClr val="tx1"/>
          </a:solidFill>
          <a:uFill>
            <a:solidFill>
              <a:srgbClr val="888888"/>
            </a:solidFill>
          </a:uFill>
          <a:latin typeface="+mn-lt"/>
          <a:ea typeface="+mn-ea"/>
          <a:cs typeface="+mn-cs"/>
          <a:sym typeface="Arial"/>
        </a:defRPr>
      </a:lvl8pPr>
      <a:lvl9pPr indent="3657600" algn="r" defTabSz="457200">
        <a:defRPr sz="1600">
          <a:solidFill>
            <a:schemeClr val="tx1"/>
          </a:solidFill>
          <a:uFill>
            <a:solidFill>
              <a:srgbClr val="888888"/>
            </a:solidFill>
          </a:u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jpeg"/><Relationship Id="rId3" Type="http://schemas.openxmlformats.org/officeDocument/2006/relationships/image" Target="../media/image15.png"/><Relationship Id="rId4" Type="http://schemas.openxmlformats.org/officeDocument/2006/relationships/image" Target="../media/image16.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1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0.png"/><Relationship Id="rId4" Type="http://schemas.openxmlformats.org/officeDocument/2006/relationships/image" Target="../media/image3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30.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3.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0.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0.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unterindustries.com/irrigation-product/controllers/acc" TargetMode="External"/><Relationship Id="rId3"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unterindustries.com/irrigation-product/controllers/icd-hp" TargetMode="External"/><Relationship Id="rId3"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gradFill flip="none" rotWithShape="1">
          <a:gsLst>
            <a:gs pos="0">
              <a:srgbClr val="A7BFE1"/>
            </a:gs>
            <a:gs pos="35000">
              <a:srgbClr val="C2D2E8"/>
            </a:gs>
            <a:gs pos="100000">
              <a:srgbClr val="E7EEF7"/>
            </a:gs>
          </a:gsLst>
          <a:lin ang="16200000" scaled="0"/>
        </a:gradFill>
      </p:bgPr>
    </p:bg>
    <p:spTree>
      <p:nvGrpSpPr>
        <p:cNvPr id="1" name=""/>
        <p:cNvGrpSpPr/>
        <p:nvPr/>
      </p:nvGrpSpPr>
      <p:grpSpPr>
        <a:xfrm>
          <a:off x="0" y="0"/>
          <a:ext cx="0" cy="0"/>
          <a:chOff x="0" y="0"/>
          <a:chExt cx="0" cy="0"/>
        </a:xfrm>
      </p:grpSpPr>
      <p:sp>
        <p:nvSpPr>
          <p:cNvPr id="37" name="Shape 37"/>
          <p:cNvSpPr/>
          <p:nvPr>
            <p:ph type="title" idx="4294967295"/>
          </p:nvPr>
        </p:nvSpPr>
        <p:spPr>
          <a:xfrm>
            <a:off x="637814" y="1423898"/>
            <a:ext cx="8290561" cy="2579675"/>
          </a:xfrm>
          <a:prstGeom prst="rect">
            <a:avLst/>
          </a:prstGeom>
        </p:spPr>
        <p:txBody>
          <a:bodyPr/>
          <a:lstStyle>
            <a:lvl1pPr algn="l">
              <a:defRPr sz="3800">
                <a:solidFill>
                  <a:srgbClr val="FFFFFF"/>
                </a:solidFill>
                <a:uFill>
                  <a:solidFill>
                    <a:srgbClr val="FFFFFF"/>
                  </a:solidFill>
                </a:uFill>
              </a:defRPr>
            </a:lvl1pPr>
          </a:lstStyle>
          <a:p>
            <a:pPr lvl="0">
              <a:defRPr sz="1800">
                <a:solidFill>
                  <a:srgbClr val="000000"/>
                </a:solidFill>
                <a:uFillTx/>
              </a:defRPr>
            </a:pPr>
            <a:r>
              <a:rPr sz="3800">
                <a:solidFill>
                  <a:srgbClr val="FFFFFF"/>
                </a:solidFill>
                <a:uFill>
                  <a:solidFill>
                    <a:srgbClr val="FFFFFF"/>
                  </a:solidFill>
                </a:uFill>
              </a:rPr>
              <a:t>Advanced Decoder Systems</a:t>
            </a:r>
          </a:p>
        </p:txBody>
      </p:sp>
      <p:pic>
        <p:nvPicPr>
          <p:cNvPr id="38" name="image16.jpg" descr="C:\Documents and Settings\DNewcomb\Desktop\ProductPresImages\H3368.jpg"/>
          <p:cNvPicPr/>
          <p:nvPr/>
        </p:nvPicPr>
        <p:blipFill>
          <a:blip r:embed="rId2">
            <a:extLst/>
          </a:blip>
          <a:srcRect l="5811" t="6353" r="3261" b="5069"/>
          <a:stretch>
            <a:fillRect/>
          </a:stretch>
        </p:blipFill>
        <p:spPr>
          <a:xfrm>
            <a:off x="3345259" y="5209509"/>
            <a:ext cx="6314207" cy="4516345"/>
          </a:xfrm>
          <a:prstGeom prst="rect">
            <a:avLst/>
          </a:prstGeom>
          <a:ln w="12700">
            <a:miter lim="400000"/>
          </a:ln>
        </p:spPr>
      </p:pic>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 name="Screen Shot 2014-11-10 at 11.57.02 AM.png"/>
          <p:cNvPicPr/>
          <p:nvPr/>
        </p:nvPicPr>
        <p:blipFill>
          <a:blip r:embed="rId2">
            <a:extLst/>
          </a:blip>
          <a:stretch>
            <a:fillRect/>
          </a:stretch>
        </p:blipFill>
        <p:spPr>
          <a:xfrm>
            <a:off x="5770460" y="1087389"/>
            <a:ext cx="2589656" cy="4316093"/>
          </a:xfrm>
          <a:prstGeom prst="rect">
            <a:avLst/>
          </a:prstGeom>
          <a:ln w="12700">
            <a:miter lim="400000"/>
          </a:ln>
        </p:spPr>
      </p:pic>
      <p:sp>
        <p:nvSpPr>
          <p:cNvPr id="142" name="Shape 142"/>
          <p:cNvSpPr/>
          <p:nvPr>
            <p:ph type="title"/>
          </p:nvPr>
        </p:nvSpPr>
        <p:spPr>
          <a:prstGeom prst="rect">
            <a:avLst/>
          </a:prstGeom>
        </p:spPr>
        <p:txBody>
          <a:bodyPr/>
          <a:lstStyle>
            <a:lvl1pPr>
              <a:defRPr b="0" sz="3800">
                <a:solidFill>
                  <a:srgbClr val="000000"/>
                </a:solidFill>
                <a:uFill>
                  <a:solidFill>
                    <a:srgbClr val="FFFFFF"/>
                  </a:solidFill>
                </a:uFill>
              </a:defRPr>
            </a:lvl1pPr>
          </a:lstStyle>
          <a:p>
            <a:pPr lvl="0">
              <a:defRPr sz="1800">
                <a:uFillTx/>
              </a:defRPr>
            </a:pPr>
            <a:r>
              <a:rPr sz="3800">
                <a:uFill>
                  <a:solidFill>
                    <a:srgbClr val="FFFFFF"/>
                  </a:solidFill>
                </a:uFill>
              </a:rPr>
              <a:t>Flashing an ICD-HP</a:t>
            </a:r>
          </a:p>
        </p:txBody>
      </p:sp>
      <p:sp>
        <p:nvSpPr>
          <p:cNvPr id="143" name="Shape 143"/>
          <p:cNvSpPr/>
          <p:nvPr>
            <p:ph type="body" idx="1"/>
          </p:nvPr>
        </p:nvSpPr>
        <p:spPr>
          <a:prstGeom prst="rect">
            <a:avLst/>
          </a:prstGeom>
        </p:spPr>
        <p:txBody>
          <a:bodyPr/>
          <a:lstStyle/>
          <a:p>
            <a:pPr lvl="0">
              <a:defRPr sz="1800">
                <a:uFillTx/>
              </a:defRPr>
            </a:pPr>
            <a:r>
              <a:rPr sz="2800">
                <a:uFill>
                  <a:solidFill>
                    <a:srgbClr val="808080"/>
                  </a:solidFill>
                </a:uFill>
              </a:rPr>
              <a:t>Place the ICD-HP into Flash Mode</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Click setup.exe to run ICD-HP updater</a:t>
            </a:r>
          </a:p>
        </p:txBody>
      </p:sp>
      <p:pic>
        <p:nvPicPr>
          <p:cNvPr id="144" name="Screen Shot 2014-11-10 at 12.09.11 PM.png"/>
          <p:cNvPicPr/>
          <p:nvPr/>
        </p:nvPicPr>
        <p:blipFill>
          <a:blip r:embed="rId3">
            <a:extLst/>
          </a:blip>
          <a:stretch>
            <a:fillRect/>
          </a:stretch>
        </p:blipFill>
        <p:spPr>
          <a:xfrm>
            <a:off x="-111936" y="5932059"/>
            <a:ext cx="9307378" cy="2430361"/>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body" idx="1"/>
          </p:nvPr>
        </p:nvSpPr>
        <p:spPr>
          <a:prstGeom prst="rect">
            <a:avLst/>
          </a:prstGeom>
        </p:spPr>
        <p:txBody>
          <a:bodyPr/>
          <a:lstStyle/>
          <a:p>
            <a:pPr lvl="0">
              <a:defRPr sz="1800">
                <a:solidFill>
                  <a:srgbClr val="000000"/>
                </a:solidFill>
                <a:uFillTx/>
              </a:defRPr>
            </a:pPr>
            <a:r>
              <a:rPr sz="2200">
                <a:solidFill>
                  <a:srgbClr val="FFFFFF"/>
                </a:solidFill>
                <a:uFill>
                  <a:solidFill>
                    <a:srgbClr val="FFFFFF"/>
                  </a:solidFill>
                </a:uFill>
              </a:rPr>
              <a:t> </a:t>
            </a:r>
          </a:p>
        </p:txBody>
      </p:sp>
      <p:sp>
        <p:nvSpPr>
          <p:cNvPr id="147" name="Shape 147"/>
          <p:cNvSpPr/>
          <p:nvPr>
            <p:ph type="title"/>
          </p:nvPr>
        </p:nvSpPr>
        <p:spPr>
          <a:prstGeom prst="rect">
            <a:avLst/>
          </a:prstGeom>
        </p:spPr>
        <p:txBody>
          <a:bodyPr/>
          <a:lstStyle/>
          <a:p>
            <a:pPr lvl="0">
              <a:defRPr sz="1800">
                <a:solidFill>
                  <a:srgbClr val="000000"/>
                </a:solidFill>
                <a:uFillTx/>
              </a:defRPr>
            </a:pPr>
            <a:r>
              <a:rPr sz="3800">
                <a:solidFill>
                  <a:srgbClr val="FFFFFF"/>
                </a:solidFill>
                <a:uFill>
                  <a:solidFill>
                    <a:srgbClr val="FFFFFF"/>
                  </a:solidFill>
                </a:uFill>
              </a:rPr>
              <a:t>Flashing a Decoder</a:t>
            </a:r>
          </a:p>
        </p:txBody>
      </p:sp>
      <p:pic>
        <p:nvPicPr>
          <p:cNvPr id="148" name="image18.jpg" descr="Decoder Tree.jpg"/>
          <p:cNvPicPr/>
          <p:nvPr/>
        </p:nvPicPr>
        <p:blipFill>
          <a:blip r:embed="rId2">
            <a:extLst/>
          </a:blip>
          <a:stretch>
            <a:fillRect/>
          </a:stretch>
        </p:blipFill>
        <p:spPr>
          <a:xfrm>
            <a:off x="4692992" y="2394979"/>
            <a:ext cx="3618815" cy="7346922"/>
          </a:xfrm>
          <a:prstGeom prst="rect">
            <a:avLst/>
          </a:prstGeom>
          <a:ln w="12700">
            <a:miter lim="400000"/>
          </a:ln>
        </p:spPr>
      </p:pic>
      <p:sp>
        <p:nvSpPr>
          <p:cNvPr id="149" name="Shape 149"/>
          <p:cNvSpPr/>
          <p:nvPr/>
        </p:nvSpPr>
        <p:spPr>
          <a:xfrm>
            <a:off x="714500" y="5368830"/>
            <a:ext cx="3346653" cy="443166"/>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Why update a decoder?</a:t>
            </a:r>
          </a:p>
        </p:txBody>
      </p:sp>
      <p:pic>
        <p:nvPicPr>
          <p:cNvPr id="150" name="Screen Shot 2014-11-10 at 12.20.19 PM.png"/>
          <p:cNvPicPr/>
          <p:nvPr/>
        </p:nvPicPr>
        <p:blipFill>
          <a:blip r:embed="rId3">
            <a:extLst/>
          </a:blip>
          <a:stretch>
            <a:fillRect/>
          </a:stretch>
        </p:blipFill>
        <p:spPr>
          <a:xfrm>
            <a:off x="451076" y="6441016"/>
            <a:ext cx="3873501" cy="2222501"/>
          </a:xfrm>
          <a:prstGeom prst="rect">
            <a:avLst/>
          </a:prstGeom>
          <a:ln w="12700">
            <a:miter lim="400000"/>
          </a:ln>
        </p:spPr>
      </p:pic>
      <p:pic>
        <p:nvPicPr>
          <p:cNvPr id="151" name="Screen Shot 2014-11-10 at 12.18.35 PM.png"/>
          <p:cNvPicPr/>
          <p:nvPr/>
        </p:nvPicPr>
        <p:blipFill>
          <a:blip r:embed="rId4">
            <a:extLst/>
          </a:blip>
          <a:stretch>
            <a:fillRect/>
          </a:stretch>
        </p:blipFill>
        <p:spPr>
          <a:xfrm>
            <a:off x="8857579" y="6441016"/>
            <a:ext cx="3683001" cy="2222501"/>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Flashing a Decoder</a:t>
            </a:r>
          </a:p>
        </p:txBody>
      </p:sp>
      <p:sp>
        <p:nvSpPr>
          <p:cNvPr id="154" name="Shape 154"/>
          <p:cNvSpPr/>
          <p:nvPr>
            <p:ph type="body" idx="1"/>
          </p:nvPr>
        </p:nvSpPr>
        <p:spPr>
          <a:prstGeom prst="rect">
            <a:avLst/>
          </a:prstGeom>
        </p:spPr>
        <p:txBody>
          <a:bodyPr/>
          <a:lstStyle/>
          <a:p>
            <a:pPr lvl="0">
              <a:defRPr sz="1800">
                <a:uFillTx/>
              </a:defRPr>
            </a:pPr>
            <a:r>
              <a:rPr sz="2800">
                <a:uFill>
                  <a:solidFill>
                    <a:srgbClr val="808080"/>
                  </a:solidFill>
                </a:uFill>
              </a:rPr>
              <a:t>You will need an ICD-HP with version 1.03 or 1.04 installed.</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Decoders can be updated either in the field or on the bench.</a:t>
            </a:r>
          </a:p>
        </p:txBody>
      </p:sp>
      <p:pic>
        <p:nvPicPr>
          <p:cNvPr id="155" name="image49.jpg"/>
          <p:cNvPicPr/>
          <p:nvPr/>
        </p:nvPicPr>
        <p:blipFill>
          <a:blip r:embed="rId2">
            <a:extLst/>
          </a:blip>
          <a:stretch>
            <a:fillRect/>
          </a:stretch>
        </p:blipFill>
        <p:spPr>
          <a:xfrm>
            <a:off x="7695748" y="3176440"/>
            <a:ext cx="4555400" cy="4203697"/>
          </a:xfrm>
          <a:prstGeom prst="rect">
            <a:avLst/>
          </a:prstGeom>
          <a:ln w="12700">
            <a:miter lim="400000"/>
          </a:ln>
        </p:spPr>
      </p:pic>
      <p:pic>
        <p:nvPicPr>
          <p:cNvPr id="156" name="image52.jpg"/>
          <p:cNvPicPr/>
          <p:nvPr/>
        </p:nvPicPr>
        <p:blipFill>
          <a:blip r:embed="rId3">
            <a:extLst/>
          </a:blip>
          <a:stretch>
            <a:fillRect/>
          </a:stretch>
        </p:blipFill>
        <p:spPr>
          <a:xfrm>
            <a:off x="1207240" y="3170221"/>
            <a:ext cx="4230235" cy="4216135"/>
          </a:xfrm>
          <a:prstGeom prst="rect">
            <a:avLst/>
          </a:prstGeom>
          <a:ln w="12700">
            <a:miter lim="400000"/>
          </a:ln>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Flashing a Decoder</a:t>
            </a:r>
          </a:p>
        </p:txBody>
      </p:sp>
      <p:sp>
        <p:nvSpPr>
          <p:cNvPr id="159" name="Shape 159"/>
          <p:cNvSpPr/>
          <p:nvPr>
            <p:ph type="body" idx="1"/>
          </p:nvPr>
        </p:nvSpPr>
        <p:spPr>
          <a:prstGeom prst="rect">
            <a:avLst/>
          </a:prstGeom>
        </p:spPr>
        <p:txBody>
          <a:bodyPr/>
          <a:lstStyle/>
          <a:p>
            <a:pPr lvl="0">
              <a:defRPr sz="1800">
                <a:uFillTx/>
              </a:defRPr>
            </a:pPr>
            <a:r>
              <a:rPr sz="2800">
                <a:uFill>
                  <a:solidFill>
                    <a:srgbClr val="808080"/>
                  </a:solidFill>
                </a:uFill>
              </a:rPr>
              <a:t>ICD-HP</a:t>
            </a:r>
          </a:p>
        </p:txBody>
      </p:sp>
      <p:pic>
        <p:nvPicPr>
          <p:cNvPr id="160" name="Screen Shot 2014-11-10 at 12.32.09 PM.png"/>
          <p:cNvPicPr/>
          <p:nvPr/>
        </p:nvPicPr>
        <p:blipFill>
          <a:blip r:embed="rId2">
            <a:extLst/>
          </a:blip>
          <a:stretch>
            <a:fillRect/>
          </a:stretch>
        </p:blipFill>
        <p:spPr>
          <a:xfrm>
            <a:off x="2882900" y="1670720"/>
            <a:ext cx="7239000" cy="4876801"/>
          </a:xfrm>
          <a:prstGeom prst="rect">
            <a:avLst/>
          </a:prstGeom>
          <a:ln w="12700">
            <a:miter lim="400000"/>
          </a:ln>
        </p:spPr>
      </p:pic>
      <p:sp>
        <p:nvSpPr>
          <p:cNvPr id="161" name="Shape 161"/>
          <p:cNvSpPr/>
          <p:nvPr/>
        </p:nvSpPr>
        <p:spPr>
          <a:xfrm>
            <a:off x="1463464" y="3303705"/>
            <a:ext cx="2222220" cy="1270001"/>
          </a:xfrm>
          <a:prstGeom prst="rightArrow">
            <a:avLst>
              <a:gd name="adj1" fmla="val 32000"/>
              <a:gd name="adj2" fmla="val 64000"/>
            </a:avLst>
          </a:prstGeom>
          <a:solidFill>
            <a:srgbClr val="508709"/>
          </a:solidFill>
          <a:ln w="38100">
            <a:solidFill>
              <a:srgbClr val="FFFFFF"/>
            </a:solidFill>
            <a:round/>
          </a:ln>
          <a:effectLst>
            <a:outerShdw sx="100000" sy="100000" kx="0" ky="0" algn="b" rotWithShape="0" blurRad="38100" dist="12700" dir="5400000">
              <a:srgbClr val="000000">
                <a:alpha val="38000"/>
              </a:srgbClr>
            </a:outerShdw>
          </a:effectLst>
        </p:spPr>
        <p:txBody>
          <a:bodyPr lIns="48767" tIns="48767" rIns="48767" bIns="48767" anchor="ctr"/>
          <a:lstStyle/>
          <a:p>
            <a:pPr lvl="0">
              <a:defRPr>
                <a:solidFill>
                  <a:srgbClr val="FFFFFF"/>
                </a:solidFill>
                <a:uFill>
                  <a:solidFill>
                    <a:srgbClr val="FFFFFF"/>
                  </a:solidFill>
                </a:uFill>
              </a:defRPr>
            </a:pPr>
          </a:p>
        </p:txBody>
      </p:sp>
      <p:sp>
        <p:nvSpPr>
          <p:cNvPr id="162" name="Shape 162"/>
          <p:cNvSpPr/>
          <p:nvPr/>
        </p:nvSpPr>
        <p:spPr>
          <a:xfrm>
            <a:off x="1200569" y="7025447"/>
            <a:ext cx="10603662" cy="1154366"/>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The decoder firmware menu checks and has the ability to update a decoder’s</a:t>
            </a:r>
            <a:endParaRPr sz="2400">
              <a:uFill>
                <a:solidFill/>
              </a:uFill>
            </a:endParaRPr>
          </a:p>
          <a:p>
            <a:pPr lvl="0">
              <a:defRPr sz="1800">
                <a:uFillTx/>
              </a:defRPr>
            </a:pPr>
            <a:r>
              <a:rPr sz="2400">
                <a:uFill>
                  <a:solidFill/>
                </a:uFill>
              </a:rPr>
              <a:t>operating system (firmware). Updating will take approximately 2.5 minutes,</a:t>
            </a:r>
            <a:endParaRPr sz="2400">
              <a:uFill>
                <a:solidFill/>
              </a:uFill>
            </a:endParaRPr>
          </a:p>
          <a:p>
            <a:pPr lvl="0">
              <a:defRPr sz="1800">
                <a:uFillTx/>
              </a:defRPr>
            </a:pPr>
            <a:r>
              <a:rPr sz="2400">
                <a:uFill>
                  <a:solidFill/>
                </a:uFill>
              </a:rPr>
              <a:t>and must not be interrupted once it has begun.</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Flashing a Decoder</a:t>
            </a:r>
          </a:p>
        </p:txBody>
      </p:sp>
      <p:sp>
        <p:nvSpPr>
          <p:cNvPr id="165" name="Shape 165"/>
          <p:cNvSpPr/>
          <p:nvPr>
            <p:ph type="body" idx="1"/>
          </p:nvPr>
        </p:nvSpPr>
        <p:spPr>
          <a:prstGeom prst="rect">
            <a:avLst/>
          </a:prstGeom>
        </p:spPr>
        <p:txBody>
          <a:bodyPr/>
          <a:lstStyle/>
          <a:p>
            <a:pPr lvl="0">
              <a:defRPr sz="1800">
                <a:uFillTx/>
              </a:defRPr>
            </a:pPr>
            <a:r>
              <a:rPr sz="2800">
                <a:uFill>
                  <a:solidFill>
                    <a:srgbClr val="808080"/>
                  </a:solidFill>
                </a:uFill>
              </a:rPr>
              <a:t>If updating on the bench, then ‘YES’</a:t>
            </a:r>
            <a:endParaRPr sz="2800">
              <a:uFill>
                <a:solidFill>
                  <a:srgbClr val="808080"/>
                </a:solidFill>
              </a:uFill>
            </a:endParaRPr>
          </a:p>
          <a:p>
            <a:pPr lvl="0">
              <a:defRPr sz="1800">
                <a:uFillTx/>
              </a:defRPr>
            </a:pPr>
            <a:r>
              <a:rPr sz="2800">
                <a:uFill>
                  <a:solidFill>
                    <a:srgbClr val="808080"/>
                  </a:solidFill>
                </a:uFill>
              </a:rPr>
              <a:t>If updating in the field, then ‘NO’</a:t>
            </a:r>
          </a:p>
        </p:txBody>
      </p:sp>
      <p:pic>
        <p:nvPicPr>
          <p:cNvPr id="166" name="Screen Shot 2014-11-10 at 12.33.03 PM.png"/>
          <p:cNvPicPr/>
          <p:nvPr/>
        </p:nvPicPr>
        <p:blipFill>
          <a:blip r:embed="rId2">
            <a:extLst/>
          </a:blip>
          <a:stretch>
            <a:fillRect/>
          </a:stretch>
        </p:blipFill>
        <p:spPr>
          <a:xfrm>
            <a:off x="2952750" y="2603500"/>
            <a:ext cx="7099300" cy="4546600"/>
          </a:xfrm>
          <a:prstGeom prst="rect">
            <a:avLst/>
          </a:prstGeom>
          <a:ln w="12700">
            <a:miter lim="400000"/>
          </a:ln>
        </p:spPr>
      </p:pic>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Flashing a Decoder</a:t>
            </a:r>
          </a:p>
        </p:txBody>
      </p:sp>
      <p:sp>
        <p:nvSpPr>
          <p:cNvPr id="169" name="Shape 169"/>
          <p:cNvSpPr/>
          <p:nvPr>
            <p:ph type="body" idx="1"/>
          </p:nvPr>
        </p:nvSpPr>
        <p:spPr>
          <a:prstGeom prst="rect">
            <a:avLst/>
          </a:prstGeom>
        </p:spPr>
        <p:txBody>
          <a:bodyPr/>
          <a:lstStyle/>
          <a:p>
            <a:pPr lvl="0">
              <a:defRPr sz="1800">
                <a:uFillTx/>
              </a:defRPr>
            </a:pPr>
            <a:r>
              <a:rPr sz="2800">
                <a:uFill>
                  <a:solidFill>
                    <a:srgbClr val="808080"/>
                  </a:solidFill>
                </a:uFill>
              </a:rPr>
              <a:t>Will show Latest Firmware - This is what is installed in the ICD-HP</a:t>
            </a:r>
          </a:p>
        </p:txBody>
      </p:sp>
      <p:pic>
        <p:nvPicPr>
          <p:cNvPr id="170" name="Screen Shot 2014-11-10 at 12.33.17 PM.png"/>
          <p:cNvPicPr/>
          <p:nvPr/>
        </p:nvPicPr>
        <p:blipFill>
          <a:blip r:embed="rId2">
            <a:extLst/>
          </a:blip>
          <a:stretch>
            <a:fillRect/>
          </a:stretch>
        </p:blipFill>
        <p:spPr>
          <a:xfrm>
            <a:off x="2971800" y="2127250"/>
            <a:ext cx="7061200" cy="5499100"/>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Shape 172"/>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Flashing a Decoder</a:t>
            </a:r>
          </a:p>
        </p:txBody>
      </p:sp>
      <p:sp>
        <p:nvSpPr>
          <p:cNvPr id="173" name="Shape 173"/>
          <p:cNvSpPr/>
          <p:nvPr>
            <p:ph type="body" idx="1"/>
          </p:nvPr>
        </p:nvSpPr>
        <p:spPr>
          <a:prstGeom prst="rect">
            <a:avLst/>
          </a:prstGeom>
        </p:spPr>
        <p:txBody>
          <a:bodyPr/>
          <a:lstStyle/>
          <a:p>
            <a:pPr lvl="0">
              <a:defRPr sz="1800">
                <a:uFillTx/>
              </a:defRPr>
            </a:pPr>
            <a:r>
              <a:rPr sz="2800">
                <a:uFill>
                  <a:solidFill>
                    <a:srgbClr val="808080"/>
                  </a:solidFill>
                </a:uFill>
              </a:rPr>
              <a:t>Update</a:t>
            </a:r>
          </a:p>
        </p:txBody>
      </p:sp>
      <p:pic>
        <p:nvPicPr>
          <p:cNvPr id="174" name="Screen Shot 2014-11-10 at 12.46.41 PM.png"/>
          <p:cNvPicPr/>
          <p:nvPr/>
        </p:nvPicPr>
        <p:blipFill>
          <a:blip r:embed="rId2">
            <a:extLst/>
          </a:blip>
          <a:stretch>
            <a:fillRect/>
          </a:stretch>
        </p:blipFill>
        <p:spPr>
          <a:xfrm>
            <a:off x="3260897" y="1284087"/>
            <a:ext cx="6483006" cy="7185426"/>
          </a:xfrm>
          <a:prstGeom prst="rect">
            <a:avLst/>
          </a:prstGeom>
          <a:ln w="12700">
            <a:miter lim="400000"/>
          </a:ln>
        </p:spPr>
      </p:pic>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Flashing a Decoder</a:t>
            </a:r>
          </a:p>
        </p:txBody>
      </p:sp>
      <p:sp>
        <p:nvSpPr>
          <p:cNvPr id="177" name="Shape 177"/>
          <p:cNvSpPr/>
          <p:nvPr>
            <p:ph type="body" idx="1"/>
          </p:nvPr>
        </p:nvSpPr>
        <p:spPr>
          <a:prstGeom prst="rect">
            <a:avLst/>
          </a:prstGeom>
        </p:spPr>
        <p:txBody>
          <a:bodyPr/>
          <a:lstStyle/>
          <a:p>
            <a:pPr lvl="0">
              <a:defRPr sz="1800">
                <a:uFillTx/>
              </a:defRPr>
            </a:pPr>
            <a:r>
              <a:rPr sz="2800">
                <a:uFill>
                  <a:solidFill>
                    <a:srgbClr val="808080"/>
                  </a:solidFill>
                </a:uFill>
              </a:rPr>
              <a:t>It will take approximately 2.5 minutes to update a decoder’s firmware.</a:t>
            </a:r>
            <a:endParaRPr sz="2800">
              <a:uFill>
                <a:solidFill>
                  <a:srgbClr val="808080"/>
                </a:solidFill>
              </a:uFill>
            </a:endParaRPr>
          </a:p>
          <a:p>
            <a:pPr lvl="0">
              <a:defRPr sz="1800">
                <a:uFillTx/>
              </a:defRPr>
            </a:pPr>
            <a:r>
              <a:rPr sz="2800">
                <a:uFill>
                  <a:solidFill>
                    <a:srgbClr val="808080"/>
                  </a:solidFill>
                </a:uFill>
              </a:rPr>
              <a:t>Do not disconnect the decoder during this update! The firmware update should always be allowed to complete, once it has begun. If the update is interrupted, exit and restart the “Update Dec Firmware” function.Done</a:t>
            </a:r>
          </a:p>
        </p:txBody>
      </p:sp>
      <p:pic>
        <p:nvPicPr>
          <p:cNvPr id="178" name="Screen Shot 2014-11-10 at 12.46.59 PM.png"/>
          <p:cNvPicPr/>
          <p:nvPr/>
        </p:nvPicPr>
        <p:blipFill>
          <a:blip r:embed="rId2">
            <a:extLst/>
          </a:blip>
          <a:stretch>
            <a:fillRect/>
          </a:stretch>
        </p:blipFill>
        <p:spPr>
          <a:xfrm>
            <a:off x="2978150" y="3607772"/>
            <a:ext cx="7048500" cy="4178301"/>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Flashing a Decoder</a:t>
            </a:r>
          </a:p>
        </p:txBody>
      </p:sp>
      <p:sp>
        <p:nvSpPr>
          <p:cNvPr id="181" name="Shape 181"/>
          <p:cNvSpPr/>
          <p:nvPr>
            <p:ph type="body" idx="1"/>
          </p:nvPr>
        </p:nvSpPr>
        <p:spPr>
          <a:prstGeom prst="rect">
            <a:avLst/>
          </a:prstGeom>
        </p:spPr>
        <p:txBody>
          <a:bodyPr/>
          <a:lstStyle/>
          <a:p>
            <a:pPr lvl="0">
              <a:defRPr sz="1800">
                <a:uFillTx/>
              </a:defRPr>
            </a:pPr>
            <a:r>
              <a:rPr sz="2800">
                <a:uFill>
                  <a:solidFill>
                    <a:srgbClr val="808080"/>
                  </a:solidFill>
                </a:uFill>
              </a:rPr>
              <a:t>The update will not erase the decoder output station addresses. </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If the decoder is used as a Pump, this information will also be retained.</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If the decoder is a Sensor Decoder, it will automatically receive the Sensor Decoder firmware, and the address and port settings will be retained.</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body" idx="1"/>
          </p:nvPr>
        </p:nvSpPr>
        <p:spPr>
          <a:prstGeom prst="rect">
            <a:avLst/>
          </a:prstGeom>
        </p:spPr>
        <p:txBody>
          <a:bodyPr/>
          <a:lstStyle/>
          <a:p>
            <a:pPr lvl="0">
              <a:defRPr sz="1800">
                <a:solidFill>
                  <a:srgbClr val="000000"/>
                </a:solidFill>
                <a:uFillTx/>
              </a:defRPr>
            </a:pPr>
            <a:r>
              <a:rPr sz="2200">
                <a:solidFill>
                  <a:srgbClr val="FFFFFF"/>
                </a:solidFill>
                <a:uFill>
                  <a:solidFill>
                    <a:srgbClr val="FFFFFF"/>
                  </a:solidFill>
                </a:uFill>
              </a:rPr>
              <a:t>Something has gone wrong!!</a:t>
            </a:r>
          </a:p>
        </p:txBody>
      </p:sp>
      <p:sp>
        <p:nvSpPr>
          <p:cNvPr id="184" name="Shape 184"/>
          <p:cNvSpPr/>
          <p:nvPr>
            <p:ph type="title"/>
          </p:nvPr>
        </p:nvSpPr>
        <p:spPr>
          <a:prstGeom prst="rect">
            <a:avLst/>
          </a:prstGeom>
        </p:spPr>
        <p:txBody>
          <a:bodyPr/>
          <a:lstStyle/>
          <a:p>
            <a:pPr lvl="0">
              <a:defRPr sz="1800">
                <a:solidFill>
                  <a:srgbClr val="000000"/>
                </a:solidFill>
                <a:uFillTx/>
              </a:defRPr>
            </a:pPr>
            <a:r>
              <a:rPr sz="3800">
                <a:solidFill>
                  <a:srgbClr val="FFFFFF"/>
                </a:solidFill>
                <a:uFill>
                  <a:solidFill>
                    <a:srgbClr val="FFFFFF"/>
                  </a:solidFill>
                </a:uFill>
              </a:rPr>
              <a:t>2 Wire Errors</a:t>
            </a:r>
          </a:p>
        </p:txBody>
      </p:sp>
      <p:pic>
        <p:nvPicPr>
          <p:cNvPr id="185" name="image20.jpg"/>
          <p:cNvPicPr/>
          <p:nvPr/>
        </p:nvPicPr>
        <p:blipFill>
          <a:blip r:embed="rId2">
            <a:extLst/>
          </a:blip>
          <a:stretch>
            <a:fillRect/>
          </a:stretch>
        </p:blipFill>
        <p:spPr>
          <a:xfrm>
            <a:off x="4648200" y="5937241"/>
            <a:ext cx="3708400" cy="2781301"/>
          </a:xfrm>
          <a:prstGeom prst="rect">
            <a:avLst/>
          </a:prstGeom>
          <a:ln w="12700">
            <a:miter lim="400000"/>
          </a:ln>
        </p:spPr>
      </p:pic>
      <p:pic>
        <p:nvPicPr>
          <p:cNvPr id="186" name="IMG_0249.jpg"/>
          <p:cNvPicPr/>
          <p:nvPr/>
        </p:nvPicPr>
        <p:blipFill>
          <a:blip r:embed="rId3">
            <a:extLst/>
          </a:blip>
          <a:stretch>
            <a:fillRect/>
          </a:stretch>
        </p:blipFill>
        <p:spPr>
          <a:xfrm>
            <a:off x="8859621" y="5167966"/>
            <a:ext cx="3239887" cy="4319850"/>
          </a:xfrm>
          <a:prstGeom prst="rect">
            <a:avLst/>
          </a:prstGeom>
          <a:ln w="12700">
            <a:miter lim="400000"/>
          </a:ln>
        </p:spPr>
      </p:pic>
      <p:pic>
        <p:nvPicPr>
          <p:cNvPr id="187" name="IMG_0535.jpeg"/>
          <p:cNvPicPr/>
          <p:nvPr/>
        </p:nvPicPr>
        <p:blipFill>
          <a:blip r:embed="rId4">
            <a:extLst/>
          </a:blip>
          <a:stretch>
            <a:fillRect/>
          </a:stretch>
        </p:blipFill>
        <p:spPr>
          <a:xfrm>
            <a:off x="905090" y="5167303"/>
            <a:ext cx="3240065" cy="4321287"/>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 name="Shape 40"/>
          <p:cNvSpPr/>
          <p:nvPr>
            <p:ph type="body" idx="1"/>
          </p:nvPr>
        </p:nvSpPr>
        <p:spPr>
          <a:prstGeom prst="rect">
            <a:avLst/>
          </a:prstGeom>
        </p:spPr>
        <p:txBody>
          <a:bodyPr/>
          <a:lstStyle/>
          <a:p>
            <a:pPr lvl="0">
              <a:defRPr sz="1800">
                <a:solidFill>
                  <a:srgbClr val="000000"/>
                </a:solidFill>
                <a:uFillTx/>
              </a:defRPr>
            </a:pPr>
            <a:r>
              <a:rPr sz="2200">
                <a:solidFill>
                  <a:srgbClr val="FFFFFF"/>
                </a:solidFill>
                <a:uFill>
                  <a:solidFill>
                    <a:srgbClr val="FFFFFF"/>
                  </a:solidFill>
                </a:uFill>
              </a:rPr>
              <a:t>Flash ACC</a:t>
            </a:r>
            <a:endParaRPr sz="2200">
              <a:solidFill>
                <a:srgbClr val="FFFFFF"/>
              </a:solidFill>
              <a:uFill>
                <a:solidFill>
                  <a:srgbClr val="FFFFFF"/>
                </a:solidFill>
              </a:uFill>
            </a:endParaRPr>
          </a:p>
          <a:p>
            <a:pPr lvl="0">
              <a:defRPr sz="1800">
                <a:solidFill>
                  <a:srgbClr val="000000"/>
                </a:solidFill>
                <a:uFillTx/>
              </a:defRPr>
            </a:pPr>
            <a:r>
              <a:rPr sz="2200">
                <a:solidFill>
                  <a:srgbClr val="FFFFFF"/>
                </a:solidFill>
                <a:uFill>
                  <a:solidFill>
                    <a:srgbClr val="FFFFFF"/>
                  </a:solidFill>
                </a:uFill>
              </a:rPr>
              <a:t>Flash ICD-HP</a:t>
            </a:r>
            <a:endParaRPr sz="2200">
              <a:solidFill>
                <a:srgbClr val="FFFFFF"/>
              </a:solidFill>
              <a:uFill>
                <a:solidFill>
                  <a:srgbClr val="FFFFFF"/>
                </a:solidFill>
              </a:uFill>
            </a:endParaRPr>
          </a:p>
          <a:p>
            <a:pPr lvl="0">
              <a:defRPr sz="1800">
                <a:solidFill>
                  <a:srgbClr val="000000"/>
                </a:solidFill>
                <a:uFillTx/>
              </a:defRPr>
            </a:pPr>
            <a:r>
              <a:rPr sz="2200">
                <a:solidFill>
                  <a:srgbClr val="FFFFFF"/>
                </a:solidFill>
                <a:uFill>
                  <a:solidFill>
                    <a:srgbClr val="FFFFFF"/>
                  </a:solidFill>
                </a:uFill>
              </a:rPr>
              <a:t>Update Decoders</a:t>
            </a:r>
            <a:endParaRPr sz="2200">
              <a:solidFill>
                <a:srgbClr val="FFFFFF"/>
              </a:solidFill>
              <a:uFill>
                <a:solidFill>
                  <a:srgbClr val="FFFFFF"/>
                </a:solidFill>
              </a:uFill>
            </a:endParaRPr>
          </a:p>
          <a:p>
            <a:pPr lvl="0">
              <a:defRPr sz="1800">
                <a:solidFill>
                  <a:srgbClr val="000000"/>
                </a:solidFill>
                <a:uFillTx/>
              </a:defRPr>
            </a:pPr>
            <a:r>
              <a:rPr sz="2200">
                <a:solidFill>
                  <a:srgbClr val="FFFFFF"/>
                </a:solidFill>
                <a:uFill>
                  <a:solidFill>
                    <a:srgbClr val="FFFFFF"/>
                  </a:solidFill>
                </a:uFill>
              </a:rPr>
              <a:t>Two-Wire Errors</a:t>
            </a:r>
            <a:endParaRPr sz="2200">
              <a:solidFill>
                <a:srgbClr val="FFFFFF"/>
              </a:solidFill>
              <a:uFill>
                <a:solidFill>
                  <a:srgbClr val="FFFFFF"/>
                </a:solidFill>
              </a:uFill>
            </a:endParaRPr>
          </a:p>
          <a:p>
            <a:pPr lvl="0">
              <a:defRPr sz="1800">
                <a:solidFill>
                  <a:srgbClr val="000000"/>
                </a:solidFill>
                <a:uFillTx/>
              </a:defRPr>
            </a:pPr>
            <a:r>
              <a:rPr sz="2200">
                <a:solidFill>
                  <a:srgbClr val="FFFFFF"/>
                </a:solidFill>
                <a:uFill>
                  <a:solidFill>
                    <a:srgbClr val="FFFFFF"/>
                  </a:solidFill>
                </a:uFill>
              </a:rPr>
              <a:t>Advanced Two-wire</a:t>
            </a:r>
            <a:endParaRPr sz="2200">
              <a:solidFill>
                <a:srgbClr val="FFFFFF"/>
              </a:solidFill>
              <a:uFill>
                <a:solidFill>
                  <a:srgbClr val="FFFFFF"/>
                </a:solidFill>
              </a:uFill>
            </a:endParaRPr>
          </a:p>
          <a:p>
            <a:pPr lvl="0">
              <a:defRPr sz="1800">
                <a:solidFill>
                  <a:srgbClr val="000000"/>
                </a:solidFill>
                <a:uFillTx/>
              </a:defRPr>
            </a:pPr>
            <a:endParaRPr sz="2200">
              <a:solidFill>
                <a:srgbClr val="FFFFFF"/>
              </a:solidFill>
              <a:uFill>
                <a:solidFill>
                  <a:srgbClr val="FFFFFF"/>
                </a:solidFill>
              </a:uFill>
            </a:endParaRPr>
          </a:p>
        </p:txBody>
      </p:sp>
      <p:sp>
        <p:nvSpPr>
          <p:cNvPr id="41" name="Shape 41"/>
          <p:cNvSpPr/>
          <p:nvPr>
            <p:ph type="title"/>
          </p:nvPr>
        </p:nvSpPr>
        <p:spPr>
          <a:prstGeom prst="rect">
            <a:avLst/>
          </a:prstGeom>
        </p:spPr>
        <p:txBody>
          <a:bodyPr/>
          <a:lstStyle/>
          <a:p>
            <a:pPr lvl="0">
              <a:defRPr sz="1800">
                <a:solidFill>
                  <a:srgbClr val="000000"/>
                </a:solidFill>
                <a:uFillTx/>
              </a:defRPr>
            </a:pPr>
            <a:r>
              <a:rPr sz="3800">
                <a:solidFill>
                  <a:srgbClr val="FFFFFF"/>
                </a:solidFill>
                <a:uFill>
                  <a:solidFill>
                    <a:srgbClr val="FFFFFF"/>
                  </a:solidFill>
                </a:uFill>
              </a:rPr>
              <a:t>Agenda</a:t>
            </a:r>
          </a:p>
        </p:txBody>
      </p:sp>
      <p:pic>
        <p:nvPicPr>
          <p:cNvPr id="42" name="image8.png" descr="C:\Documents and Settings\DShoup\My Documents\Surveyor\ACC\open acc.jpg"/>
          <p:cNvPicPr/>
          <p:nvPr/>
        </p:nvPicPr>
        <p:blipFill>
          <a:blip r:embed="rId2">
            <a:extLst/>
          </a:blip>
          <a:stretch>
            <a:fillRect/>
          </a:stretch>
        </p:blipFill>
        <p:spPr>
          <a:xfrm>
            <a:off x="14938" y="6244863"/>
            <a:ext cx="1828801" cy="1276351"/>
          </a:xfrm>
          <a:prstGeom prst="rect">
            <a:avLst/>
          </a:prstGeom>
          <a:ln w="12700">
            <a:miter lim="400000"/>
          </a:ln>
        </p:spPr>
      </p:pic>
      <p:grpSp>
        <p:nvGrpSpPr>
          <p:cNvPr id="50" name="Group 50"/>
          <p:cNvGrpSpPr/>
          <p:nvPr/>
        </p:nvGrpSpPr>
        <p:grpSpPr>
          <a:xfrm>
            <a:off x="2068902" y="7331322"/>
            <a:ext cx="536547" cy="1002494"/>
            <a:chOff x="0" y="0"/>
            <a:chExt cx="536545" cy="1002493"/>
          </a:xfrm>
        </p:grpSpPr>
        <p:grpSp>
          <p:nvGrpSpPr>
            <p:cNvPr id="47" name="Group 47"/>
            <p:cNvGrpSpPr/>
            <p:nvPr/>
          </p:nvGrpSpPr>
          <p:grpSpPr>
            <a:xfrm>
              <a:off x="0" y="324751"/>
              <a:ext cx="451828" cy="677743"/>
              <a:chOff x="0" y="0"/>
              <a:chExt cx="451827" cy="677741"/>
            </a:xfrm>
          </p:grpSpPr>
          <p:sp>
            <p:nvSpPr>
              <p:cNvPr id="43" name="Shape 43"/>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lvl="0">
                  <a:defRPr sz="1800"/>
                </a:pPr>
              </a:p>
            </p:txBody>
          </p:sp>
          <p:sp>
            <p:nvSpPr>
              <p:cNvPr id="44" name="Shape 44"/>
              <p:cNvSpPr/>
              <p:nvPr/>
            </p:nvSpPr>
            <p:spPr>
              <a:xfrm>
                <a:off x="338870" y="0"/>
                <a:ext cx="11295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21600" y="0"/>
                    </a:lnTo>
                    <a:lnTo>
                      <a:pt x="21600" y="180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45" name="Shape 45"/>
              <p:cNvSpPr/>
              <p:nvPr/>
            </p:nvSpPr>
            <p:spPr>
              <a:xfrm>
                <a:off x="0" y="-1"/>
                <a:ext cx="451828" cy="112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46" name="Shape 46"/>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moveTo>
                      <a:pt x="0" y="3600"/>
                    </a:moveTo>
                    <a:lnTo>
                      <a:pt x="16200" y="3600"/>
                    </a:lnTo>
                    <a:lnTo>
                      <a:pt x="21600" y="0"/>
                    </a:lnTo>
                    <a:moveTo>
                      <a:pt x="16200" y="3600"/>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lvl="0">
                  <a:defRPr sz="1800"/>
                </a:pPr>
              </a:p>
            </p:txBody>
          </p:sp>
        </p:grpSp>
        <p:sp>
          <p:nvSpPr>
            <p:cNvPr id="48" name="Shape 48"/>
            <p:cNvSpPr/>
            <p:nvPr/>
          </p:nvSpPr>
          <p:spPr>
            <a:xfrm>
              <a:off x="141196" y="28239"/>
              <a:ext cx="56518" cy="381230"/>
            </a:xfrm>
            <a:custGeom>
              <a:avLst/>
              <a:gdLst/>
              <a:ahLst/>
              <a:cxnLst>
                <a:cxn ang="0">
                  <a:pos x="wd2" y="hd2"/>
                </a:cxn>
                <a:cxn ang="5400000">
                  <a:pos x="wd2" y="hd2"/>
                </a:cxn>
                <a:cxn ang="10800000">
                  <a:pos x="wd2" y="hd2"/>
                </a:cxn>
                <a:cxn ang="16200000">
                  <a:pos x="wd2" y="hd2"/>
                </a:cxn>
              </a:cxnLst>
              <a:rect l="0" t="0" r="r" b="b"/>
              <a:pathLst>
                <a:path w="20343" h="21600" fill="norm" stroke="1" extrusionOk="0">
                  <a:moveTo>
                    <a:pt x="0" y="21600"/>
                  </a:moveTo>
                  <a:cubicBezTo>
                    <a:pt x="21600" y="14800"/>
                    <a:pt x="20329" y="7400"/>
                    <a:pt x="20329" y="0"/>
                  </a:cubicBezTo>
                </a:path>
              </a:pathLst>
            </a:custGeom>
            <a:solidFill>
              <a:srgbClr val="000000"/>
            </a:solid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49" name="Shape 49"/>
            <p:cNvSpPr/>
            <p:nvPr/>
          </p:nvSpPr>
          <p:spPr>
            <a:xfrm>
              <a:off x="268272" y="0"/>
              <a:ext cx="268274" cy="395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042" y="2700"/>
                    <a:pt x="17053" y="4436"/>
                    <a:pt x="12505" y="5400"/>
                  </a:cubicBezTo>
                  <a:cubicBezTo>
                    <a:pt x="6821" y="9257"/>
                    <a:pt x="0" y="15814"/>
                    <a:pt x="0" y="21600"/>
                  </a:cubicBezTo>
                </a:path>
              </a:pathLst>
            </a:custGeom>
            <a:solidFill>
              <a:srgbClr val="000000"/>
            </a:solidFill>
            <a:ln w="28575" cap="flat">
              <a:solidFill>
                <a:srgbClr val="0000FF"/>
              </a:solidFill>
              <a:prstDash val="solid"/>
              <a:round/>
            </a:ln>
            <a:effectLst/>
          </p:spPr>
          <p:txBody>
            <a:bodyPr wrap="square" lIns="45719" tIns="45719" rIns="45719" bIns="45719" numCol="1" anchor="t">
              <a:noAutofit/>
            </a:bodyPr>
            <a:lstStyle/>
            <a:p>
              <a:pPr lvl="0">
                <a:defRPr sz="1800"/>
              </a:pPr>
            </a:p>
          </p:txBody>
        </p:sp>
      </p:grpSp>
      <p:grpSp>
        <p:nvGrpSpPr>
          <p:cNvPr id="58" name="Group 58"/>
          <p:cNvGrpSpPr/>
          <p:nvPr/>
        </p:nvGrpSpPr>
        <p:grpSpPr>
          <a:xfrm>
            <a:off x="3549551" y="7331322"/>
            <a:ext cx="536546" cy="1002494"/>
            <a:chOff x="0" y="0"/>
            <a:chExt cx="536545" cy="1002493"/>
          </a:xfrm>
        </p:grpSpPr>
        <p:grpSp>
          <p:nvGrpSpPr>
            <p:cNvPr id="55" name="Group 55"/>
            <p:cNvGrpSpPr/>
            <p:nvPr/>
          </p:nvGrpSpPr>
          <p:grpSpPr>
            <a:xfrm>
              <a:off x="0" y="324751"/>
              <a:ext cx="451828" cy="677743"/>
              <a:chOff x="0" y="0"/>
              <a:chExt cx="451827" cy="677741"/>
            </a:xfrm>
          </p:grpSpPr>
          <p:sp>
            <p:nvSpPr>
              <p:cNvPr id="51" name="Shape 51"/>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lvl="0">
                  <a:defRPr sz="1800"/>
                </a:pPr>
              </a:p>
            </p:txBody>
          </p:sp>
          <p:sp>
            <p:nvSpPr>
              <p:cNvPr id="52" name="Shape 52"/>
              <p:cNvSpPr/>
              <p:nvPr/>
            </p:nvSpPr>
            <p:spPr>
              <a:xfrm>
                <a:off x="338870" y="0"/>
                <a:ext cx="11295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21600" y="0"/>
                    </a:lnTo>
                    <a:lnTo>
                      <a:pt x="21600" y="180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53" name="Shape 53"/>
              <p:cNvSpPr/>
              <p:nvPr/>
            </p:nvSpPr>
            <p:spPr>
              <a:xfrm>
                <a:off x="0" y="-1"/>
                <a:ext cx="451828" cy="112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54" name="Shape 54"/>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moveTo>
                      <a:pt x="0" y="3600"/>
                    </a:moveTo>
                    <a:lnTo>
                      <a:pt x="16200" y="3600"/>
                    </a:lnTo>
                    <a:lnTo>
                      <a:pt x="21600" y="0"/>
                    </a:lnTo>
                    <a:moveTo>
                      <a:pt x="16200" y="3600"/>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lvl="0">
                  <a:defRPr sz="1800"/>
                </a:pPr>
              </a:p>
            </p:txBody>
          </p:sp>
        </p:grpSp>
        <p:sp>
          <p:nvSpPr>
            <p:cNvPr id="56" name="Shape 56"/>
            <p:cNvSpPr/>
            <p:nvPr/>
          </p:nvSpPr>
          <p:spPr>
            <a:xfrm>
              <a:off x="141196" y="28239"/>
              <a:ext cx="56518" cy="381230"/>
            </a:xfrm>
            <a:custGeom>
              <a:avLst/>
              <a:gdLst/>
              <a:ahLst/>
              <a:cxnLst>
                <a:cxn ang="0">
                  <a:pos x="wd2" y="hd2"/>
                </a:cxn>
                <a:cxn ang="5400000">
                  <a:pos x="wd2" y="hd2"/>
                </a:cxn>
                <a:cxn ang="10800000">
                  <a:pos x="wd2" y="hd2"/>
                </a:cxn>
                <a:cxn ang="16200000">
                  <a:pos x="wd2" y="hd2"/>
                </a:cxn>
              </a:cxnLst>
              <a:rect l="0" t="0" r="r" b="b"/>
              <a:pathLst>
                <a:path w="20343" h="21600" fill="norm" stroke="1" extrusionOk="0">
                  <a:moveTo>
                    <a:pt x="0" y="21600"/>
                  </a:moveTo>
                  <a:cubicBezTo>
                    <a:pt x="21600" y="14800"/>
                    <a:pt x="20329" y="7400"/>
                    <a:pt x="20329" y="0"/>
                  </a:cubicBezTo>
                </a:path>
              </a:pathLst>
            </a:custGeom>
            <a:solidFill>
              <a:srgbClr val="000000"/>
            </a:solid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57" name="Shape 57"/>
            <p:cNvSpPr/>
            <p:nvPr/>
          </p:nvSpPr>
          <p:spPr>
            <a:xfrm>
              <a:off x="268272" y="0"/>
              <a:ext cx="268274" cy="395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042" y="2700"/>
                    <a:pt x="17053" y="4436"/>
                    <a:pt x="12505" y="5400"/>
                  </a:cubicBezTo>
                  <a:cubicBezTo>
                    <a:pt x="6821" y="9257"/>
                    <a:pt x="0" y="15814"/>
                    <a:pt x="0" y="21600"/>
                  </a:cubicBezTo>
                </a:path>
              </a:pathLst>
            </a:custGeom>
            <a:solidFill>
              <a:srgbClr val="000000"/>
            </a:solidFill>
            <a:ln w="28575" cap="flat">
              <a:solidFill>
                <a:srgbClr val="0000FF"/>
              </a:solidFill>
              <a:prstDash val="solid"/>
              <a:round/>
            </a:ln>
            <a:effectLst/>
          </p:spPr>
          <p:txBody>
            <a:bodyPr wrap="square" lIns="45719" tIns="45719" rIns="45719" bIns="45719" numCol="1" anchor="t">
              <a:noAutofit/>
            </a:bodyPr>
            <a:lstStyle/>
            <a:p>
              <a:pPr lvl="0">
                <a:defRPr sz="1800"/>
              </a:pPr>
            </a:p>
          </p:txBody>
        </p:sp>
      </p:grpSp>
      <p:grpSp>
        <p:nvGrpSpPr>
          <p:cNvPr id="66" name="Group 66"/>
          <p:cNvGrpSpPr/>
          <p:nvPr/>
        </p:nvGrpSpPr>
        <p:grpSpPr>
          <a:xfrm>
            <a:off x="5030199" y="7331322"/>
            <a:ext cx="536547" cy="1002494"/>
            <a:chOff x="0" y="0"/>
            <a:chExt cx="536545" cy="1002493"/>
          </a:xfrm>
        </p:grpSpPr>
        <p:grpSp>
          <p:nvGrpSpPr>
            <p:cNvPr id="63" name="Group 63"/>
            <p:cNvGrpSpPr/>
            <p:nvPr/>
          </p:nvGrpSpPr>
          <p:grpSpPr>
            <a:xfrm>
              <a:off x="0" y="324751"/>
              <a:ext cx="451828" cy="677743"/>
              <a:chOff x="0" y="0"/>
              <a:chExt cx="451827" cy="677741"/>
            </a:xfrm>
          </p:grpSpPr>
          <p:sp>
            <p:nvSpPr>
              <p:cNvPr id="59" name="Shape 59"/>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lvl="0">
                  <a:defRPr sz="1800"/>
                </a:pPr>
              </a:p>
            </p:txBody>
          </p:sp>
          <p:sp>
            <p:nvSpPr>
              <p:cNvPr id="60" name="Shape 60"/>
              <p:cNvSpPr/>
              <p:nvPr/>
            </p:nvSpPr>
            <p:spPr>
              <a:xfrm>
                <a:off x="338870" y="0"/>
                <a:ext cx="11295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21600" y="0"/>
                    </a:lnTo>
                    <a:lnTo>
                      <a:pt x="21600" y="180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61" name="Shape 61"/>
              <p:cNvSpPr/>
              <p:nvPr/>
            </p:nvSpPr>
            <p:spPr>
              <a:xfrm>
                <a:off x="0" y="-1"/>
                <a:ext cx="451828" cy="112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62" name="Shape 62"/>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moveTo>
                      <a:pt x="0" y="3600"/>
                    </a:moveTo>
                    <a:lnTo>
                      <a:pt x="16200" y="3600"/>
                    </a:lnTo>
                    <a:lnTo>
                      <a:pt x="21600" y="0"/>
                    </a:lnTo>
                    <a:moveTo>
                      <a:pt x="16200" y="3600"/>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lvl="0">
                  <a:defRPr sz="1800"/>
                </a:pPr>
              </a:p>
            </p:txBody>
          </p:sp>
        </p:grpSp>
        <p:sp>
          <p:nvSpPr>
            <p:cNvPr id="64" name="Shape 64"/>
            <p:cNvSpPr/>
            <p:nvPr/>
          </p:nvSpPr>
          <p:spPr>
            <a:xfrm>
              <a:off x="141196" y="28239"/>
              <a:ext cx="56518" cy="381230"/>
            </a:xfrm>
            <a:custGeom>
              <a:avLst/>
              <a:gdLst/>
              <a:ahLst/>
              <a:cxnLst>
                <a:cxn ang="0">
                  <a:pos x="wd2" y="hd2"/>
                </a:cxn>
                <a:cxn ang="5400000">
                  <a:pos x="wd2" y="hd2"/>
                </a:cxn>
                <a:cxn ang="10800000">
                  <a:pos x="wd2" y="hd2"/>
                </a:cxn>
                <a:cxn ang="16200000">
                  <a:pos x="wd2" y="hd2"/>
                </a:cxn>
              </a:cxnLst>
              <a:rect l="0" t="0" r="r" b="b"/>
              <a:pathLst>
                <a:path w="20343" h="21600" fill="norm" stroke="1" extrusionOk="0">
                  <a:moveTo>
                    <a:pt x="0" y="21600"/>
                  </a:moveTo>
                  <a:cubicBezTo>
                    <a:pt x="21600" y="14800"/>
                    <a:pt x="20329" y="7400"/>
                    <a:pt x="20329" y="0"/>
                  </a:cubicBezTo>
                </a:path>
              </a:pathLst>
            </a:custGeom>
            <a:solidFill>
              <a:srgbClr val="000000"/>
            </a:solid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65" name="Shape 65"/>
            <p:cNvSpPr/>
            <p:nvPr/>
          </p:nvSpPr>
          <p:spPr>
            <a:xfrm>
              <a:off x="268272" y="0"/>
              <a:ext cx="268274" cy="395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042" y="2700"/>
                    <a:pt x="17053" y="4436"/>
                    <a:pt x="12505" y="5400"/>
                  </a:cubicBezTo>
                  <a:cubicBezTo>
                    <a:pt x="6821" y="9257"/>
                    <a:pt x="0" y="15814"/>
                    <a:pt x="0" y="21600"/>
                  </a:cubicBezTo>
                </a:path>
              </a:pathLst>
            </a:custGeom>
            <a:solidFill>
              <a:srgbClr val="000000"/>
            </a:solidFill>
            <a:ln w="28575" cap="flat">
              <a:solidFill>
                <a:srgbClr val="0000FF"/>
              </a:solidFill>
              <a:prstDash val="solid"/>
              <a:round/>
            </a:ln>
            <a:effectLst/>
          </p:spPr>
          <p:txBody>
            <a:bodyPr wrap="square" lIns="45719" tIns="45719" rIns="45719" bIns="45719" numCol="1" anchor="t">
              <a:noAutofit/>
            </a:bodyPr>
            <a:lstStyle/>
            <a:p>
              <a:pPr lvl="0">
                <a:defRPr sz="1800"/>
              </a:pPr>
            </a:p>
          </p:txBody>
        </p:sp>
      </p:grpSp>
      <p:grpSp>
        <p:nvGrpSpPr>
          <p:cNvPr id="74" name="Group 74"/>
          <p:cNvGrpSpPr/>
          <p:nvPr/>
        </p:nvGrpSpPr>
        <p:grpSpPr>
          <a:xfrm>
            <a:off x="6510848" y="7331322"/>
            <a:ext cx="536546" cy="1002494"/>
            <a:chOff x="0" y="0"/>
            <a:chExt cx="536545" cy="1002493"/>
          </a:xfrm>
        </p:grpSpPr>
        <p:grpSp>
          <p:nvGrpSpPr>
            <p:cNvPr id="71" name="Group 71"/>
            <p:cNvGrpSpPr/>
            <p:nvPr/>
          </p:nvGrpSpPr>
          <p:grpSpPr>
            <a:xfrm>
              <a:off x="0" y="324751"/>
              <a:ext cx="451828" cy="677743"/>
              <a:chOff x="0" y="0"/>
              <a:chExt cx="451827" cy="677741"/>
            </a:xfrm>
          </p:grpSpPr>
          <p:sp>
            <p:nvSpPr>
              <p:cNvPr id="67" name="Shape 67"/>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path>
                </a:pathLst>
              </a:custGeom>
              <a:gradFill flip="none" rotWithShape="1">
                <a:gsLst>
                  <a:gs pos="0">
                    <a:srgbClr val="FFFF00"/>
                  </a:gs>
                  <a:gs pos="100000">
                    <a:srgbClr val="FF0000"/>
                  </a:gs>
                </a:gsLst>
                <a:path path="circle">
                  <a:fillToRect l="-19636" t="62278" r="119636" b="37721"/>
                </a:path>
              </a:gradFill>
              <a:ln w="12700" cap="flat">
                <a:noFill/>
                <a:miter lim="400000"/>
              </a:ln>
              <a:effectLst/>
            </p:spPr>
            <p:txBody>
              <a:bodyPr wrap="square" lIns="45719" tIns="45719" rIns="45719" bIns="45719" numCol="1" anchor="ctr">
                <a:noAutofit/>
              </a:bodyPr>
              <a:lstStyle/>
              <a:p>
                <a:pPr lvl="0">
                  <a:defRPr sz="1800"/>
                </a:pPr>
              </a:p>
            </p:txBody>
          </p:sp>
          <p:sp>
            <p:nvSpPr>
              <p:cNvPr id="68" name="Shape 68"/>
              <p:cNvSpPr/>
              <p:nvPr/>
            </p:nvSpPr>
            <p:spPr>
              <a:xfrm>
                <a:off x="338870" y="0"/>
                <a:ext cx="11295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21600" y="0"/>
                    </a:lnTo>
                    <a:lnTo>
                      <a:pt x="21600" y="180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69" name="Shape 69"/>
              <p:cNvSpPr/>
              <p:nvPr/>
            </p:nvSpPr>
            <p:spPr>
              <a:xfrm>
                <a:off x="0" y="-1"/>
                <a:ext cx="451828" cy="112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70" name="Shape 70"/>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moveTo>
                      <a:pt x="0" y="3600"/>
                    </a:moveTo>
                    <a:lnTo>
                      <a:pt x="16200" y="3600"/>
                    </a:lnTo>
                    <a:lnTo>
                      <a:pt x="21600" y="0"/>
                    </a:lnTo>
                    <a:moveTo>
                      <a:pt x="16200" y="3600"/>
                    </a:moveTo>
                    <a:lnTo>
                      <a:pt x="16200" y="21600"/>
                    </a:lnTo>
                  </a:path>
                </a:pathLst>
              </a:custGeom>
              <a:noFill/>
              <a:ln w="9525" cap="flat">
                <a:solidFill>
                  <a:srgbClr val="FFFF00"/>
                </a:solidFill>
                <a:prstDash val="solid"/>
                <a:miter lim="800000"/>
              </a:ln>
              <a:effectLst/>
            </p:spPr>
            <p:txBody>
              <a:bodyPr wrap="square" lIns="45719" tIns="45719" rIns="45719" bIns="45719" numCol="1" anchor="ctr">
                <a:noAutofit/>
              </a:bodyPr>
              <a:lstStyle/>
              <a:p>
                <a:pPr lvl="0">
                  <a:defRPr sz="1800"/>
                </a:pPr>
              </a:p>
            </p:txBody>
          </p:sp>
        </p:grpSp>
        <p:sp>
          <p:nvSpPr>
            <p:cNvPr id="72" name="Shape 72"/>
            <p:cNvSpPr/>
            <p:nvPr/>
          </p:nvSpPr>
          <p:spPr>
            <a:xfrm>
              <a:off x="141196" y="28239"/>
              <a:ext cx="56518" cy="381230"/>
            </a:xfrm>
            <a:custGeom>
              <a:avLst/>
              <a:gdLst/>
              <a:ahLst/>
              <a:cxnLst>
                <a:cxn ang="0">
                  <a:pos x="wd2" y="hd2"/>
                </a:cxn>
                <a:cxn ang="5400000">
                  <a:pos x="wd2" y="hd2"/>
                </a:cxn>
                <a:cxn ang="10800000">
                  <a:pos x="wd2" y="hd2"/>
                </a:cxn>
                <a:cxn ang="16200000">
                  <a:pos x="wd2" y="hd2"/>
                </a:cxn>
              </a:cxnLst>
              <a:rect l="0" t="0" r="r" b="b"/>
              <a:pathLst>
                <a:path w="20343" h="21600" fill="norm" stroke="1" extrusionOk="0">
                  <a:moveTo>
                    <a:pt x="0" y="21600"/>
                  </a:moveTo>
                  <a:cubicBezTo>
                    <a:pt x="21600" y="14800"/>
                    <a:pt x="20329" y="7400"/>
                    <a:pt x="20329" y="0"/>
                  </a:cubicBezTo>
                </a:path>
              </a:pathLst>
            </a:custGeom>
            <a:gradFill flip="none" rotWithShape="1">
              <a:gsLst>
                <a:gs pos="0">
                  <a:srgbClr val="FFFF00"/>
                </a:gs>
                <a:gs pos="100000">
                  <a:srgbClr val="FF0000"/>
                </a:gs>
              </a:gsLst>
              <a:path path="circle">
                <a:fillToRect l="-19636" t="62278" r="119636" b="37721"/>
              </a:path>
            </a:gradFill>
            <a:ln w="28575" cap="flat">
              <a:solidFill>
                <a:srgbClr val="FFFF00"/>
              </a:solidFill>
              <a:prstDash val="solid"/>
              <a:round/>
            </a:ln>
            <a:effectLst/>
          </p:spPr>
          <p:txBody>
            <a:bodyPr wrap="square" lIns="45719" tIns="45719" rIns="45719" bIns="45719" numCol="1" anchor="t">
              <a:noAutofit/>
            </a:bodyPr>
            <a:lstStyle/>
            <a:p>
              <a:pPr lvl="0">
                <a:defRPr sz="1800"/>
              </a:pPr>
            </a:p>
          </p:txBody>
        </p:sp>
        <p:sp>
          <p:nvSpPr>
            <p:cNvPr id="73" name="Shape 73"/>
            <p:cNvSpPr/>
            <p:nvPr/>
          </p:nvSpPr>
          <p:spPr>
            <a:xfrm>
              <a:off x="268272" y="0"/>
              <a:ext cx="268274" cy="395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042" y="2700"/>
                    <a:pt x="17053" y="4436"/>
                    <a:pt x="12505" y="5400"/>
                  </a:cubicBezTo>
                  <a:cubicBezTo>
                    <a:pt x="6821" y="9257"/>
                    <a:pt x="0" y="15814"/>
                    <a:pt x="0" y="21600"/>
                  </a:cubicBezTo>
                </a:path>
              </a:pathLst>
            </a:custGeom>
            <a:gradFill flip="none" rotWithShape="1">
              <a:gsLst>
                <a:gs pos="0">
                  <a:srgbClr val="FFFF00"/>
                </a:gs>
                <a:gs pos="100000">
                  <a:srgbClr val="FF0000"/>
                </a:gs>
              </a:gsLst>
              <a:path path="circle">
                <a:fillToRect l="-19636" t="62278" r="119636" b="37721"/>
              </a:path>
            </a:gradFill>
            <a:ln w="28575" cap="flat">
              <a:solidFill>
                <a:srgbClr val="FFFF00"/>
              </a:solidFill>
              <a:prstDash val="solid"/>
              <a:round/>
            </a:ln>
            <a:effectLst/>
          </p:spPr>
          <p:txBody>
            <a:bodyPr wrap="square" lIns="45719" tIns="45719" rIns="45719" bIns="45719" numCol="1" anchor="t">
              <a:noAutofit/>
            </a:bodyPr>
            <a:lstStyle/>
            <a:p>
              <a:pPr lvl="0">
                <a:defRPr sz="1800"/>
              </a:pPr>
            </a:p>
          </p:txBody>
        </p:sp>
      </p:grpSp>
      <p:grpSp>
        <p:nvGrpSpPr>
          <p:cNvPr id="82" name="Group 82"/>
          <p:cNvGrpSpPr/>
          <p:nvPr/>
        </p:nvGrpSpPr>
        <p:grpSpPr>
          <a:xfrm>
            <a:off x="7991497" y="7331322"/>
            <a:ext cx="536547" cy="1002494"/>
            <a:chOff x="0" y="0"/>
            <a:chExt cx="536545" cy="1002493"/>
          </a:xfrm>
        </p:grpSpPr>
        <p:grpSp>
          <p:nvGrpSpPr>
            <p:cNvPr id="79" name="Group 79"/>
            <p:cNvGrpSpPr/>
            <p:nvPr/>
          </p:nvGrpSpPr>
          <p:grpSpPr>
            <a:xfrm>
              <a:off x="0" y="324751"/>
              <a:ext cx="451828" cy="677743"/>
              <a:chOff x="0" y="0"/>
              <a:chExt cx="451827" cy="677741"/>
            </a:xfrm>
          </p:grpSpPr>
          <p:sp>
            <p:nvSpPr>
              <p:cNvPr id="75" name="Shape 75"/>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lvl="0">
                  <a:defRPr sz="1800"/>
                </a:pPr>
              </a:p>
            </p:txBody>
          </p:sp>
          <p:sp>
            <p:nvSpPr>
              <p:cNvPr id="76" name="Shape 76"/>
              <p:cNvSpPr/>
              <p:nvPr/>
            </p:nvSpPr>
            <p:spPr>
              <a:xfrm>
                <a:off x="338870" y="0"/>
                <a:ext cx="11295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21600" y="0"/>
                    </a:lnTo>
                    <a:lnTo>
                      <a:pt x="21600" y="180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77" name="Shape 77"/>
              <p:cNvSpPr/>
              <p:nvPr/>
            </p:nvSpPr>
            <p:spPr>
              <a:xfrm>
                <a:off x="0" y="-1"/>
                <a:ext cx="451828" cy="112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78" name="Shape 78"/>
              <p:cNvSpPr/>
              <p:nvPr/>
            </p:nvSpPr>
            <p:spPr>
              <a:xfrm>
                <a:off x="0" y="0"/>
                <a:ext cx="451828" cy="67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moveTo>
                      <a:pt x="0" y="3600"/>
                    </a:moveTo>
                    <a:lnTo>
                      <a:pt x="16200" y="3600"/>
                    </a:lnTo>
                    <a:lnTo>
                      <a:pt x="21600" y="0"/>
                    </a:lnTo>
                    <a:moveTo>
                      <a:pt x="16200" y="3600"/>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lvl="0">
                  <a:defRPr sz="1800"/>
                </a:pPr>
              </a:p>
            </p:txBody>
          </p:sp>
        </p:grpSp>
        <p:sp>
          <p:nvSpPr>
            <p:cNvPr id="80" name="Shape 80"/>
            <p:cNvSpPr/>
            <p:nvPr/>
          </p:nvSpPr>
          <p:spPr>
            <a:xfrm>
              <a:off x="141196" y="28239"/>
              <a:ext cx="56518" cy="381230"/>
            </a:xfrm>
            <a:custGeom>
              <a:avLst/>
              <a:gdLst/>
              <a:ahLst/>
              <a:cxnLst>
                <a:cxn ang="0">
                  <a:pos x="wd2" y="hd2"/>
                </a:cxn>
                <a:cxn ang="5400000">
                  <a:pos x="wd2" y="hd2"/>
                </a:cxn>
                <a:cxn ang="10800000">
                  <a:pos x="wd2" y="hd2"/>
                </a:cxn>
                <a:cxn ang="16200000">
                  <a:pos x="wd2" y="hd2"/>
                </a:cxn>
              </a:cxnLst>
              <a:rect l="0" t="0" r="r" b="b"/>
              <a:pathLst>
                <a:path w="20343" h="21600" fill="norm" stroke="1" extrusionOk="0">
                  <a:moveTo>
                    <a:pt x="0" y="21600"/>
                  </a:moveTo>
                  <a:cubicBezTo>
                    <a:pt x="21600" y="14800"/>
                    <a:pt x="20329" y="7400"/>
                    <a:pt x="20329" y="0"/>
                  </a:cubicBezTo>
                </a:path>
              </a:pathLst>
            </a:custGeom>
            <a:solidFill>
              <a:srgbClr val="000000"/>
            </a:solid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81" name="Shape 81"/>
            <p:cNvSpPr/>
            <p:nvPr/>
          </p:nvSpPr>
          <p:spPr>
            <a:xfrm>
              <a:off x="268272" y="0"/>
              <a:ext cx="268274" cy="395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042" y="2700"/>
                    <a:pt x="17053" y="4436"/>
                    <a:pt x="12505" y="5400"/>
                  </a:cubicBezTo>
                  <a:cubicBezTo>
                    <a:pt x="6821" y="9257"/>
                    <a:pt x="0" y="15814"/>
                    <a:pt x="0" y="21600"/>
                  </a:cubicBezTo>
                </a:path>
              </a:pathLst>
            </a:custGeom>
            <a:solidFill>
              <a:srgbClr val="000000"/>
            </a:solidFill>
            <a:ln w="28575" cap="flat">
              <a:solidFill>
                <a:srgbClr val="0000FF"/>
              </a:solidFill>
              <a:prstDash val="solid"/>
              <a:round/>
            </a:ln>
            <a:effectLst/>
          </p:spPr>
          <p:txBody>
            <a:bodyPr wrap="square" lIns="45719" tIns="45719" rIns="45719" bIns="45719" numCol="1" anchor="t">
              <a:noAutofit/>
            </a:bodyPr>
            <a:lstStyle/>
            <a:p>
              <a:pPr lvl="0">
                <a:defRPr sz="1800"/>
              </a:pPr>
            </a:p>
          </p:txBody>
        </p:sp>
      </p:grpSp>
      <p:pic>
        <p:nvPicPr>
          <p:cNvPr id="83" name="image7.png" descr="C:\Documents and Settings\DShoup\My Documents\Decoders\Valve media bgrnd.jpg"/>
          <p:cNvPicPr/>
          <p:nvPr/>
        </p:nvPicPr>
        <p:blipFill>
          <a:blip r:embed="rId3">
            <a:extLst/>
          </a:blip>
          <a:stretch>
            <a:fillRect/>
          </a:stretch>
        </p:blipFill>
        <p:spPr>
          <a:xfrm>
            <a:off x="1684536" y="8591949"/>
            <a:ext cx="1305278" cy="856588"/>
          </a:xfrm>
          <a:prstGeom prst="rect">
            <a:avLst/>
          </a:prstGeom>
          <a:ln w="12700">
            <a:miter lim="400000"/>
          </a:ln>
        </p:spPr>
      </p:pic>
      <p:pic>
        <p:nvPicPr>
          <p:cNvPr id="84" name="image7.png" descr="C:\Documents and Settings\DShoup\My Documents\Decoders\Valve media bgrnd.jpg"/>
          <p:cNvPicPr/>
          <p:nvPr/>
        </p:nvPicPr>
        <p:blipFill>
          <a:blip r:embed="rId3">
            <a:extLst/>
          </a:blip>
          <a:stretch>
            <a:fillRect/>
          </a:stretch>
        </p:blipFill>
        <p:spPr>
          <a:xfrm>
            <a:off x="3165185" y="8591949"/>
            <a:ext cx="1305278" cy="856588"/>
          </a:xfrm>
          <a:prstGeom prst="rect">
            <a:avLst/>
          </a:prstGeom>
          <a:ln w="12700">
            <a:miter lim="400000"/>
          </a:ln>
        </p:spPr>
      </p:pic>
      <p:pic>
        <p:nvPicPr>
          <p:cNvPr id="85" name="image7.png" descr="C:\Documents and Settings\DShoup\My Documents\Decoders\Valve media bgrnd.jpg"/>
          <p:cNvPicPr/>
          <p:nvPr/>
        </p:nvPicPr>
        <p:blipFill>
          <a:blip r:embed="rId3">
            <a:extLst/>
          </a:blip>
          <a:stretch>
            <a:fillRect/>
          </a:stretch>
        </p:blipFill>
        <p:spPr>
          <a:xfrm>
            <a:off x="4645834" y="8591949"/>
            <a:ext cx="1305278" cy="856588"/>
          </a:xfrm>
          <a:prstGeom prst="rect">
            <a:avLst/>
          </a:prstGeom>
          <a:ln w="12700">
            <a:miter lim="400000"/>
          </a:ln>
        </p:spPr>
      </p:pic>
      <p:pic>
        <p:nvPicPr>
          <p:cNvPr id="86" name="image7.png" descr="C:\Documents and Settings\DShoup\My Documents\Decoders\Valve media bgrnd.jpg"/>
          <p:cNvPicPr/>
          <p:nvPr/>
        </p:nvPicPr>
        <p:blipFill>
          <a:blip r:embed="rId3">
            <a:extLst/>
          </a:blip>
          <a:stretch>
            <a:fillRect/>
          </a:stretch>
        </p:blipFill>
        <p:spPr>
          <a:xfrm>
            <a:off x="6126483" y="8591949"/>
            <a:ext cx="1305277" cy="856588"/>
          </a:xfrm>
          <a:prstGeom prst="rect">
            <a:avLst/>
          </a:prstGeom>
          <a:ln w="12700">
            <a:miter lim="400000"/>
          </a:ln>
        </p:spPr>
      </p:pic>
      <p:pic>
        <p:nvPicPr>
          <p:cNvPr id="87" name="image7.png" descr="C:\Documents and Settings\DShoup\My Documents\Decoders\Valve media bgrnd.jpg"/>
          <p:cNvPicPr/>
          <p:nvPr/>
        </p:nvPicPr>
        <p:blipFill>
          <a:blip r:embed="rId3">
            <a:extLst/>
          </a:blip>
          <a:stretch>
            <a:fillRect/>
          </a:stretch>
        </p:blipFill>
        <p:spPr>
          <a:xfrm>
            <a:off x="7607131" y="8591949"/>
            <a:ext cx="1305278" cy="856588"/>
          </a:xfrm>
          <a:prstGeom prst="rect">
            <a:avLst/>
          </a:prstGeom>
          <a:ln w="12700">
            <a:miter lim="400000"/>
          </a:ln>
        </p:spPr>
      </p:pic>
      <p:grpSp>
        <p:nvGrpSpPr>
          <p:cNvPr id="90" name="Group 90"/>
          <p:cNvGrpSpPr/>
          <p:nvPr/>
        </p:nvGrpSpPr>
        <p:grpSpPr>
          <a:xfrm>
            <a:off x="6379481" y="7626236"/>
            <a:ext cx="478424" cy="1002494"/>
            <a:chOff x="0" y="0"/>
            <a:chExt cx="478422" cy="1002493"/>
          </a:xfrm>
        </p:grpSpPr>
        <p:sp>
          <p:nvSpPr>
            <p:cNvPr id="88" name="Shape 88"/>
            <p:cNvSpPr/>
            <p:nvPr/>
          </p:nvSpPr>
          <p:spPr>
            <a:xfrm>
              <a:off x="92175" y="11521"/>
              <a:ext cx="386248" cy="990973"/>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89" name="Shape 89"/>
            <p:cNvSpPr/>
            <p:nvPr/>
          </p:nvSpPr>
          <p:spPr>
            <a:xfrm>
              <a:off x="0" y="0"/>
              <a:ext cx="386248" cy="990972"/>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grpSp>
      <p:grpSp>
        <p:nvGrpSpPr>
          <p:cNvPr id="97" name="Group 97"/>
          <p:cNvGrpSpPr/>
          <p:nvPr/>
        </p:nvGrpSpPr>
        <p:grpSpPr>
          <a:xfrm>
            <a:off x="1603176" y="7267252"/>
            <a:ext cx="11225268" cy="125193"/>
            <a:chOff x="0" y="0"/>
            <a:chExt cx="11225267" cy="125191"/>
          </a:xfrm>
        </p:grpSpPr>
        <p:sp>
          <p:nvSpPr>
            <p:cNvPr id="91" name="Shape 91"/>
            <p:cNvSpPr/>
            <p:nvPr/>
          </p:nvSpPr>
          <p:spPr>
            <a:xfrm>
              <a:off x="0" y="-1"/>
              <a:ext cx="3678562" cy="118371"/>
            </a:xfrm>
            <a:custGeom>
              <a:avLst/>
              <a:gdLst/>
              <a:ahLst/>
              <a:cxnLst>
                <a:cxn ang="0">
                  <a:pos x="wd2" y="hd2"/>
                </a:cxn>
                <a:cxn ang="5400000">
                  <a:pos x="wd2" y="hd2"/>
                </a:cxn>
                <a:cxn ang="10800000">
                  <a:pos x="wd2" y="hd2"/>
                </a:cxn>
                <a:cxn ang="16200000">
                  <a:pos x="wd2" y="hd2"/>
                </a:cxn>
              </a:cxnLst>
              <a:rect l="0" t="0" r="r" b="b"/>
              <a:pathLst>
                <a:path w="21600" h="21213" fill="norm" stroke="1" extrusionOk="0">
                  <a:moveTo>
                    <a:pt x="0" y="18857"/>
                  </a:moveTo>
                  <a:cubicBezTo>
                    <a:pt x="512" y="9431"/>
                    <a:pt x="1024" y="6"/>
                    <a:pt x="1536" y="6"/>
                  </a:cubicBezTo>
                  <a:cubicBezTo>
                    <a:pt x="2048" y="6"/>
                    <a:pt x="2560" y="18857"/>
                    <a:pt x="3072" y="18857"/>
                  </a:cubicBezTo>
                  <a:cubicBezTo>
                    <a:pt x="3584" y="18857"/>
                    <a:pt x="4096" y="6"/>
                    <a:pt x="4608" y="6"/>
                  </a:cubicBezTo>
                  <a:cubicBezTo>
                    <a:pt x="5120" y="6"/>
                    <a:pt x="5632" y="18857"/>
                    <a:pt x="6144" y="18857"/>
                  </a:cubicBezTo>
                  <a:cubicBezTo>
                    <a:pt x="6656" y="18857"/>
                    <a:pt x="7168" y="6"/>
                    <a:pt x="7680" y="6"/>
                  </a:cubicBezTo>
                  <a:cubicBezTo>
                    <a:pt x="8192" y="6"/>
                    <a:pt x="8704" y="18857"/>
                    <a:pt x="9216" y="18857"/>
                  </a:cubicBezTo>
                  <a:cubicBezTo>
                    <a:pt x="9728" y="18857"/>
                    <a:pt x="10240" y="6"/>
                    <a:pt x="10752" y="6"/>
                  </a:cubicBezTo>
                  <a:cubicBezTo>
                    <a:pt x="11264" y="6"/>
                    <a:pt x="11776" y="18857"/>
                    <a:pt x="12288" y="18857"/>
                  </a:cubicBezTo>
                  <a:cubicBezTo>
                    <a:pt x="12800" y="18857"/>
                    <a:pt x="13312" y="6"/>
                    <a:pt x="13824" y="6"/>
                  </a:cubicBezTo>
                  <a:cubicBezTo>
                    <a:pt x="14336" y="6"/>
                    <a:pt x="14848" y="18857"/>
                    <a:pt x="15360" y="18857"/>
                  </a:cubicBezTo>
                  <a:cubicBezTo>
                    <a:pt x="15872" y="18857"/>
                    <a:pt x="16384" y="6"/>
                    <a:pt x="16896" y="6"/>
                  </a:cubicBezTo>
                  <a:cubicBezTo>
                    <a:pt x="17408" y="6"/>
                    <a:pt x="17920" y="18857"/>
                    <a:pt x="18432" y="18857"/>
                  </a:cubicBezTo>
                  <a:cubicBezTo>
                    <a:pt x="18944" y="18857"/>
                    <a:pt x="19440" y="-387"/>
                    <a:pt x="19968" y="6"/>
                  </a:cubicBezTo>
                  <a:cubicBezTo>
                    <a:pt x="20496" y="398"/>
                    <a:pt x="21264" y="16893"/>
                    <a:pt x="21600" y="21213"/>
                  </a:cubicBezTo>
                </a:path>
              </a:pathLst>
            </a:custGeom>
            <a:noFill/>
            <a:ln w="28575" cap="flat">
              <a:solidFill>
                <a:srgbClr val="0A34FF"/>
              </a:solidFill>
              <a:prstDash val="solid"/>
              <a:round/>
            </a:ln>
            <a:effectLst/>
          </p:spPr>
          <p:txBody>
            <a:bodyPr wrap="square" lIns="45719" tIns="45719" rIns="45719" bIns="45719" numCol="1" anchor="t">
              <a:noAutofit/>
            </a:bodyPr>
            <a:lstStyle/>
            <a:p>
              <a:pPr lvl="0">
                <a:defRPr sz="1800"/>
              </a:pPr>
            </a:p>
          </p:txBody>
        </p:sp>
        <p:sp>
          <p:nvSpPr>
            <p:cNvPr id="92" name="Shape 92"/>
            <p:cNvSpPr/>
            <p:nvPr/>
          </p:nvSpPr>
          <p:spPr>
            <a:xfrm>
              <a:off x="3662211" y="2191"/>
              <a:ext cx="3678562" cy="118370"/>
            </a:xfrm>
            <a:custGeom>
              <a:avLst/>
              <a:gdLst/>
              <a:ahLst/>
              <a:cxnLst>
                <a:cxn ang="0">
                  <a:pos x="wd2" y="hd2"/>
                </a:cxn>
                <a:cxn ang="5400000">
                  <a:pos x="wd2" y="hd2"/>
                </a:cxn>
                <a:cxn ang="10800000">
                  <a:pos x="wd2" y="hd2"/>
                </a:cxn>
                <a:cxn ang="16200000">
                  <a:pos x="wd2" y="hd2"/>
                </a:cxn>
              </a:cxnLst>
              <a:rect l="0" t="0" r="r" b="b"/>
              <a:pathLst>
                <a:path w="21600" h="21213" fill="norm" stroke="1" extrusionOk="0">
                  <a:moveTo>
                    <a:pt x="0" y="18857"/>
                  </a:moveTo>
                  <a:cubicBezTo>
                    <a:pt x="512" y="9431"/>
                    <a:pt x="1024" y="6"/>
                    <a:pt x="1536" y="6"/>
                  </a:cubicBezTo>
                  <a:cubicBezTo>
                    <a:pt x="2048" y="6"/>
                    <a:pt x="2560" y="18857"/>
                    <a:pt x="3072" y="18857"/>
                  </a:cubicBezTo>
                  <a:cubicBezTo>
                    <a:pt x="3584" y="18857"/>
                    <a:pt x="4096" y="6"/>
                    <a:pt x="4608" y="6"/>
                  </a:cubicBezTo>
                  <a:cubicBezTo>
                    <a:pt x="5120" y="6"/>
                    <a:pt x="5632" y="18857"/>
                    <a:pt x="6144" y="18857"/>
                  </a:cubicBezTo>
                  <a:cubicBezTo>
                    <a:pt x="6656" y="18857"/>
                    <a:pt x="7168" y="6"/>
                    <a:pt x="7680" y="6"/>
                  </a:cubicBezTo>
                  <a:cubicBezTo>
                    <a:pt x="8192" y="6"/>
                    <a:pt x="8704" y="18857"/>
                    <a:pt x="9216" y="18857"/>
                  </a:cubicBezTo>
                  <a:cubicBezTo>
                    <a:pt x="9728" y="18857"/>
                    <a:pt x="10240" y="6"/>
                    <a:pt x="10752" y="6"/>
                  </a:cubicBezTo>
                  <a:cubicBezTo>
                    <a:pt x="11264" y="6"/>
                    <a:pt x="11776" y="18857"/>
                    <a:pt x="12288" y="18857"/>
                  </a:cubicBezTo>
                  <a:cubicBezTo>
                    <a:pt x="12800" y="18857"/>
                    <a:pt x="13312" y="6"/>
                    <a:pt x="13824" y="6"/>
                  </a:cubicBezTo>
                  <a:cubicBezTo>
                    <a:pt x="14336" y="6"/>
                    <a:pt x="14848" y="18857"/>
                    <a:pt x="15360" y="18857"/>
                  </a:cubicBezTo>
                  <a:cubicBezTo>
                    <a:pt x="15872" y="18857"/>
                    <a:pt x="16384" y="6"/>
                    <a:pt x="16896" y="6"/>
                  </a:cubicBezTo>
                  <a:cubicBezTo>
                    <a:pt x="17408" y="6"/>
                    <a:pt x="17920" y="18857"/>
                    <a:pt x="18432" y="18857"/>
                  </a:cubicBezTo>
                  <a:cubicBezTo>
                    <a:pt x="18944" y="18857"/>
                    <a:pt x="19440" y="-387"/>
                    <a:pt x="19968" y="6"/>
                  </a:cubicBezTo>
                  <a:cubicBezTo>
                    <a:pt x="20496" y="398"/>
                    <a:pt x="21264" y="16893"/>
                    <a:pt x="21600" y="21213"/>
                  </a:cubicBezTo>
                </a:path>
              </a:pathLst>
            </a:custGeom>
            <a:noFill/>
            <a:ln w="28575" cap="flat">
              <a:solidFill>
                <a:srgbClr val="0A34FF"/>
              </a:solidFill>
              <a:prstDash val="solid"/>
              <a:round/>
            </a:ln>
            <a:effectLst/>
          </p:spPr>
          <p:txBody>
            <a:bodyPr wrap="square" lIns="45719" tIns="45719" rIns="45719" bIns="45719" numCol="1" anchor="t">
              <a:noAutofit/>
            </a:bodyPr>
            <a:lstStyle/>
            <a:p>
              <a:pPr lvl="0">
                <a:defRPr sz="1800"/>
              </a:pPr>
            </a:p>
          </p:txBody>
        </p:sp>
        <p:sp>
          <p:nvSpPr>
            <p:cNvPr id="93" name="Shape 93"/>
            <p:cNvSpPr/>
            <p:nvPr/>
          </p:nvSpPr>
          <p:spPr>
            <a:xfrm>
              <a:off x="7324423" y="2191"/>
              <a:ext cx="3678562" cy="118370"/>
            </a:xfrm>
            <a:custGeom>
              <a:avLst/>
              <a:gdLst/>
              <a:ahLst/>
              <a:cxnLst>
                <a:cxn ang="0">
                  <a:pos x="wd2" y="hd2"/>
                </a:cxn>
                <a:cxn ang="5400000">
                  <a:pos x="wd2" y="hd2"/>
                </a:cxn>
                <a:cxn ang="10800000">
                  <a:pos x="wd2" y="hd2"/>
                </a:cxn>
                <a:cxn ang="16200000">
                  <a:pos x="wd2" y="hd2"/>
                </a:cxn>
              </a:cxnLst>
              <a:rect l="0" t="0" r="r" b="b"/>
              <a:pathLst>
                <a:path w="21600" h="21213" fill="norm" stroke="1" extrusionOk="0">
                  <a:moveTo>
                    <a:pt x="0" y="18857"/>
                  </a:moveTo>
                  <a:cubicBezTo>
                    <a:pt x="512" y="9431"/>
                    <a:pt x="1024" y="6"/>
                    <a:pt x="1536" y="6"/>
                  </a:cubicBezTo>
                  <a:cubicBezTo>
                    <a:pt x="2048" y="6"/>
                    <a:pt x="2560" y="18857"/>
                    <a:pt x="3072" y="18857"/>
                  </a:cubicBezTo>
                  <a:cubicBezTo>
                    <a:pt x="3584" y="18857"/>
                    <a:pt x="4096" y="6"/>
                    <a:pt x="4608" y="6"/>
                  </a:cubicBezTo>
                  <a:cubicBezTo>
                    <a:pt x="5120" y="6"/>
                    <a:pt x="5632" y="18857"/>
                    <a:pt x="6144" y="18857"/>
                  </a:cubicBezTo>
                  <a:cubicBezTo>
                    <a:pt x="6656" y="18857"/>
                    <a:pt x="7168" y="6"/>
                    <a:pt x="7680" y="6"/>
                  </a:cubicBezTo>
                  <a:cubicBezTo>
                    <a:pt x="8192" y="6"/>
                    <a:pt x="8704" y="18857"/>
                    <a:pt x="9216" y="18857"/>
                  </a:cubicBezTo>
                  <a:cubicBezTo>
                    <a:pt x="9728" y="18857"/>
                    <a:pt x="10240" y="6"/>
                    <a:pt x="10752" y="6"/>
                  </a:cubicBezTo>
                  <a:cubicBezTo>
                    <a:pt x="11264" y="6"/>
                    <a:pt x="11776" y="18857"/>
                    <a:pt x="12288" y="18857"/>
                  </a:cubicBezTo>
                  <a:cubicBezTo>
                    <a:pt x="12800" y="18857"/>
                    <a:pt x="13312" y="6"/>
                    <a:pt x="13824" y="6"/>
                  </a:cubicBezTo>
                  <a:cubicBezTo>
                    <a:pt x="14336" y="6"/>
                    <a:pt x="14848" y="18857"/>
                    <a:pt x="15360" y="18857"/>
                  </a:cubicBezTo>
                  <a:cubicBezTo>
                    <a:pt x="15872" y="18857"/>
                    <a:pt x="16384" y="6"/>
                    <a:pt x="16896" y="6"/>
                  </a:cubicBezTo>
                  <a:cubicBezTo>
                    <a:pt x="17408" y="6"/>
                    <a:pt x="17920" y="18857"/>
                    <a:pt x="18432" y="18857"/>
                  </a:cubicBezTo>
                  <a:cubicBezTo>
                    <a:pt x="18944" y="18857"/>
                    <a:pt x="19440" y="-387"/>
                    <a:pt x="19968" y="6"/>
                  </a:cubicBezTo>
                  <a:cubicBezTo>
                    <a:pt x="20496" y="398"/>
                    <a:pt x="21264" y="16893"/>
                    <a:pt x="21600" y="21213"/>
                  </a:cubicBezTo>
                </a:path>
              </a:pathLst>
            </a:custGeom>
            <a:noFill/>
            <a:ln w="28575" cap="flat">
              <a:solidFill>
                <a:srgbClr val="0A34FF"/>
              </a:solidFill>
              <a:prstDash val="solid"/>
              <a:round/>
            </a:ln>
            <a:effectLst/>
          </p:spPr>
          <p:txBody>
            <a:bodyPr wrap="square" lIns="45719" tIns="45719" rIns="45719" bIns="45719" numCol="1" anchor="t">
              <a:noAutofit/>
            </a:bodyPr>
            <a:lstStyle/>
            <a:p>
              <a:pPr lvl="0">
                <a:defRPr sz="1800"/>
              </a:pPr>
            </a:p>
          </p:txBody>
        </p:sp>
        <p:sp>
          <p:nvSpPr>
            <p:cNvPr id="94" name="Shape 94"/>
            <p:cNvSpPr/>
            <p:nvPr/>
          </p:nvSpPr>
          <p:spPr>
            <a:xfrm>
              <a:off x="222282" y="2356"/>
              <a:ext cx="3678562" cy="120604"/>
            </a:xfrm>
            <a:custGeom>
              <a:avLst/>
              <a:gdLst/>
              <a:ahLst/>
              <a:cxnLst>
                <a:cxn ang="0">
                  <a:pos x="wd2" y="hd2"/>
                </a:cxn>
                <a:cxn ang="5400000">
                  <a:pos x="wd2" y="hd2"/>
                </a:cxn>
                <a:cxn ang="10800000">
                  <a:pos x="wd2" y="hd2"/>
                </a:cxn>
                <a:cxn ang="16200000">
                  <a:pos x="wd2" y="hd2"/>
                </a:cxn>
              </a:cxnLst>
              <a:rect l="0" t="0" r="r" b="b"/>
              <a:pathLst>
                <a:path w="21600" h="21213" fill="norm" stroke="1" extrusionOk="0">
                  <a:moveTo>
                    <a:pt x="0" y="18857"/>
                  </a:moveTo>
                  <a:cubicBezTo>
                    <a:pt x="512" y="9431"/>
                    <a:pt x="1024" y="6"/>
                    <a:pt x="1536" y="6"/>
                  </a:cubicBezTo>
                  <a:cubicBezTo>
                    <a:pt x="2048" y="6"/>
                    <a:pt x="2560" y="18857"/>
                    <a:pt x="3072" y="18857"/>
                  </a:cubicBezTo>
                  <a:cubicBezTo>
                    <a:pt x="3584" y="18857"/>
                    <a:pt x="4096" y="6"/>
                    <a:pt x="4608" y="6"/>
                  </a:cubicBezTo>
                  <a:cubicBezTo>
                    <a:pt x="5120" y="6"/>
                    <a:pt x="5632" y="18857"/>
                    <a:pt x="6144" y="18857"/>
                  </a:cubicBezTo>
                  <a:cubicBezTo>
                    <a:pt x="6656" y="18857"/>
                    <a:pt x="7168" y="6"/>
                    <a:pt x="7680" y="6"/>
                  </a:cubicBezTo>
                  <a:cubicBezTo>
                    <a:pt x="8192" y="6"/>
                    <a:pt x="8704" y="18857"/>
                    <a:pt x="9216" y="18857"/>
                  </a:cubicBezTo>
                  <a:cubicBezTo>
                    <a:pt x="9728" y="18857"/>
                    <a:pt x="10240" y="6"/>
                    <a:pt x="10752" y="6"/>
                  </a:cubicBezTo>
                  <a:cubicBezTo>
                    <a:pt x="11264" y="6"/>
                    <a:pt x="11776" y="18857"/>
                    <a:pt x="12288" y="18857"/>
                  </a:cubicBezTo>
                  <a:cubicBezTo>
                    <a:pt x="12800" y="18857"/>
                    <a:pt x="13312" y="6"/>
                    <a:pt x="13824" y="6"/>
                  </a:cubicBezTo>
                  <a:cubicBezTo>
                    <a:pt x="14336" y="6"/>
                    <a:pt x="14848" y="18857"/>
                    <a:pt x="15360" y="18857"/>
                  </a:cubicBezTo>
                  <a:cubicBezTo>
                    <a:pt x="15872" y="18857"/>
                    <a:pt x="16384" y="6"/>
                    <a:pt x="16896" y="6"/>
                  </a:cubicBezTo>
                  <a:cubicBezTo>
                    <a:pt x="17408" y="6"/>
                    <a:pt x="17920" y="18857"/>
                    <a:pt x="18432" y="18857"/>
                  </a:cubicBezTo>
                  <a:cubicBezTo>
                    <a:pt x="18944" y="18857"/>
                    <a:pt x="19440" y="-387"/>
                    <a:pt x="19968" y="6"/>
                  </a:cubicBezTo>
                  <a:cubicBezTo>
                    <a:pt x="20496" y="398"/>
                    <a:pt x="21264" y="16893"/>
                    <a:pt x="21600" y="21213"/>
                  </a:cubicBezTo>
                </a:path>
              </a:pathLst>
            </a:custGeom>
            <a:noFill/>
            <a:ln w="28575" cap="flat">
              <a:solidFill>
                <a:srgbClr val="FF2E78"/>
              </a:solidFill>
              <a:prstDash val="solid"/>
              <a:round/>
            </a:ln>
            <a:effectLst/>
          </p:spPr>
          <p:txBody>
            <a:bodyPr wrap="square" lIns="45719" tIns="45719" rIns="45719" bIns="45719" numCol="1" anchor="t">
              <a:noAutofit/>
            </a:bodyPr>
            <a:lstStyle/>
            <a:p>
              <a:pPr lvl="0">
                <a:defRPr sz="1800"/>
              </a:pPr>
            </a:p>
          </p:txBody>
        </p:sp>
        <p:sp>
          <p:nvSpPr>
            <p:cNvPr id="95" name="Shape 95"/>
            <p:cNvSpPr/>
            <p:nvPr/>
          </p:nvSpPr>
          <p:spPr>
            <a:xfrm>
              <a:off x="3884494" y="4588"/>
              <a:ext cx="3678562" cy="120604"/>
            </a:xfrm>
            <a:custGeom>
              <a:avLst/>
              <a:gdLst/>
              <a:ahLst/>
              <a:cxnLst>
                <a:cxn ang="0">
                  <a:pos x="wd2" y="hd2"/>
                </a:cxn>
                <a:cxn ang="5400000">
                  <a:pos x="wd2" y="hd2"/>
                </a:cxn>
                <a:cxn ang="10800000">
                  <a:pos x="wd2" y="hd2"/>
                </a:cxn>
                <a:cxn ang="16200000">
                  <a:pos x="wd2" y="hd2"/>
                </a:cxn>
              </a:cxnLst>
              <a:rect l="0" t="0" r="r" b="b"/>
              <a:pathLst>
                <a:path w="21600" h="21213" fill="norm" stroke="1" extrusionOk="0">
                  <a:moveTo>
                    <a:pt x="0" y="18857"/>
                  </a:moveTo>
                  <a:cubicBezTo>
                    <a:pt x="512" y="9431"/>
                    <a:pt x="1024" y="6"/>
                    <a:pt x="1536" y="6"/>
                  </a:cubicBezTo>
                  <a:cubicBezTo>
                    <a:pt x="2048" y="6"/>
                    <a:pt x="2560" y="18857"/>
                    <a:pt x="3072" y="18857"/>
                  </a:cubicBezTo>
                  <a:cubicBezTo>
                    <a:pt x="3584" y="18857"/>
                    <a:pt x="4096" y="6"/>
                    <a:pt x="4608" y="6"/>
                  </a:cubicBezTo>
                  <a:cubicBezTo>
                    <a:pt x="5120" y="6"/>
                    <a:pt x="5632" y="18857"/>
                    <a:pt x="6144" y="18857"/>
                  </a:cubicBezTo>
                  <a:cubicBezTo>
                    <a:pt x="6656" y="18857"/>
                    <a:pt x="7168" y="6"/>
                    <a:pt x="7680" y="6"/>
                  </a:cubicBezTo>
                  <a:cubicBezTo>
                    <a:pt x="8192" y="6"/>
                    <a:pt x="8704" y="18857"/>
                    <a:pt x="9216" y="18857"/>
                  </a:cubicBezTo>
                  <a:cubicBezTo>
                    <a:pt x="9728" y="18857"/>
                    <a:pt x="10240" y="6"/>
                    <a:pt x="10752" y="6"/>
                  </a:cubicBezTo>
                  <a:cubicBezTo>
                    <a:pt x="11264" y="6"/>
                    <a:pt x="11776" y="18857"/>
                    <a:pt x="12288" y="18857"/>
                  </a:cubicBezTo>
                  <a:cubicBezTo>
                    <a:pt x="12800" y="18857"/>
                    <a:pt x="13312" y="6"/>
                    <a:pt x="13824" y="6"/>
                  </a:cubicBezTo>
                  <a:cubicBezTo>
                    <a:pt x="14336" y="6"/>
                    <a:pt x="14848" y="18857"/>
                    <a:pt x="15360" y="18857"/>
                  </a:cubicBezTo>
                  <a:cubicBezTo>
                    <a:pt x="15872" y="18857"/>
                    <a:pt x="16384" y="6"/>
                    <a:pt x="16896" y="6"/>
                  </a:cubicBezTo>
                  <a:cubicBezTo>
                    <a:pt x="17408" y="6"/>
                    <a:pt x="17920" y="18857"/>
                    <a:pt x="18432" y="18857"/>
                  </a:cubicBezTo>
                  <a:cubicBezTo>
                    <a:pt x="18944" y="18857"/>
                    <a:pt x="19440" y="-387"/>
                    <a:pt x="19968" y="6"/>
                  </a:cubicBezTo>
                  <a:cubicBezTo>
                    <a:pt x="20496" y="398"/>
                    <a:pt x="21264" y="16893"/>
                    <a:pt x="21600" y="21213"/>
                  </a:cubicBezTo>
                </a:path>
              </a:pathLst>
            </a:custGeom>
            <a:noFill/>
            <a:ln w="28575" cap="flat">
              <a:solidFill>
                <a:srgbClr val="FF2E78"/>
              </a:solidFill>
              <a:prstDash val="solid"/>
              <a:round/>
            </a:ln>
            <a:effectLst/>
          </p:spPr>
          <p:txBody>
            <a:bodyPr wrap="square" lIns="45719" tIns="45719" rIns="45719" bIns="45719" numCol="1" anchor="t">
              <a:noAutofit/>
            </a:bodyPr>
            <a:lstStyle/>
            <a:p>
              <a:pPr lvl="0">
                <a:defRPr sz="1800"/>
              </a:pPr>
            </a:p>
          </p:txBody>
        </p:sp>
        <p:sp>
          <p:nvSpPr>
            <p:cNvPr id="96" name="Shape 96"/>
            <p:cNvSpPr/>
            <p:nvPr/>
          </p:nvSpPr>
          <p:spPr>
            <a:xfrm>
              <a:off x="7546706" y="4588"/>
              <a:ext cx="3678562" cy="120604"/>
            </a:xfrm>
            <a:custGeom>
              <a:avLst/>
              <a:gdLst/>
              <a:ahLst/>
              <a:cxnLst>
                <a:cxn ang="0">
                  <a:pos x="wd2" y="hd2"/>
                </a:cxn>
                <a:cxn ang="5400000">
                  <a:pos x="wd2" y="hd2"/>
                </a:cxn>
                <a:cxn ang="10800000">
                  <a:pos x="wd2" y="hd2"/>
                </a:cxn>
                <a:cxn ang="16200000">
                  <a:pos x="wd2" y="hd2"/>
                </a:cxn>
              </a:cxnLst>
              <a:rect l="0" t="0" r="r" b="b"/>
              <a:pathLst>
                <a:path w="21600" h="21213" fill="norm" stroke="1" extrusionOk="0">
                  <a:moveTo>
                    <a:pt x="0" y="18857"/>
                  </a:moveTo>
                  <a:cubicBezTo>
                    <a:pt x="512" y="9431"/>
                    <a:pt x="1024" y="6"/>
                    <a:pt x="1536" y="6"/>
                  </a:cubicBezTo>
                  <a:cubicBezTo>
                    <a:pt x="2048" y="6"/>
                    <a:pt x="2560" y="18857"/>
                    <a:pt x="3072" y="18857"/>
                  </a:cubicBezTo>
                  <a:cubicBezTo>
                    <a:pt x="3584" y="18857"/>
                    <a:pt x="4096" y="6"/>
                    <a:pt x="4608" y="6"/>
                  </a:cubicBezTo>
                  <a:cubicBezTo>
                    <a:pt x="5120" y="6"/>
                    <a:pt x="5632" y="18857"/>
                    <a:pt x="6144" y="18857"/>
                  </a:cubicBezTo>
                  <a:cubicBezTo>
                    <a:pt x="6656" y="18857"/>
                    <a:pt x="7168" y="6"/>
                    <a:pt x="7680" y="6"/>
                  </a:cubicBezTo>
                  <a:cubicBezTo>
                    <a:pt x="8192" y="6"/>
                    <a:pt x="8704" y="18857"/>
                    <a:pt x="9216" y="18857"/>
                  </a:cubicBezTo>
                  <a:cubicBezTo>
                    <a:pt x="9728" y="18857"/>
                    <a:pt x="10240" y="6"/>
                    <a:pt x="10752" y="6"/>
                  </a:cubicBezTo>
                  <a:cubicBezTo>
                    <a:pt x="11264" y="6"/>
                    <a:pt x="11776" y="18857"/>
                    <a:pt x="12288" y="18857"/>
                  </a:cubicBezTo>
                  <a:cubicBezTo>
                    <a:pt x="12800" y="18857"/>
                    <a:pt x="13312" y="6"/>
                    <a:pt x="13824" y="6"/>
                  </a:cubicBezTo>
                  <a:cubicBezTo>
                    <a:pt x="14336" y="6"/>
                    <a:pt x="14848" y="18857"/>
                    <a:pt x="15360" y="18857"/>
                  </a:cubicBezTo>
                  <a:cubicBezTo>
                    <a:pt x="15872" y="18857"/>
                    <a:pt x="16384" y="6"/>
                    <a:pt x="16896" y="6"/>
                  </a:cubicBezTo>
                  <a:cubicBezTo>
                    <a:pt x="17408" y="6"/>
                    <a:pt x="17920" y="18857"/>
                    <a:pt x="18432" y="18857"/>
                  </a:cubicBezTo>
                  <a:cubicBezTo>
                    <a:pt x="18944" y="18857"/>
                    <a:pt x="19440" y="-387"/>
                    <a:pt x="19968" y="6"/>
                  </a:cubicBezTo>
                  <a:cubicBezTo>
                    <a:pt x="20496" y="398"/>
                    <a:pt x="21264" y="16893"/>
                    <a:pt x="21600" y="21213"/>
                  </a:cubicBezTo>
                </a:path>
              </a:pathLst>
            </a:custGeom>
            <a:noFill/>
            <a:ln w="28575" cap="flat">
              <a:solidFill>
                <a:srgbClr val="FF2E78"/>
              </a:solidFill>
              <a:prstDash val="solid"/>
              <a:round/>
            </a:ln>
            <a:effectLst/>
          </p:spPr>
          <p:txBody>
            <a:bodyPr wrap="square" lIns="45719" tIns="45719" rIns="45719" bIns="45719" numCol="1" anchor="t">
              <a:noAutofit/>
            </a:bodyPr>
            <a:lstStyle/>
            <a:p>
              <a:pPr lvl="0">
                <a:defRPr sz="1800"/>
              </a:pPr>
            </a:p>
          </p:txBody>
        </p:sp>
      </p:grpSp>
      <p:grpSp>
        <p:nvGrpSpPr>
          <p:cNvPr id="100" name="Group 100"/>
          <p:cNvGrpSpPr/>
          <p:nvPr/>
        </p:nvGrpSpPr>
        <p:grpSpPr>
          <a:xfrm>
            <a:off x="7838661" y="7626236"/>
            <a:ext cx="478423" cy="1002494"/>
            <a:chOff x="0" y="0"/>
            <a:chExt cx="478422" cy="1002493"/>
          </a:xfrm>
        </p:grpSpPr>
        <p:sp>
          <p:nvSpPr>
            <p:cNvPr id="98" name="Shape 98"/>
            <p:cNvSpPr/>
            <p:nvPr/>
          </p:nvSpPr>
          <p:spPr>
            <a:xfrm>
              <a:off x="92175" y="11521"/>
              <a:ext cx="386248" cy="990973"/>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99" name="Shape 99"/>
            <p:cNvSpPr/>
            <p:nvPr/>
          </p:nvSpPr>
          <p:spPr>
            <a:xfrm>
              <a:off x="0" y="0"/>
              <a:ext cx="386248" cy="990972"/>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grpSp>
      <p:grpSp>
        <p:nvGrpSpPr>
          <p:cNvPr id="103" name="Group 103"/>
          <p:cNvGrpSpPr/>
          <p:nvPr/>
        </p:nvGrpSpPr>
        <p:grpSpPr>
          <a:xfrm>
            <a:off x="1957717" y="7626236"/>
            <a:ext cx="478424" cy="1002494"/>
            <a:chOff x="0" y="0"/>
            <a:chExt cx="478422" cy="1002493"/>
          </a:xfrm>
        </p:grpSpPr>
        <p:sp>
          <p:nvSpPr>
            <p:cNvPr id="101" name="Shape 101"/>
            <p:cNvSpPr/>
            <p:nvPr/>
          </p:nvSpPr>
          <p:spPr>
            <a:xfrm>
              <a:off x="92175" y="11521"/>
              <a:ext cx="386248" cy="990973"/>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102" name="Shape 102"/>
            <p:cNvSpPr/>
            <p:nvPr/>
          </p:nvSpPr>
          <p:spPr>
            <a:xfrm>
              <a:off x="0" y="0"/>
              <a:ext cx="386248" cy="990972"/>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grpSp>
      <p:grpSp>
        <p:nvGrpSpPr>
          <p:cNvPr id="106" name="Group 106"/>
          <p:cNvGrpSpPr/>
          <p:nvPr/>
        </p:nvGrpSpPr>
        <p:grpSpPr>
          <a:xfrm>
            <a:off x="3416896" y="7626236"/>
            <a:ext cx="478424" cy="1002494"/>
            <a:chOff x="0" y="0"/>
            <a:chExt cx="478422" cy="1002493"/>
          </a:xfrm>
        </p:grpSpPr>
        <p:sp>
          <p:nvSpPr>
            <p:cNvPr id="104" name="Shape 104"/>
            <p:cNvSpPr/>
            <p:nvPr/>
          </p:nvSpPr>
          <p:spPr>
            <a:xfrm>
              <a:off x="92175" y="11521"/>
              <a:ext cx="386248" cy="990973"/>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105" name="Shape 105"/>
            <p:cNvSpPr/>
            <p:nvPr/>
          </p:nvSpPr>
          <p:spPr>
            <a:xfrm>
              <a:off x="0" y="0"/>
              <a:ext cx="386248" cy="990972"/>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grpSp>
      <p:grpSp>
        <p:nvGrpSpPr>
          <p:cNvPr id="109" name="Group 109"/>
          <p:cNvGrpSpPr/>
          <p:nvPr/>
        </p:nvGrpSpPr>
        <p:grpSpPr>
          <a:xfrm>
            <a:off x="4898189" y="7626236"/>
            <a:ext cx="478424" cy="1002494"/>
            <a:chOff x="0" y="0"/>
            <a:chExt cx="478422" cy="1002493"/>
          </a:xfrm>
        </p:grpSpPr>
        <p:sp>
          <p:nvSpPr>
            <p:cNvPr id="107" name="Shape 107"/>
            <p:cNvSpPr/>
            <p:nvPr/>
          </p:nvSpPr>
          <p:spPr>
            <a:xfrm>
              <a:off x="92175" y="11521"/>
              <a:ext cx="386248" cy="990973"/>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108" name="Shape 108"/>
            <p:cNvSpPr/>
            <p:nvPr/>
          </p:nvSpPr>
          <p:spPr>
            <a:xfrm>
              <a:off x="0" y="0"/>
              <a:ext cx="386248" cy="990972"/>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gr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Controller Diagnostics</a:t>
            </a:r>
          </a:p>
        </p:txBody>
      </p:sp>
      <p:sp>
        <p:nvSpPr>
          <p:cNvPr id="190" name="Shape 190"/>
          <p:cNvSpPr/>
          <p:nvPr>
            <p:ph type="body" idx="1"/>
          </p:nvPr>
        </p:nvSpPr>
        <p:spPr>
          <a:prstGeom prst="rect">
            <a:avLst/>
          </a:prstGeom>
        </p:spPr>
        <p:txBody>
          <a:bodyPr/>
          <a:lstStyle/>
          <a:p>
            <a:pPr lvl="0">
              <a:defRPr sz="1800">
                <a:uFillTx/>
              </a:defRPr>
            </a:pPr>
            <a:r>
              <a:rPr sz="2800">
                <a:uFill>
                  <a:solidFill>
                    <a:srgbClr val="808080"/>
                  </a:solidFill>
                </a:uFill>
              </a:rPr>
              <a:t>Check List</a:t>
            </a:r>
            <a:endParaRPr sz="2800">
              <a:uFill>
                <a:solidFill>
                  <a:srgbClr val="808080"/>
                </a:solidFill>
              </a:uFill>
            </a:endParaRPr>
          </a:p>
          <a:p>
            <a:pPr lvl="0">
              <a:defRPr sz="1800">
                <a:uFillTx/>
              </a:defRPr>
            </a:pPr>
            <a:endParaRPr sz="2800">
              <a:uFill>
                <a:solidFill>
                  <a:srgbClr val="808080"/>
                </a:solidFill>
              </a:uFill>
            </a:endParaRPr>
          </a:p>
          <a:p>
            <a:pPr lvl="0" marL="0" indent="0">
              <a:buSzTx/>
              <a:buFontTx/>
              <a:buNone/>
              <a:defRPr sz="1800">
                <a:uFillTx/>
              </a:defRPr>
            </a:pPr>
            <a:endParaRPr sz="2000">
              <a:uFill>
                <a:solidFill/>
              </a:uFill>
            </a:endParaRPr>
          </a:p>
          <a:p>
            <a:pPr lvl="0" marL="342900" indent="-341313" defTabSz="457200">
              <a:spcBef>
                <a:spcPts val="1400"/>
              </a:spcBef>
              <a:buSzPct val="45000"/>
              <a:buFont typeface="Wingdings"/>
              <a:defRPr sz="1800">
                <a:uFillTx/>
              </a:defRPr>
            </a:pPr>
            <a:r>
              <a:rPr sz="2800">
                <a:uFill>
                  <a:solidFill/>
                </a:uFill>
              </a:rPr>
              <a:t>Power / Main Module plugged in completely</a:t>
            </a:r>
            <a:endParaRPr sz="2800">
              <a:uFill>
                <a:solidFill/>
              </a:uFill>
            </a:endParaRPr>
          </a:p>
          <a:p>
            <a:pPr lvl="0" marL="342900" indent="-341313" defTabSz="457200">
              <a:spcBef>
                <a:spcPts val="1400"/>
              </a:spcBef>
              <a:buSzPct val="45000"/>
              <a:buFont typeface="Wingdings"/>
              <a:defRPr sz="1800">
                <a:uFillTx/>
              </a:defRPr>
            </a:pPr>
            <a:r>
              <a:rPr sz="2800">
                <a:uFill>
                  <a:solidFill/>
                </a:uFill>
              </a:rPr>
              <a:t>ADM Module plugged in completely</a:t>
            </a:r>
            <a:endParaRPr sz="2800">
              <a:uFill>
                <a:solidFill/>
              </a:uFill>
            </a:endParaRPr>
          </a:p>
          <a:p>
            <a:pPr lvl="0" marL="342900" indent="-341313" defTabSz="457200">
              <a:spcBef>
                <a:spcPts val="1400"/>
              </a:spcBef>
              <a:buSzPct val="45000"/>
              <a:buFont typeface="Wingdings"/>
              <a:defRPr sz="1800">
                <a:uFillTx/>
              </a:defRPr>
            </a:pPr>
            <a:r>
              <a:rPr sz="2800">
                <a:uFill>
                  <a:solidFill/>
                </a:uFill>
              </a:rPr>
              <a:t>Screw Terminals tight</a:t>
            </a:r>
            <a:endParaRPr sz="2800">
              <a:uFill>
                <a:solidFill/>
              </a:uFill>
            </a:endParaRPr>
          </a:p>
          <a:p>
            <a:pPr lvl="0" marL="342900" indent="-341313" defTabSz="457200">
              <a:spcBef>
                <a:spcPts val="1400"/>
              </a:spcBef>
              <a:buSzPct val="45000"/>
              <a:buFont typeface="Wingdings"/>
              <a:defRPr sz="1800">
                <a:uFillTx/>
              </a:defRPr>
            </a:pPr>
            <a:r>
              <a:rPr sz="2800">
                <a:uFill>
                  <a:solidFill/>
                </a:uFill>
              </a:rPr>
              <a:t>Sensor Bypass switch activated</a:t>
            </a:r>
            <a:endParaRPr sz="2800">
              <a:uFill>
                <a:solidFill/>
              </a:uFill>
            </a:endParaRPr>
          </a:p>
          <a:p>
            <a:pPr lvl="0" marL="342900" indent="-341313" defTabSz="457200">
              <a:spcBef>
                <a:spcPts val="1400"/>
              </a:spcBef>
              <a:buSzPct val="45000"/>
              <a:buFont typeface="Wingdings"/>
              <a:defRPr sz="1800">
                <a:uFillTx/>
              </a:defRPr>
            </a:pPr>
            <a:r>
              <a:rPr sz="2800">
                <a:uFill>
                  <a:solidFill/>
                </a:uFill>
              </a:rPr>
              <a:t>Sensor jumper installed</a:t>
            </a:r>
            <a:endParaRPr sz="2800">
              <a:uFill>
                <a:solidFill/>
              </a:uFill>
            </a:endParaRPr>
          </a:p>
          <a:p>
            <a:pPr lvl="0" marL="342900" indent="-341313" defTabSz="457200">
              <a:spcBef>
                <a:spcPts val="1400"/>
              </a:spcBef>
              <a:buSzPct val="45000"/>
              <a:buFont typeface="Wingdings"/>
              <a:defRPr sz="1800">
                <a:uFillTx/>
              </a:defRPr>
            </a:pPr>
            <a:r>
              <a:rPr sz="2800">
                <a:uFill>
                  <a:solidFill/>
                </a:uFill>
              </a:rPr>
              <a:t>Quick disconnect ribbons damaged</a:t>
            </a:r>
            <a:endParaRPr sz="2800">
              <a:uFill>
                <a:solidFill/>
              </a:uFill>
            </a:endParaRPr>
          </a:p>
          <a:p>
            <a:pPr lvl="0" marL="342900" indent="-341313" defTabSz="457200">
              <a:spcBef>
                <a:spcPts val="1400"/>
              </a:spcBef>
              <a:buSzPct val="45000"/>
              <a:buFont typeface="Wingdings"/>
              <a:defRPr sz="1800">
                <a:uFillTx/>
              </a:defRPr>
            </a:pPr>
            <a:r>
              <a:rPr sz="2800">
                <a:uFill>
                  <a:solidFill/>
                </a:uFill>
              </a:rPr>
              <a:t>Quick disconnect ribbon pins damaged</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Controller Diagnostics</a:t>
            </a:r>
          </a:p>
        </p:txBody>
      </p:sp>
      <p:sp>
        <p:nvSpPr>
          <p:cNvPr id="193" name="Shape 193"/>
          <p:cNvSpPr/>
          <p:nvPr>
            <p:ph type="body" idx="1"/>
          </p:nvPr>
        </p:nvSpPr>
        <p:spPr>
          <a:prstGeom prst="rect">
            <a:avLst/>
          </a:prstGeom>
        </p:spPr>
        <p:txBody>
          <a:bodyPr/>
          <a:lstStyle/>
          <a:p>
            <a:pPr lvl="0">
              <a:defRPr sz="1800">
                <a:uFillTx/>
              </a:defRPr>
            </a:pPr>
            <a:r>
              <a:rPr sz="2800">
                <a:uFill>
                  <a:solidFill>
                    <a:srgbClr val="808080"/>
                  </a:solidFill>
                </a:uFill>
              </a:rPr>
              <a:t>ADM</a:t>
            </a:r>
          </a:p>
        </p:txBody>
      </p:sp>
      <p:pic>
        <p:nvPicPr>
          <p:cNvPr id="194" name="Screen Shot 2014-11-10 at 2.36.32 PM.png"/>
          <p:cNvPicPr/>
          <p:nvPr/>
        </p:nvPicPr>
        <p:blipFill>
          <a:blip r:embed="rId2">
            <a:extLst/>
          </a:blip>
          <a:stretch>
            <a:fillRect/>
          </a:stretch>
        </p:blipFill>
        <p:spPr>
          <a:xfrm>
            <a:off x="1390650" y="1606550"/>
            <a:ext cx="10223500" cy="6540500"/>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 name="Shape 196"/>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Controller Diagnostics</a:t>
            </a:r>
          </a:p>
        </p:txBody>
      </p:sp>
      <p:sp>
        <p:nvSpPr>
          <p:cNvPr id="197" name="Shape 197"/>
          <p:cNvSpPr/>
          <p:nvPr>
            <p:ph type="body" idx="1"/>
          </p:nvPr>
        </p:nvSpPr>
        <p:spPr>
          <a:prstGeom prst="rect">
            <a:avLst/>
          </a:prstGeom>
        </p:spPr>
        <p:txBody>
          <a:bodyPr/>
          <a:lstStyle/>
          <a:p>
            <a:pPr lvl="0" marL="280736" indent="-280736">
              <a:buFontTx/>
              <a:defRPr sz="1800">
                <a:uFillTx/>
              </a:defRPr>
            </a:pPr>
            <a:r>
              <a:rPr sz="2800">
                <a:uFill>
                  <a:solidFill>
                    <a:srgbClr val="808080"/>
                  </a:solidFill>
                </a:uFill>
              </a:rPr>
              <a:t>Alarm Logs</a:t>
            </a:r>
            <a:br>
              <a:rPr sz="2800">
                <a:uFill>
                  <a:solidFill>
                    <a:srgbClr val="808080"/>
                  </a:solidFill>
                </a:uFill>
              </a:rPr>
            </a:br>
            <a:r>
              <a:rPr sz="2800">
                <a:uFill>
                  <a:solidFill>
                    <a:srgbClr val="808080"/>
                  </a:solidFill>
                </a:uFill>
              </a:rPr>
              <a:t>Turn dial to Data History</a:t>
            </a:r>
            <a:br>
              <a:rPr sz="2800">
                <a:uFill>
                  <a:solidFill>
                    <a:srgbClr val="808080"/>
                  </a:solidFill>
                </a:uFill>
              </a:rPr>
            </a:br>
            <a:r>
              <a:rPr sz="2800">
                <a:uFill>
                  <a:solidFill>
                    <a:srgbClr val="808080"/>
                  </a:solidFill>
                </a:uFill>
              </a:rPr>
              <a:t>Arrow down to Alarm Logs</a:t>
            </a:r>
          </a:p>
        </p:txBody>
      </p:sp>
      <p:pic>
        <p:nvPicPr>
          <p:cNvPr id="198" name="Screen Shot 2014-11-10 at 3.00.18 PM.png"/>
          <p:cNvPicPr/>
          <p:nvPr/>
        </p:nvPicPr>
        <p:blipFill>
          <a:blip r:embed="rId2">
            <a:extLst/>
          </a:blip>
          <a:stretch>
            <a:fillRect/>
          </a:stretch>
        </p:blipFill>
        <p:spPr>
          <a:xfrm>
            <a:off x="2924947" y="2579038"/>
            <a:ext cx="7154906" cy="5877245"/>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body" idx="1"/>
          </p:nvPr>
        </p:nvSpPr>
        <p:spPr>
          <a:xfrm>
            <a:off x="906" y="1219199"/>
            <a:ext cx="13002988" cy="7315201"/>
          </a:xfrm>
          <a:prstGeom prst="rect">
            <a:avLst/>
          </a:prstGeom>
        </p:spPr>
        <p:txBody>
          <a:bodyPr/>
          <a:lstStyle/>
          <a:p>
            <a:pPr lvl="0">
              <a:defRPr sz="1800">
                <a:uFillTx/>
              </a:defRPr>
            </a:pPr>
            <a:r>
              <a:rPr sz="2800">
                <a:uFill>
                  <a:solidFill>
                    <a:srgbClr val="808080"/>
                  </a:solidFill>
                </a:uFill>
              </a:rPr>
              <a:t>Controller Working?</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Remove 2 wire path and connect known good decoder.</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p:txBody>
      </p:sp>
      <p:sp>
        <p:nvSpPr>
          <p:cNvPr id="201" name="Shape 201"/>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Controller Diagnostics</a:t>
            </a:r>
          </a:p>
        </p:txBody>
      </p:sp>
      <p:pic>
        <p:nvPicPr>
          <p:cNvPr id="202" name="image10.jpg" descr="C:\Documents and Settings\DShoup\My Documents\Decoders\ADM99 output.jpg"/>
          <p:cNvPicPr/>
          <p:nvPr/>
        </p:nvPicPr>
        <p:blipFill>
          <a:blip r:embed="rId2">
            <a:extLst/>
          </a:blip>
          <a:stretch>
            <a:fillRect/>
          </a:stretch>
        </p:blipFill>
        <p:spPr>
          <a:xfrm>
            <a:off x="20216" y="2749648"/>
            <a:ext cx="7546971" cy="5660228"/>
          </a:xfrm>
          <a:prstGeom prst="rect">
            <a:avLst/>
          </a:prstGeom>
          <a:ln w="12700">
            <a:miter lim="400000"/>
          </a:ln>
        </p:spPr>
      </p:pic>
      <p:grpSp>
        <p:nvGrpSpPr>
          <p:cNvPr id="210" name="Group 210"/>
          <p:cNvGrpSpPr/>
          <p:nvPr/>
        </p:nvGrpSpPr>
        <p:grpSpPr>
          <a:xfrm>
            <a:off x="9354984" y="1400691"/>
            <a:ext cx="1792773" cy="3349654"/>
            <a:chOff x="0" y="0"/>
            <a:chExt cx="1792771" cy="3349652"/>
          </a:xfrm>
        </p:grpSpPr>
        <p:grpSp>
          <p:nvGrpSpPr>
            <p:cNvPr id="207" name="Group 207"/>
            <p:cNvGrpSpPr/>
            <p:nvPr/>
          </p:nvGrpSpPr>
          <p:grpSpPr>
            <a:xfrm>
              <a:off x="0" y="1085098"/>
              <a:ext cx="1509703" cy="2264555"/>
              <a:chOff x="0" y="0"/>
              <a:chExt cx="1509702" cy="2264553"/>
            </a:xfrm>
          </p:grpSpPr>
          <p:sp>
            <p:nvSpPr>
              <p:cNvPr id="203" name="Shape 203"/>
              <p:cNvSpPr/>
              <p:nvPr/>
            </p:nvSpPr>
            <p:spPr>
              <a:xfrm>
                <a:off x="0" y="0"/>
                <a:ext cx="1509703" cy="2264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path>
                </a:pathLst>
              </a:custGeom>
              <a:solidFill>
                <a:srgbClr val="000000"/>
              </a:solidFill>
              <a:ln w="12700" cap="flat">
                <a:noFill/>
                <a:miter lim="400000"/>
              </a:ln>
              <a:effectLst/>
            </p:spPr>
            <p:txBody>
              <a:bodyPr wrap="square" lIns="45719" tIns="45719" rIns="45719" bIns="45719" numCol="1" anchor="ctr">
                <a:noAutofit/>
              </a:bodyPr>
              <a:lstStyle/>
              <a:p>
                <a:pPr lvl="0">
                  <a:defRPr sz="1800"/>
                </a:pPr>
              </a:p>
            </p:txBody>
          </p:sp>
          <p:sp>
            <p:nvSpPr>
              <p:cNvPr id="204" name="Shape 204"/>
              <p:cNvSpPr/>
              <p:nvPr/>
            </p:nvSpPr>
            <p:spPr>
              <a:xfrm>
                <a:off x="1132276" y="0"/>
                <a:ext cx="377427" cy="2264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21600" y="0"/>
                    </a:lnTo>
                    <a:lnTo>
                      <a:pt x="21600" y="180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205" name="Shape 205"/>
              <p:cNvSpPr/>
              <p:nvPr/>
            </p:nvSpPr>
            <p:spPr>
              <a:xfrm>
                <a:off x="0" y="-1"/>
                <a:ext cx="1509703" cy="3774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400" y="0"/>
                    </a:lnTo>
                    <a:lnTo>
                      <a:pt x="21600" y="0"/>
                    </a:lnTo>
                    <a:lnTo>
                      <a:pt x="16200" y="21600"/>
                    </a:lnTo>
                    <a:close/>
                  </a:path>
                </a:pathLst>
              </a:custGeom>
              <a:solidFill>
                <a:srgbClr val="FFFFFF">
                  <a:alpha val="20000"/>
                </a:srgbClr>
              </a:solidFill>
              <a:ln w="12700" cap="flat">
                <a:noFill/>
                <a:miter lim="400000"/>
              </a:ln>
              <a:effectLst/>
            </p:spPr>
            <p:txBody>
              <a:bodyPr wrap="square" lIns="45719" tIns="45719" rIns="45719" bIns="45719" numCol="1" anchor="ctr">
                <a:noAutofit/>
              </a:bodyPr>
              <a:lstStyle/>
              <a:p>
                <a:pPr lvl="0">
                  <a:defRPr sz="1800"/>
                </a:pPr>
              </a:p>
            </p:txBody>
          </p:sp>
          <p:sp>
            <p:nvSpPr>
              <p:cNvPr id="206" name="Shape 206"/>
              <p:cNvSpPr/>
              <p:nvPr/>
            </p:nvSpPr>
            <p:spPr>
              <a:xfrm>
                <a:off x="0" y="0"/>
                <a:ext cx="1509703" cy="2264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5400" y="0"/>
                    </a:lnTo>
                    <a:lnTo>
                      <a:pt x="21600" y="0"/>
                    </a:lnTo>
                    <a:lnTo>
                      <a:pt x="21600" y="18000"/>
                    </a:lnTo>
                    <a:lnTo>
                      <a:pt x="16200" y="21600"/>
                    </a:lnTo>
                    <a:lnTo>
                      <a:pt x="0" y="21600"/>
                    </a:lnTo>
                    <a:close/>
                    <a:moveTo>
                      <a:pt x="0" y="3600"/>
                    </a:moveTo>
                    <a:lnTo>
                      <a:pt x="16200" y="3600"/>
                    </a:lnTo>
                    <a:lnTo>
                      <a:pt x="21600" y="0"/>
                    </a:lnTo>
                    <a:moveTo>
                      <a:pt x="16200" y="3600"/>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lvl="0">
                  <a:defRPr sz="1800"/>
                </a:pPr>
              </a:p>
            </p:txBody>
          </p:sp>
        </p:grpSp>
        <p:sp>
          <p:nvSpPr>
            <p:cNvPr id="208" name="Shape 208"/>
            <p:cNvSpPr/>
            <p:nvPr/>
          </p:nvSpPr>
          <p:spPr>
            <a:xfrm>
              <a:off x="471781" y="94356"/>
              <a:ext cx="188845" cy="1273812"/>
            </a:xfrm>
            <a:custGeom>
              <a:avLst/>
              <a:gdLst/>
              <a:ahLst/>
              <a:cxnLst>
                <a:cxn ang="0">
                  <a:pos x="wd2" y="hd2"/>
                </a:cxn>
                <a:cxn ang="5400000">
                  <a:pos x="wd2" y="hd2"/>
                </a:cxn>
                <a:cxn ang="10800000">
                  <a:pos x="wd2" y="hd2"/>
                </a:cxn>
                <a:cxn ang="16200000">
                  <a:pos x="wd2" y="hd2"/>
                </a:cxn>
              </a:cxnLst>
              <a:rect l="0" t="0" r="r" b="b"/>
              <a:pathLst>
                <a:path w="20343" h="21600" fill="norm" stroke="1" extrusionOk="0">
                  <a:moveTo>
                    <a:pt x="0" y="21600"/>
                  </a:moveTo>
                  <a:cubicBezTo>
                    <a:pt x="21600" y="14800"/>
                    <a:pt x="20329" y="7400"/>
                    <a:pt x="20329" y="0"/>
                  </a:cubicBezTo>
                </a:path>
              </a:pathLst>
            </a:custGeom>
            <a:solidFill>
              <a:srgbClr val="000000"/>
            </a:solid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209" name="Shape 209"/>
            <p:cNvSpPr/>
            <p:nvPr/>
          </p:nvSpPr>
          <p:spPr>
            <a:xfrm>
              <a:off x="896385" y="0"/>
              <a:ext cx="896387" cy="1320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042" y="2700"/>
                    <a:pt x="17053" y="4436"/>
                    <a:pt x="12505" y="5400"/>
                  </a:cubicBezTo>
                  <a:cubicBezTo>
                    <a:pt x="6821" y="9257"/>
                    <a:pt x="0" y="15814"/>
                    <a:pt x="0" y="21600"/>
                  </a:cubicBezTo>
                </a:path>
              </a:pathLst>
            </a:custGeom>
            <a:solidFill>
              <a:srgbClr val="000000"/>
            </a:solidFill>
            <a:ln w="28575" cap="flat">
              <a:solidFill>
                <a:srgbClr val="0000FF"/>
              </a:solidFill>
              <a:prstDash val="solid"/>
              <a:round/>
            </a:ln>
            <a:effectLst/>
          </p:spPr>
          <p:txBody>
            <a:bodyPr wrap="square" lIns="45719" tIns="45719" rIns="45719" bIns="45719" numCol="1" anchor="t">
              <a:noAutofit/>
            </a:bodyPr>
            <a:lstStyle/>
            <a:p>
              <a:pPr lvl="0">
                <a:defRPr sz="1800"/>
              </a:pPr>
            </a:p>
          </p:txBody>
        </p:sp>
      </p:grpSp>
      <p:grpSp>
        <p:nvGrpSpPr>
          <p:cNvPr id="214" name="Group 214"/>
          <p:cNvGrpSpPr/>
          <p:nvPr/>
        </p:nvGrpSpPr>
        <p:grpSpPr>
          <a:xfrm rot="16200000">
            <a:off x="9311133" y="7097887"/>
            <a:ext cx="784861" cy="523242"/>
            <a:chOff x="0" y="0"/>
            <a:chExt cx="784860" cy="523240"/>
          </a:xfrm>
        </p:grpSpPr>
        <p:sp>
          <p:nvSpPr>
            <p:cNvPr id="211" name="Shape 211"/>
            <p:cNvSpPr/>
            <p:nvPr/>
          </p:nvSpPr>
          <p:spPr>
            <a:xfrm rot="5400000">
              <a:off x="130810" y="-130811"/>
              <a:ext cx="523241" cy="78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969696"/>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12" name="Shape 212"/>
            <p:cNvSpPr/>
            <p:nvPr/>
          </p:nvSpPr>
          <p:spPr>
            <a:xfrm rot="5400000">
              <a:off x="425132" y="163512"/>
              <a:ext cx="523242" cy="196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ubicBezTo>
                    <a:pt x="0" y="10800"/>
                    <a:pt x="0" y="10800"/>
                    <a:pt x="0" y="10800"/>
                  </a:cubicBezTo>
                  <a:close/>
                </a:path>
              </a:pathLst>
            </a:custGeom>
            <a:solidFill>
              <a:srgbClr val="FFFFFF">
                <a:alpha val="40000"/>
              </a:srgbClr>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13" name="Shape 213"/>
            <p:cNvSpPr/>
            <p:nvPr/>
          </p:nvSpPr>
          <p:spPr>
            <a:xfrm rot="5400000">
              <a:off x="130810" y="-130811"/>
              <a:ext cx="523241" cy="78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00"/>
                  </a:moveTo>
                  <a:cubicBezTo>
                    <a:pt x="21600" y="4191"/>
                    <a:pt x="16765" y="5400"/>
                    <a:pt x="10800" y="5400"/>
                  </a:cubicBezTo>
                  <a:cubicBezTo>
                    <a:pt x="4835" y="5400"/>
                    <a:pt x="0" y="4191"/>
                    <a:pt x="0" y="2700"/>
                  </a:cubicBezTo>
                  <a:cubicBezTo>
                    <a:pt x="0" y="2700"/>
                    <a:pt x="0" y="2700"/>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solidFill>
              <a:srgbClr val="000000">
                <a:alpha val="0"/>
              </a:srgbClr>
            </a:solidFill>
            <a:ln w="3175" cap="flat">
              <a:solidFill>
                <a:srgbClr val="000000"/>
              </a:solidFill>
              <a:prstDash val="solid"/>
              <a:round/>
            </a:ln>
            <a:effectLst/>
          </p:spPr>
          <p:txBody>
            <a:bodyPr wrap="square" lIns="35718" tIns="35718" rIns="35718" bIns="35718"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grpSp>
      <p:grpSp>
        <p:nvGrpSpPr>
          <p:cNvPr id="218" name="Group 218"/>
          <p:cNvGrpSpPr/>
          <p:nvPr/>
        </p:nvGrpSpPr>
        <p:grpSpPr>
          <a:xfrm rot="16200000">
            <a:off x="8741326" y="5731469"/>
            <a:ext cx="1924475" cy="1005324"/>
            <a:chOff x="0" y="0"/>
            <a:chExt cx="1924474" cy="1005322"/>
          </a:xfrm>
        </p:grpSpPr>
        <p:sp>
          <p:nvSpPr>
            <p:cNvPr id="215" name="Shape 215"/>
            <p:cNvSpPr/>
            <p:nvPr/>
          </p:nvSpPr>
          <p:spPr>
            <a:xfrm rot="5400000">
              <a:off x="459576" y="-459577"/>
              <a:ext cx="1005323" cy="192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61"/>
                  </a:moveTo>
                  <a:cubicBezTo>
                    <a:pt x="0" y="1057"/>
                    <a:pt x="4835" y="0"/>
                    <a:pt x="10800" y="0"/>
                  </a:cubicBezTo>
                  <a:cubicBezTo>
                    <a:pt x="16765" y="0"/>
                    <a:pt x="21600" y="1057"/>
                    <a:pt x="21600" y="2361"/>
                  </a:cubicBezTo>
                  <a:cubicBezTo>
                    <a:pt x="21600" y="2361"/>
                    <a:pt x="21600" y="2361"/>
                    <a:pt x="21600" y="2361"/>
                  </a:cubicBezTo>
                  <a:lnTo>
                    <a:pt x="21600" y="19239"/>
                  </a:lnTo>
                  <a:cubicBezTo>
                    <a:pt x="21600" y="20543"/>
                    <a:pt x="16765" y="21600"/>
                    <a:pt x="10800" y="21600"/>
                  </a:cubicBezTo>
                  <a:cubicBezTo>
                    <a:pt x="4835" y="21600"/>
                    <a:pt x="0" y="20543"/>
                    <a:pt x="0" y="19239"/>
                  </a:cubicBezTo>
                  <a:close/>
                </a:path>
              </a:pathLst>
            </a:custGeom>
            <a:solidFill>
              <a:srgbClr val="969696"/>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16" name="Shape 216"/>
            <p:cNvSpPr/>
            <p:nvPr/>
          </p:nvSpPr>
          <p:spPr>
            <a:xfrm rot="5400000">
              <a:off x="1211499" y="292347"/>
              <a:ext cx="1005324" cy="420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4835" y="21600"/>
                    <a:pt x="0" y="16765"/>
                    <a:pt x="0" y="10800"/>
                  </a:cubicBezTo>
                  <a:cubicBezTo>
                    <a:pt x="0" y="10800"/>
                    <a:pt x="0" y="10800"/>
                    <a:pt x="0" y="10800"/>
                  </a:cubicBezTo>
                  <a:close/>
                </a:path>
              </a:pathLst>
            </a:custGeom>
            <a:solidFill>
              <a:srgbClr val="FFFFFF">
                <a:alpha val="40000"/>
              </a:srgbClr>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17" name="Shape 217"/>
            <p:cNvSpPr/>
            <p:nvPr/>
          </p:nvSpPr>
          <p:spPr>
            <a:xfrm rot="5400000">
              <a:off x="459576" y="-459577"/>
              <a:ext cx="1005323" cy="192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361"/>
                  </a:moveTo>
                  <a:cubicBezTo>
                    <a:pt x="21600" y="3664"/>
                    <a:pt x="16765" y="4721"/>
                    <a:pt x="10800" y="4721"/>
                  </a:cubicBezTo>
                  <a:cubicBezTo>
                    <a:pt x="4835" y="4721"/>
                    <a:pt x="0" y="3664"/>
                    <a:pt x="0" y="2361"/>
                  </a:cubicBezTo>
                  <a:cubicBezTo>
                    <a:pt x="0" y="2361"/>
                    <a:pt x="0" y="2361"/>
                    <a:pt x="0" y="2361"/>
                  </a:cubicBezTo>
                  <a:cubicBezTo>
                    <a:pt x="0" y="1057"/>
                    <a:pt x="4835" y="0"/>
                    <a:pt x="10800" y="0"/>
                  </a:cubicBezTo>
                  <a:cubicBezTo>
                    <a:pt x="16765" y="0"/>
                    <a:pt x="21600" y="1057"/>
                    <a:pt x="21600" y="2361"/>
                  </a:cubicBezTo>
                  <a:cubicBezTo>
                    <a:pt x="21600" y="2361"/>
                    <a:pt x="21600" y="2361"/>
                    <a:pt x="21600" y="2361"/>
                  </a:cubicBezTo>
                  <a:lnTo>
                    <a:pt x="21600" y="19239"/>
                  </a:lnTo>
                  <a:cubicBezTo>
                    <a:pt x="21600" y="20543"/>
                    <a:pt x="16765" y="21600"/>
                    <a:pt x="10800" y="21600"/>
                  </a:cubicBezTo>
                  <a:cubicBezTo>
                    <a:pt x="4835" y="21600"/>
                    <a:pt x="0" y="20543"/>
                    <a:pt x="0" y="19239"/>
                  </a:cubicBezTo>
                  <a:lnTo>
                    <a:pt x="0" y="2361"/>
                  </a:lnTo>
                </a:path>
              </a:pathLst>
            </a:custGeom>
            <a:solidFill>
              <a:srgbClr val="000000">
                <a:alpha val="0"/>
              </a:srgbClr>
            </a:solidFill>
            <a:ln w="3175" cap="flat">
              <a:solidFill>
                <a:srgbClr val="000000"/>
              </a:solidFill>
              <a:prstDash val="solid"/>
              <a:round/>
            </a:ln>
            <a:effectLst/>
          </p:spPr>
          <p:txBody>
            <a:bodyPr wrap="square" lIns="35718" tIns="35718" rIns="35718" bIns="35718"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grpSp>
      <p:sp>
        <p:nvSpPr>
          <p:cNvPr id="219" name="Shape 219"/>
          <p:cNvSpPr/>
          <p:nvPr/>
        </p:nvSpPr>
        <p:spPr>
          <a:xfrm flipV="1">
            <a:off x="9450702" y="7237897"/>
            <a:ext cx="505724" cy="243223"/>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220" name="Shape 220"/>
          <p:cNvSpPr/>
          <p:nvPr/>
        </p:nvSpPr>
        <p:spPr>
          <a:xfrm flipV="1">
            <a:off x="9450702" y="7364897"/>
            <a:ext cx="505724" cy="243223"/>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221" name="Shape 221"/>
          <p:cNvSpPr/>
          <p:nvPr/>
        </p:nvSpPr>
        <p:spPr>
          <a:xfrm flipV="1">
            <a:off x="9487263" y="7499147"/>
            <a:ext cx="505724" cy="214671"/>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222" name="Shape 222"/>
          <p:cNvSpPr/>
          <p:nvPr/>
        </p:nvSpPr>
        <p:spPr>
          <a:xfrm rot="16200000">
            <a:off x="8967427" y="5979326"/>
            <a:ext cx="1545396" cy="749301"/>
          </a:xfrm>
          <a:prstGeom prst="rect">
            <a:avLst/>
          </a:prstGeom>
          <a:ln w="12700">
            <a:miter lim="400000"/>
          </a:ln>
          <a:extLst>
            <a:ext uri="{C572A759-6A51-4108-AA02-DFA0A04FC94B}">
              <ma14:wrappingTextBoxFlag xmlns:ma14="http://schemas.microsoft.com/office/mac/drawingml/2011/main" val="1"/>
            </a:ext>
          </a:extLst>
        </p:spPr>
        <p:txBody>
          <a:bodyPr lIns="88900" tIns="50800" rIns="88900" bIns="50800">
            <a:spAutoFit/>
          </a:bodyPr>
          <a:lstStyle/>
          <a:p>
            <a:pPr lvl="0">
              <a:tabLst>
                <a:tab pos="723900" algn="l"/>
                <a:tab pos="1447800" algn="l"/>
              </a:tabLst>
              <a:defRPr sz="1800">
                <a:uFillTx/>
              </a:defRPr>
            </a:pPr>
            <a:r>
              <a:rPr b="1" sz="2000">
                <a:uFill>
                  <a:solidFill/>
                </a:uFill>
                <a:latin typeface="+mj-lt"/>
                <a:ea typeface="+mj-ea"/>
                <a:cs typeface="+mj-cs"/>
                <a:sym typeface="Helvetica"/>
              </a:rPr>
              <a:t>HUNTER</a:t>
            </a:r>
            <a:endParaRPr>
              <a:uFill>
                <a:solidFill/>
              </a:uFill>
            </a:endParaRPr>
          </a:p>
          <a:p>
            <a:pPr lvl="0">
              <a:tabLst>
                <a:tab pos="723900" algn="l"/>
                <a:tab pos="1447800" algn="l"/>
              </a:tabLst>
              <a:defRPr sz="1800">
                <a:uFillTx/>
              </a:defRPr>
            </a:pPr>
            <a:r>
              <a:rPr b="1" sz="1100">
                <a:uFill>
                  <a:solidFill/>
                </a:uFill>
                <a:latin typeface="+mj-lt"/>
                <a:ea typeface="+mj-ea"/>
                <a:cs typeface="+mj-cs"/>
                <a:sym typeface="Helvetica"/>
              </a:rPr>
              <a:t>24VAC SOLENOID </a:t>
            </a:r>
            <a:endParaRPr sz="1100">
              <a:uFill>
                <a:solidFill/>
              </a:uFill>
            </a:endParaRPr>
          </a:p>
          <a:p>
            <a:pPr lvl="0">
              <a:tabLst>
                <a:tab pos="723900" algn="l"/>
                <a:tab pos="1447800" algn="l"/>
              </a:tabLst>
              <a:defRPr sz="1800">
                <a:uFillTx/>
              </a:defRPr>
            </a:pPr>
            <a:r>
              <a:rPr b="1" sz="1100">
                <a:uFill>
                  <a:solidFill/>
                </a:uFill>
                <a:latin typeface="+mj-lt"/>
                <a:ea typeface="+mj-ea"/>
                <a:cs typeface="+mj-cs"/>
                <a:sym typeface="Helvetica"/>
              </a:rPr>
              <a:t>MADE IN USA   </a:t>
            </a:r>
            <a:r>
              <a:rPr b="1" sz="1200">
                <a:uFill>
                  <a:solidFill/>
                </a:uFill>
                <a:latin typeface="+mj-lt"/>
                <a:ea typeface="+mj-ea"/>
                <a:cs typeface="+mj-cs"/>
                <a:sym typeface="Helvetica"/>
              </a:rPr>
              <a:t>   </a:t>
            </a:r>
          </a:p>
        </p:txBody>
      </p:sp>
      <p:grpSp>
        <p:nvGrpSpPr>
          <p:cNvPr id="225" name="Group 225"/>
          <p:cNvGrpSpPr/>
          <p:nvPr/>
        </p:nvGrpSpPr>
        <p:grpSpPr>
          <a:xfrm>
            <a:off x="9032612" y="2516442"/>
            <a:ext cx="1415025" cy="2965060"/>
            <a:chOff x="0" y="0"/>
            <a:chExt cx="1415023" cy="2965058"/>
          </a:xfrm>
        </p:grpSpPr>
        <p:sp>
          <p:nvSpPr>
            <p:cNvPr id="223" name="Shape 223"/>
            <p:cNvSpPr/>
            <p:nvPr/>
          </p:nvSpPr>
          <p:spPr>
            <a:xfrm>
              <a:off x="272626" y="34078"/>
              <a:ext cx="1142398" cy="2930981"/>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sp>
          <p:nvSpPr>
            <p:cNvPr id="224" name="Shape 224"/>
            <p:cNvSpPr/>
            <p:nvPr/>
          </p:nvSpPr>
          <p:spPr>
            <a:xfrm>
              <a:off x="0" y="0"/>
              <a:ext cx="1142398" cy="2930981"/>
            </a:xfrm>
            <a:custGeom>
              <a:avLst/>
              <a:gdLst/>
              <a:ahLst/>
              <a:cxnLst>
                <a:cxn ang="0">
                  <a:pos x="wd2" y="hd2"/>
                </a:cxn>
                <a:cxn ang="5400000">
                  <a:pos x="wd2" y="hd2"/>
                </a:cxn>
                <a:cxn ang="10800000">
                  <a:pos x="wd2" y="hd2"/>
                </a:cxn>
                <a:cxn ang="16200000">
                  <a:pos x="wd2" y="hd2"/>
                </a:cxn>
              </a:cxnLst>
              <a:rect l="0" t="0" r="r" b="b"/>
              <a:pathLst>
                <a:path w="18566" h="21539" fill="norm" stroke="1" extrusionOk="0">
                  <a:moveTo>
                    <a:pt x="18566" y="2506"/>
                  </a:moveTo>
                  <a:cubicBezTo>
                    <a:pt x="16212" y="2443"/>
                    <a:pt x="14274" y="64"/>
                    <a:pt x="11920" y="2"/>
                  </a:cubicBezTo>
                  <a:cubicBezTo>
                    <a:pt x="9566" y="-61"/>
                    <a:pt x="5828" y="1504"/>
                    <a:pt x="4166" y="2256"/>
                  </a:cubicBezTo>
                  <a:cubicBezTo>
                    <a:pt x="2366" y="2318"/>
                    <a:pt x="1951" y="4509"/>
                    <a:pt x="1951" y="4509"/>
                  </a:cubicBezTo>
                  <a:cubicBezTo>
                    <a:pt x="843" y="8141"/>
                    <a:pt x="-3034" y="13462"/>
                    <a:pt x="4720" y="15779"/>
                  </a:cubicBezTo>
                  <a:cubicBezTo>
                    <a:pt x="5135" y="16029"/>
                    <a:pt x="5274" y="16342"/>
                    <a:pt x="5828" y="16530"/>
                  </a:cubicBezTo>
                  <a:cubicBezTo>
                    <a:pt x="6243" y="16718"/>
                    <a:pt x="7212" y="16593"/>
                    <a:pt x="7489" y="16781"/>
                  </a:cubicBezTo>
                  <a:cubicBezTo>
                    <a:pt x="8181" y="17219"/>
                    <a:pt x="7904" y="17845"/>
                    <a:pt x="8597" y="18283"/>
                  </a:cubicBezTo>
                  <a:cubicBezTo>
                    <a:pt x="12058" y="20600"/>
                    <a:pt x="9704" y="17908"/>
                    <a:pt x="9704" y="21539"/>
                  </a:cubicBezTo>
                </a:path>
              </a:pathLst>
            </a:custGeom>
            <a:noFill/>
            <a:ln w="28575" cap="flat">
              <a:solidFill>
                <a:srgbClr val="FF0000"/>
              </a:solidFill>
              <a:prstDash val="solid"/>
              <a:round/>
            </a:ln>
            <a:effectLst/>
          </p:spPr>
          <p:txBody>
            <a:bodyPr wrap="square" lIns="45719" tIns="45719" rIns="45719" bIns="45719" numCol="1" anchor="t">
              <a:noAutofit/>
            </a:bodyPr>
            <a:lstStyle/>
            <a:p>
              <a:pPr lvl="0">
                <a:defRPr sz="1800"/>
              </a:pPr>
            </a:p>
          </p:txBody>
        </p:sp>
      </p:grpSp>
      <p:sp>
        <p:nvSpPr>
          <p:cNvPr id="226" name="Shape 226"/>
          <p:cNvSpPr/>
          <p:nvPr/>
        </p:nvSpPr>
        <p:spPr>
          <a:xfrm>
            <a:off x="10981197" y="3120670"/>
            <a:ext cx="1482878" cy="443166"/>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Station 01</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0"/>
                                  </p:stCondLst>
                                  <p:iterate type="el" backwards="0">
                                    <p:tmAbs val="0"/>
                                  </p:iterate>
                                  <p:childTnLst>
                                    <p:set>
                                      <p:cBhvr>
                                        <p:cTn id="6" fill="hold"/>
                                        <p:tgtEl>
                                          <p:spTgt spid="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Controller Diagnostics</a:t>
            </a:r>
          </a:p>
        </p:txBody>
      </p:sp>
      <p:sp>
        <p:nvSpPr>
          <p:cNvPr id="229" name="Shape 229"/>
          <p:cNvSpPr/>
          <p:nvPr>
            <p:ph type="body" idx="1"/>
          </p:nvPr>
        </p:nvSpPr>
        <p:spPr>
          <a:prstGeom prst="rect">
            <a:avLst/>
          </a:prstGeom>
        </p:spPr>
        <p:txBody>
          <a:bodyPr/>
          <a:lstStyle/>
          <a:p>
            <a:pPr lvl="0">
              <a:defRPr sz="1800">
                <a:uFillTx/>
              </a:defRPr>
            </a:pPr>
            <a:r>
              <a:rPr sz="2800">
                <a:uFill>
                  <a:solidFill>
                    <a:srgbClr val="808080"/>
                  </a:solidFill>
                </a:uFill>
              </a:rPr>
              <a:t>Turn dial to Advanced Features</a:t>
            </a:r>
            <a:br>
              <a:rPr sz="2800">
                <a:uFill>
                  <a:solidFill>
                    <a:srgbClr val="808080"/>
                  </a:solidFill>
                </a:uFill>
              </a:rPr>
            </a:br>
            <a:r>
              <a:rPr sz="2800">
                <a:uFill>
                  <a:solidFill>
                    <a:srgbClr val="808080"/>
                  </a:solidFill>
                </a:uFill>
              </a:rPr>
              <a:t>Decoder Functions</a:t>
            </a:r>
            <a:br>
              <a:rPr sz="2800">
                <a:uFill>
                  <a:solidFill>
                    <a:srgbClr val="808080"/>
                  </a:solidFill>
                </a:uFill>
              </a:rPr>
            </a:br>
            <a:r>
              <a:rPr sz="2800">
                <a:uFill>
                  <a:solidFill>
                    <a:srgbClr val="808080"/>
                  </a:solidFill>
                </a:uFill>
              </a:rPr>
              <a:t>View Decoder Config</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Choose station 01</a:t>
            </a:r>
            <a:br>
              <a:rPr sz="2800">
                <a:uFill>
                  <a:solidFill>
                    <a:srgbClr val="808080"/>
                  </a:solidFill>
                </a:uFill>
              </a:rPr>
            </a:br>
            <a:r>
              <a:rPr sz="2800">
                <a:uFill>
                  <a:solidFill>
                    <a:srgbClr val="808080"/>
                  </a:solidFill>
                </a:uFill>
              </a:rPr>
              <a:t>Press learn</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If controller finds station 01 then controller is functioning.</a:t>
            </a:r>
          </a:p>
        </p:txBody>
      </p:sp>
      <p:pic>
        <p:nvPicPr>
          <p:cNvPr id="230" name="Screen Shot 2014-11-10 at 3.06.30 PM.png"/>
          <p:cNvPicPr/>
          <p:nvPr/>
        </p:nvPicPr>
        <p:blipFill>
          <a:blip r:embed="rId2">
            <a:extLst/>
          </a:blip>
          <a:stretch>
            <a:fillRect/>
          </a:stretch>
        </p:blipFill>
        <p:spPr>
          <a:xfrm>
            <a:off x="6286416" y="1894739"/>
            <a:ext cx="3784601" cy="2400301"/>
          </a:xfrm>
          <a:prstGeom prst="rect">
            <a:avLst/>
          </a:prstGeom>
          <a:ln w="12700">
            <a:miter lim="400000"/>
          </a:ln>
        </p:spPr>
      </p:pic>
      <p:pic>
        <p:nvPicPr>
          <p:cNvPr id="231" name="Screen Shot 2014-11-10 at 3.12.20 PM.png"/>
          <p:cNvPicPr/>
          <p:nvPr/>
        </p:nvPicPr>
        <p:blipFill>
          <a:blip r:embed="rId3">
            <a:extLst/>
          </a:blip>
          <a:stretch>
            <a:fillRect/>
          </a:stretch>
        </p:blipFill>
        <p:spPr>
          <a:xfrm>
            <a:off x="6292766" y="5721880"/>
            <a:ext cx="3771901" cy="2400301"/>
          </a:xfrm>
          <a:prstGeom prst="rect">
            <a:avLst/>
          </a:prstGeom>
          <a:ln w="12700">
            <a:miter lim="400000"/>
          </a:ln>
        </p:spPr>
      </p:pic>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 name="Shape 233"/>
          <p:cNvSpPr/>
          <p:nvPr>
            <p:ph type="body" idx="1"/>
          </p:nvPr>
        </p:nvSpPr>
        <p:spPr>
          <a:prstGeom prst="rect">
            <a:avLst/>
          </a:prstGeom>
        </p:spPr>
        <p:txBody>
          <a:bodyPr/>
          <a:lstStyle/>
          <a:p>
            <a:pPr lvl="0">
              <a:defRPr sz="1800">
                <a:solidFill>
                  <a:srgbClr val="000000"/>
                </a:solidFill>
                <a:uFillTx/>
              </a:defRPr>
            </a:pPr>
            <a:r>
              <a:rPr sz="2200">
                <a:solidFill>
                  <a:srgbClr val="FFFFFF"/>
                </a:solidFill>
                <a:uFill>
                  <a:solidFill>
                    <a:srgbClr val="FFFFFF"/>
                  </a:solidFill>
                </a:uFill>
              </a:rPr>
              <a:t>50 - 50 method</a:t>
            </a:r>
            <a:endParaRPr sz="2200">
              <a:solidFill>
                <a:srgbClr val="FFFFFF"/>
              </a:solidFill>
              <a:uFill>
                <a:solidFill>
                  <a:srgbClr val="FFFFFF"/>
                </a:solidFill>
              </a:uFill>
            </a:endParaRPr>
          </a:p>
          <a:p>
            <a:pPr lvl="0">
              <a:defRPr sz="1800">
                <a:solidFill>
                  <a:srgbClr val="000000"/>
                </a:solidFill>
                <a:uFillTx/>
              </a:defRPr>
            </a:pPr>
            <a:endParaRPr sz="2200">
              <a:solidFill>
                <a:srgbClr val="FFFFFF"/>
              </a:solidFill>
              <a:uFill>
                <a:solidFill>
                  <a:srgbClr val="FFFFFF"/>
                </a:solidFill>
              </a:uFill>
            </a:endParaRPr>
          </a:p>
          <a:p>
            <a:pPr lvl="0">
              <a:defRPr sz="1800">
                <a:solidFill>
                  <a:srgbClr val="000000"/>
                </a:solidFill>
                <a:uFillTx/>
              </a:defRPr>
            </a:pPr>
            <a:r>
              <a:rPr sz="2200">
                <a:solidFill>
                  <a:srgbClr val="FFFFFF"/>
                </a:solidFill>
                <a:uFill>
                  <a:solidFill>
                    <a:srgbClr val="FFFFFF"/>
                  </a:solidFill>
                </a:uFill>
              </a:rPr>
              <a:t>Clamp Meter Method</a:t>
            </a:r>
          </a:p>
        </p:txBody>
      </p:sp>
      <p:sp>
        <p:nvSpPr>
          <p:cNvPr id="234" name="Shape 234"/>
          <p:cNvSpPr/>
          <p:nvPr>
            <p:ph type="title"/>
          </p:nvPr>
        </p:nvSpPr>
        <p:spPr>
          <a:prstGeom prst="rect">
            <a:avLst/>
          </a:prstGeom>
        </p:spPr>
        <p:txBody>
          <a:bodyPr/>
          <a:lstStyle/>
          <a:p>
            <a:pPr lvl="0">
              <a:defRPr sz="1800">
                <a:solidFill>
                  <a:srgbClr val="000000"/>
                </a:solidFill>
                <a:uFillTx/>
              </a:defRPr>
            </a:pPr>
            <a:r>
              <a:rPr sz="3800">
                <a:solidFill>
                  <a:srgbClr val="FFFFFF"/>
                </a:solidFill>
                <a:uFill>
                  <a:solidFill>
                    <a:srgbClr val="FFFFFF"/>
                  </a:solidFill>
                </a:uFill>
              </a:rPr>
              <a:t>Field Troubleshooting</a:t>
            </a:r>
          </a:p>
        </p:txBody>
      </p:sp>
      <p:pic>
        <p:nvPicPr>
          <p:cNvPr id="235" name="Screen Shot 2014-11-10 at 3.25.48 PM.png"/>
          <p:cNvPicPr/>
          <p:nvPr/>
        </p:nvPicPr>
        <p:blipFill>
          <a:blip r:embed="rId2">
            <a:extLst/>
          </a:blip>
          <a:stretch>
            <a:fillRect/>
          </a:stretch>
        </p:blipFill>
        <p:spPr>
          <a:xfrm>
            <a:off x="2772569" y="4453532"/>
            <a:ext cx="7459662" cy="5299564"/>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Wire Path</a:t>
            </a:r>
          </a:p>
        </p:txBody>
      </p:sp>
      <p:sp>
        <p:nvSpPr>
          <p:cNvPr id="238" name="Shape 238"/>
          <p:cNvSpPr/>
          <p:nvPr>
            <p:ph type="body" idx="1"/>
          </p:nvPr>
        </p:nvSpPr>
        <p:spPr>
          <a:prstGeom prst="rect">
            <a:avLst/>
          </a:prstGeom>
        </p:spPr>
        <p:txBody>
          <a:bodyPr/>
          <a:lstStyle/>
          <a:p>
            <a:pPr lvl="0">
              <a:defRPr sz="1800">
                <a:uFillTx/>
              </a:defRPr>
            </a:pPr>
            <a:r>
              <a:rPr sz="2800">
                <a:uFill>
                  <a:solidFill>
                    <a:srgbClr val="808080"/>
                  </a:solidFill>
                </a:uFill>
              </a:rPr>
              <a:t>Resistance of 2 wire path should be 600k ohms or greater</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Resistance from red or blue to ground should be 1meg or greater</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There should be no voltage from red or blue to ground.</a:t>
            </a:r>
            <a:br>
              <a:rPr sz="2800">
                <a:uFill>
                  <a:solidFill>
                    <a:srgbClr val="808080"/>
                  </a:solidFill>
                </a:uFill>
              </a:rPr>
            </a:br>
            <a:br>
              <a:rPr sz="2800">
                <a:uFill>
                  <a:solidFill>
                    <a:srgbClr val="808080"/>
                  </a:solidFill>
                </a:uFill>
              </a:rPr>
            </a:br>
            <a:r>
              <a:rPr sz="2800">
                <a:uFill>
                  <a:solidFill>
                    <a:srgbClr val="808080"/>
                  </a:solidFill>
                </a:uFill>
              </a:rPr>
              <a:t>If there is a .4vdc or greater voltage, the wire has a ground fault and may interrupt communications to the decoders</a:t>
            </a:r>
          </a:p>
        </p:txBody>
      </p:sp>
      <p:pic>
        <p:nvPicPr>
          <p:cNvPr id="239" name="pasted-image.png"/>
          <p:cNvPicPr/>
          <p:nvPr/>
        </p:nvPicPr>
        <p:blipFill>
          <a:blip r:embed="rId2">
            <a:extLst/>
          </a:blip>
          <a:stretch>
            <a:fillRect/>
          </a:stretch>
        </p:blipFill>
        <p:spPr>
          <a:xfrm>
            <a:off x="4857750" y="5263843"/>
            <a:ext cx="3289300" cy="2463801"/>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 name="Screen Shot 2014-11-10 at 3.24.02 PM.png"/>
          <p:cNvPicPr/>
          <p:nvPr/>
        </p:nvPicPr>
        <p:blipFill>
          <a:blip r:embed="rId2">
            <a:extLst/>
          </a:blip>
          <a:stretch>
            <a:fillRect/>
          </a:stretch>
        </p:blipFill>
        <p:spPr>
          <a:xfrm>
            <a:off x="1424693" y="1143889"/>
            <a:ext cx="6249530" cy="7315201"/>
          </a:xfrm>
          <a:prstGeom prst="rect">
            <a:avLst/>
          </a:prstGeom>
          <a:ln w="12700">
            <a:miter lim="400000"/>
          </a:ln>
        </p:spPr>
      </p:pic>
      <p:sp>
        <p:nvSpPr>
          <p:cNvPr id="242" name="Shape 242"/>
          <p:cNvSpPr/>
          <p:nvPr>
            <p:ph type="body" idx="1"/>
          </p:nvPr>
        </p:nvSpPr>
        <p:spPr>
          <a:prstGeom prst="rect">
            <a:avLst/>
          </a:prstGeom>
        </p:spPr>
        <p:txBody>
          <a:bodyPr/>
          <a:lstStyle/>
          <a:p>
            <a:pPr lvl="0">
              <a:defRPr sz="1800">
                <a:uFillTx/>
              </a:defRPr>
            </a:pPr>
            <a:r>
              <a:rPr sz="2800">
                <a:uFill>
                  <a:solidFill>
                    <a:srgbClr val="808080"/>
                  </a:solidFill>
                </a:uFill>
              </a:rPr>
              <a:t>50 - 50</a:t>
            </a:r>
          </a:p>
        </p:txBody>
      </p:sp>
      <p:sp>
        <p:nvSpPr>
          <p:cNvPr id="243" name="Shape 243"/>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pic>
        <p:nvPicPr>
          <p:cNvPr id="244" name="Screen Shot 2014-11-10 at 3.24.17 PM.png"/>
          <p:cNvPicPr/>
          <p:nvPr/>
        </p:nvPicPr>
        <p:blipFill>
          <a:blip r:embed="rId3">
            <a:extLst/>
          </a:blip>
          <a:stretch>
            <a:fillRect/>
          </a:stretch>
        </p:blipFill>
        <p:spPr>
          <a:xfrm>
            <a:off x="7664254" y="4969787"/>
            <a:ext cx="5196056" cy="966709"/>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247" name="Shape 247"/>
          <p:cNvSpPr/>
          <p:nvPr>
            <p:ph type="body" idx="1"/>
          </p:nvPr>
        </p:nvSpPr>
        <p:spPr>
          <a:prstGeom prst="rect">
            <a:avLst/>
          </a:prstGeom>
        </p:spPr>
        <p:txBody>
          <a:bodyPr/>
          <a:lstStyle/>
          <a:p>
            <a:pPr lvl="0">
              <a:defRPr sz="1800">
                <a:uFillTx/>
              </a:defRPr>
            </a:pPr>
            <a:r>
              <a:rPr sz="2800">
                <a:uFill>
                  <a:solidFill>
                    <a:srgbClr val="808080"/>
                  </a:solidFill>
                </a:uFill>
              </a:rPr>
              <a:t>Clamp Meter Method</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b="1" sz="2800" u="sng">
                <a:uFill>
                  <a:solidFill>
                    <a:srgbClr val="808080"/>
                  </a:solidFill>
                </a:uFill>
              </a:rPr>
              <a:t>Milli-Amp</a:t>
            </a:r>
            <a:r>
              <a:rPr sz="2800">
                <a:uFill>
                  <a:solidFill>
                    <a:srgbClr val="808080"/>
                  </a:solidFill>
                </a:uFill>
              </a:rPr>
              <a:t> Clamp Meter</a:t>
            </a:r>
            <a:endParaRPr sz="2800">
              <a:uFill>
                <a:solidFill>
                  <a:srgbClr val="808080"/>
                </a:solidFill>
              </a:uFill>
            </a:endParaRPr>
          </a:p>
          <a:p>
            <a:pPr lvl="0">
              <a:defRPr sz="1800">
                <a:uFillTx/>
              </a:defRPr>
            </a:pPr>
            <a:r>
              <a:rPr sz="2800">
                <a:uFill>
                  <a:solidFill>
                    <a:srgbClr val="808080"/>
                  </a:solidFill>
                </a:uFill>
              </a:rPr>
              <a:t>24vac transformer</a:t>
            </a:r>
            <a:endParaRPr sz="2800">
              <a:uFill>
                <a:solidFill>
                  <a:srgbClr val="808080"/>
                </a:solidFill>
              </a:uFill>
            </a:endParaRPr>
          </a:p>
          <a:p>
            <a:pPr lvl="0">
              <a:defRPr sz="1800">
                <a:uFillTx/>
              </a:defRPr>
            </a:pPr>
            <a:r>
              <a:rPr sz="2800">
                <a:uFill>
                  <a:solidFill>
                    <a:srgbClr val="808080"/>
                  </a:solidFill>
                </a:uFill>
              </a:rPr>
              <a:t>24vac solenoid</a:t>
            </a:r>
            <a:endParaRPr sz="2800">
              <a:uFill>
                <a:solidFill>
                  <a:srgbClr val="808080"/>
                </a:solidFill>
              </a:uFill>
            </a:endParaRPr>
          </a:p>
          <a:p>
            <a:pPr lvl="0">
              <a:defRPr sz="1800">
                <a:uFillTx/>
              </a:defRPr>
            </a:pPr>
            <a:r>
              <a:rPr sz="2800">
                <a:uFill>
                  <a:solidFill>
                    <a:srgbClr val="808080"/>
                  </a:solidFill>
                </a:uFill>
              </a:rPr>
              <a:t>Power for transformer</a:t>
            </a:r>
          </a:p>
        </p:txBody>
      </p:sp>
      <p:pic>
        <p:nvPicPr>
          <p:cNvPr id="248" name="Screen Shot 2014-11-10 at 3.29.47 PM.png"/>
          <p:cNvPicPr/>
          <p:nvPr/>
        </p:nvPicPr>
        <p:blipFill>
          <a:blip r:embed="rId2">
            <a:extLst/>
          </a:blip>
          <a:stretch>
            <a:fillRect/>
          </a:stretch>
        </p:blipFill>
        <p:spPr>
          <a:xfrm>
            <a:off x="4435113" y="1631118"/>
            <a:ext cx="2308427" cy="6491364"/>
          </a:xfrm>
          <a:prstGeom prst="rect">
            <a:avLst/>
          </a:prstGeom>
          <a:ln w="12700">
            <a:miter lim="400000"/>
          </a:ln>
        </p:spPr>
      </p:pic>
      <p:pic>
        <p:nvPicPr>
          <p:cNvPr id="249" name="image7.png"/>
          <p:cNvPicPr/>
          <p:nvPr/>
        </p:nvPicPr>
        <p:blipFill>
          <a:blip r:embed="rId3">
            <a:extLst/>
          </a:blip>
          <a:stretch>
            <a:fillRect/>
          </a:stretch>
        </p:blipFill>
        <p:spPr>
          <a:xfrm>
            <a:off x="7672855" y="1952977"/>
            <a:ext cx="4249139" cy="5847646"/>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700"/>
        </a:solidFill>
      </p:bgPr>
    </p:bg>
    <p:spTree>
      <p:nvGrpSpPr>
        <p:cNvPr id="1" name=""/>
        <p:cNvGrpSpPr/>
        <p:nvPr/>
      </p:nvGrpSpPr>
      <p:grpSpPr>
        <a:xfrm>
          <a:off x="0" y="0"/>
          <a:ext cx="0" cy="0"/>
          <a:chOff x="0" y="0"/>
          <a:chExt cx="0" cy="0"/>
        </a:xfrm>
      </p:grpSpPr>
      <p:grpSp>
        <p:nvGrpSpPr>
          <p:cNvPr id="254" name="Group 254"/>
          <p:cNvGrpSpPr/>
          <p:nvPr/>
        </p:nvGrpSpPr>
        <p:grpSpPr>
          <a:xfrm rot="16200000">
            <a:off x="6627096" y="7673038"/>
            <a:ext cx="784861" cy="523242"/>
            <a:chOff x="0" y="0"/>
            <a:chExt cx="784860" cy="523240"/>
          </a:xfrm>
        </p:grpSpPr>
        <p:sp>
          <p:nvSpPr>
            <p:cNvPr id="251" name="Shape 251"/>
            <p:cNvSpPr/>
            <p:nvPr/>
          </p:nvSpPr>
          <p:spPr>
            <a:xfrm rot="5400000">
              <a:off x="130810" y="-130811"/>
              <a:ext cx="523241" cy="78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969696"/>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52" name="Shape 252"/>
            <p:cNvSpPr/>
            <p:nvPr/>
          </p:nvSpPr>
          <p:spPr>
            <a:xfrm rot="5400000">
              <a:off x="425132" y="163512"/>
              <a:ext cx="523242" cy="196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ubicBezTo>
                    <a:pt x="0" y="10800"/>
                    <a:pt x="0" y="10800"/>
                    <a:pt x="0" y="10800"/>
                  </a:cubicBezTo>
                  <a:close/>
                </a:path>
              </a:pathLst>
            </a:custGeom>
            <a:solidFill>
              <a:srgbClr val="FFFFFF">
                <a:alpha val="40000"/>
              </a:srgbClr>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53" name="Shape 253"/>
            <p:cNvSpPr/>
            <p:nvPr/>
          </p:nvSpPr>
          <p:spPr>
            <a:xfrm rot="5400000">
              <a:off x="130810" y="-130811"/>
              <a:ext cx="523241" cy="78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00"/>
                  </a:moveTo>
                  <a:cubicBezTo>
                    <a:pt x="21600" y="4191"/>
                    <a:pt x="16765" y="5400"/>
                    <a:pt x="10800" y="5400"/>
                  </a:cubicBezTo>
                  <a:cubicBezTo>
                    <a:pt x="4835" y="5400"/>
                    <a:pt x="0" y="4191"/>
                    <a:pt x="0" y="2700"/>
                  </a:cubicBezTo>
                  <a:cubicBezTo>
                    <a:pt x="0" y="2700"/>
                    <a:pt x="0" y="2700"/>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solidFill>
              <a:srgbClr val="000000">
                <a:alpha val="0"/>
              </a:srgbClr>
            </a:solidFill>
            <a:ln w="3175" cap="flat">
              <a:solidFill>
                <a:srgbClr val="000000"/>
              </a:solidFill>
              <a:prstDash val="solid"/>
              <a:round/>
            </a:ln>
            <a:effectLst/>
          </p:spPr>
          <p:txBody>
            <a:bodyPr wrap="square" lIns="35718" tIns="35718" rIns="35718" bIns="35718"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grpSp>
      <p:sp>
        <p:nvSpPr>
          <p:cNvPr id="255" name="Shape 255"/>
          <p:cNvSpPr/>
          <p:nvPr>
            <p:ph type="body" idx="1"/>
          </p:nvPr>
        </p:nvSpPr>
        <p:spPr>
          <a:prstGeom prst="rect">
            <a:avLst/>
          </a:prstGeom>
        </p:spPr>
        <p:txBody>
          <a:bodyPr/>
          <a:lstStyle/>
          <a:p>
            <a:pPr lvl="0">
              <a:defRPr sz="1800">
                <a:uFillTx/>
              </a:defRPr>
            </a:pPr>
            <a:r>
              <a:rPr sz="2800">
                <a:solidFill>
                  <a:srgbClr val="9C0001"/>
                </a:solidFill>
                <a:uFill>
                  <a:solidFill>
                    <a:srgbClr val="808080"/>
                  </a:solidFill>
                </a:uFill>
              </a:rPr>
              <a:t>Check for short to ground.</a:t>
            </a:r>
            <a:endParaRPr sz="2800">
              <a:solidFill>
                <a:srgbClr val="9C0001"/>
              </a:solidFill>
              <a:uFill>
                <a:solidFill>
                  <a:srgbClr val="808080"/>
                </a:solidFill>
              </a:uFill>
            </a:endParaRPr>
          </a:p>
          <a:p>
            <a:pPr lvl="0">
              <a:defRPr sz="1800">
                <a:uFillTx/>
              </a:defRPr>
            </a:pPr>
            <a:r>
              <a:rPr sz="2800">
                <a:uFill>
                  <a:solidFill>
                    <a:srgbClr val="808080"/>
                  </a:solidFill>
                </a:uFill>
              </a:rPr>
              <a:t>Remove wire paths from controller</a:t>
            </a:r>
            <a:endParaRPr sz="2800">
              <a:uFill>
                <a:solidFill>
                  <a:srgbClr val="808080"/>
                </a:solidFill>
              </a:uFill>
            </a:endParaRPr>
          </a:p>
          <a:p>
            <a:pPr lvl="0">
              <a:defRPr sz="1800">
                <a:uFillTx/>
              </a:defRPr>
            </a:pPr>
            <a:r>
              <a:rPr sz="2800">
                <a:uFill>
                  <a:solidFill>
                    <a:srgbClr val="808080"/>
                  </a:solidFill>
                </a:uFill>
              </a:rPr>
              <a:t>Power 2 wire path with transformer and solenoid for protection.</a:t>
            </a:r>
            <a:endParaRPr sz="2800">
              <a:uFill>
                <a:solidFill>
                  <a:srgbClr val="808080"/>
                </a:solidFill>
              </a:uFill>
            </a:endParaRPr>
          </a:p>
          <a:p>
            <a:pPr lvl="0">
              <a:defRPr sz="1800">
                <a:uFillTx/>
              </a:defRPr>
            </a:pPr>
            <a:r>
              <a:rPr sz="2800">
                <a:uFill>
                  <a:solidFill>
                    <a:srgbClr val="808080"/>
                  </a:solidFill>
                </a:uFill>
              </a:rPr>
              <a:t>Connect Both red and blue wires to solenoid</a:t>
            </a:r>
            <a:endParaRPr sz="2800">
              <a:uFill>
                <a:solidFill>
                  <a:srgbClr val="808080"/>
                </a:solidFill>
              </a:uFill>
            </a:endParaRPr>
          </a:p>
          <a:p>
            <a:pPr lvl="0">
              <a:defRPr sz="1800">
                <a:uFillTx/>
              </a:defRPr>
            </a:pPr>
            <a:r>
              <a:rPr sz="2800">
                <a:uFill>
                  <a:solidFill>
                    <a:srgbClr val="808080"/>
                  </a:solidFill>
                </a:uFill>
              </a:rPr>
              <a:t>Other side of transformer to Ground</a:t>
            </a:r>
          </a:p>
        </p:txBody>
      </p:sp>
      <p:pic>
        <p:nvPicPr>
          <p:cNvPr id="256" name="xform.jpg"/>
          <p:cNvPicPr/>
          <p:nvPr/>
        </p:nvPicPr>
        <p:blipFill>
          <a:blip r:embed="rId2">
            <a:extLst/>
          </a:blip>
          <a:stretch>
            <a:fillRect/>
          </a:stretch>
        </p:blipFill>
        <p:spPr>
          <a:xfrm rot="1980736">
            <a:off x="1203364" y="4172313"/>
            <a:ext cx="2857501" cy="2857501"/>
          </a:xfrm>
          <a:prstGeom prst="rect">
            <a:avLst/>
          </a:prstGeom>
          <a:ln w="12700">
            <a:miter lim="400000"/>
          </a:ln>
        </p:spPr>
      </p:pic>
      <p:sp>
        <p:nvSpPr>
          <p:cNvPr id="257" name="Shape 257"/>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277" name="Shape 277"/>
          <p:cNvSpPr/>
          <p:nvPr/>
        </p:nvSpPr>
        <p:spPr>
          <a:xfrm>
            <a:off x="2572231" y="4459463"/>
            <a:ext cx="3930169" cy="1141601"/>
          </a:xfrm>
          <a:custGeom>
            <a:avLst/>
            <a:gdLst/>
            <a:ahLst/>
            <a:cxnLst>
              <a:cxn ang="0">
                <a:pos x="wd2" y="hd2"/>
              </a:cxn>
              <a:cxn ang="5400000">
                <a:pos x="wd2" y="hd2"/>
              </a:cxn>
              <a:cxn ang="10800000">
                <a:pos x="wd2" y="hd2"/>
              </a:cxn>
              <a:cxn ang="16200000">
                <a:pos x="wd2" y="hd2"/>
              </a:cxn>
            </a:cxnLst>
            <a:rect l="0" t="0" r="r" b="b"/>
            <a:pathLst>
              <a:path w="20052" h="16859" fill="norm" stroke="1" extrusionOk="0">
                <a:moveTo>
                  <a:pt x="20052" y="6163"/>
                </a:moveTo>
                <a:cubicBezTo>
                  <a:pt x="5034" y="-4741"/>
                  <a:pt x="-1548" y="-1176"/>
                  <a:pt x="306" y="16859"/>
                </a:cubicBezTo>
              </a:path>
            </a:pathLst>
          </a:custGeom>
          <a:ln w="25400">
            <a:solidFill>
              <a:srgbClr val="DDF53D"/>
            </a:solidFill>
            <a:round/>
          </a:ln>
          <a:effectLst>
            <a:outerShdw sx="100000" sy="100000" kx="0" ky="0" algn="b" rotWithShape="0" blurRad="38100" dist="12700" dir="5400000">
              <a:srgbClr val="000000">
                <a:alpha val="38000"/>
              </a:srgbClr>
            </a:outerShdw>
          </a:effectLst>
        </p:spPr>
        <p:txBody>
          <a:bodyPr/>
          <a:lstStyle/>
          <a:p>
            <a:pPr lvl="0"/>
          </a:p>
        </p:txBody>
      </p:sp>
      <p:sp>
        <p:nvSpPr>
          <p:cNvPr id="259" name="Shape 259"/>
          <p:cNvSpPr/>
          <p:nvPr/>
        </p:nvSpPr>
        <p:spPr>
          <a:xfrm>
            <a:off x="3460474" y="4246906"/>
            <a:ext cx="891112" cy="642418"/>
          </a:xfrm>
          <a:custGeom>
            <a:avLst/>
            <a:gdLst/>
            <a:ahLst/>
            <a:cxnLst>
              <a:cxn ang="0">
                <a:pos x="wd2" y="hd2"/>
              </a:cxn>
              <a:cxn ang="5400000">
                <a:pos x="wd2" y="hd2"/>
              </a:cxn>
              <a:cxn ang="10800000">
                <a:pos x="wd2" y="hd2"/>
              </a:cxn>
              <a:cxn ang="16200000">
                <a:pos x="wd2" y="hd2"/>
              </a:cxn>
            </a:cxnLst>
            <a:rect l="0" t="0" r="r" b="b"/>
            <a:pathLst>
              <a:path w="21600" h="20996" fill="norm" stroke="1" extrusionOk="0">
                <a:moveTo>
                  <a:pt x="0" y="20996"/>
                </a:moveTo>
                <a:lnTo>
                  <a:pt x="2480" y="11086"/>
                </a:lnTo>
                <a:cubicBezTo>
                  <a:pt x="3990" y="6793"/>
                  <a:pt x="6618" y="3398"/>
                  <a:pt x="9863" y="1546"/>
                </a:cubicBezTo>
                <a:cubicBezTo>
                  <a:pt x="13627" y="-604"/>
                  <a:pt x="17891" y="-507"/>
                  <a:pt x="21600" y="1812"/>
                </a:cubicBezTo>
              </a:path>
            </a:pathLst>
          </a:custGeom>
          <a:ln w="50800">
            <a:solidFill>
              <a:srgbClr val="A4F400"/>
            </a:solidFill>
            <a:round/>
          </a:ln>
          <a:effectLst>
            <a:outerShdw sx="100000" sy="100000" kx="0" ky="0" algn="b" rotWithShape="0" blurRad="101600" dist="25400" dir="5400000">
              <a:srgbClr val="000000">
                <a:alpha val="75000"/>
              </a:srgbClr>
            </a:outerShdw>
          </a:effectLst>
        </p:spPr>
        <p:txBody>
          <a:bodyPr lIns="0" tIns="0" rIns="0" bIns="0"/>
          <a:lstStyle/>
          <a:p>
            <a:pPr lvl="0">
              <a:defRPr sz="1600">
                <a:uFillTx/>
                <a:latin typeface="+mj-lt"/>
                <a:ea typeface="+mj-ea"/>
                <a:cs typeface="+mj-cs"/>
                <a:sym typeface="Helvetica"/>
              </a:defRPr>
            </a:pPr>
          </a:p>
        </p:txBody>
      </p:sp>
      <p:sp>
        <p:nvSpPr>
          <p:cNvPr id="260" name="Shape 260"/>
          <p:cNvSpPr/>
          <p:nvPr/>
        </p:nvSpPr>
        <p:spPr>
          <a:xfrm>
            <a:off x="3119876" y="3905741"/>
            <a:ext cx="2969193" cy="1205769"/>
          </a:xfrm>
          <a:custGeom>
            <a:avLst/>
            <a:gdLst/>
            <a:ahLst/>
            <a:cxnLst>
              <a:cxn ang="0">
                <a:pos x="wd2" y="hd2"/>
              </a:cxn>
              <a:cxn ang="5400000">
                <a:pos x="wd2" y="hd2"/>
              </a:cxn>
              <a:cxn ang="10800000">
                <a:pos x="wd2" y="hd2"/>
              </a:cxn>
              <a:cxn ang="16200000">
                <a:pos x="wd2" y="hd2"/>
              </a:cxn>
            </a:cxnLst>
            <a:rect l="0" t="0" r="r" b="b"/>
            <a:pathLst>
              <a:path w="21487" h="20645" fill="norm" stroke="1" extrusionOk="0">
                <a:moveTo>
                  <a:pt x="2167" y="17474"/>
                </a:moveTo>
                <a:lnTo>
                  <a:pt x="609" y="16428"/>
                </a:lnTo>
                <a:cubicBezTo>
                  <a:pt x="81" y="14421"/>
                  <a:pt x="-113" y="12022"/>
                  <a:pt x="63" y="9695"/>
                </a:cubicBezTo>
                <a:cubicBezTo>
                  <a:pt x="368" y="5675"/>
                  <a:pt x="1682" y="2506"/>
                  <a:pt x="3376" y="1711"/>
                </a:cubicBezTo>
                <a:cubicBezTo>
                  <a:pt x="4937" y="77"/>
                  <a:pt x="6671" y="-401"/>
                  <a:pt x="8349" y="338"/>
                </a:cubicBezTo>
                <a:cubicBezTo>
                  <a:pt x="8924" y="592"/>
                  <a:pt x="9487" y="988"/>
                  <a:pt x="10027" y="1519"/>
                </a:cubicBezTo>
                <a:cubicBezTo>
                  <a:pt x="11190" y="2623"/>
                  <a:pt x="12189" y="4510"/>
                  <a:pt x="12902" y="6947"/>
                </a:cubicBezTo>
                <a:cubicBezTo>
                  <a:pt x="13410" y="8687"/>
                  <a:pt x="13758" y="10661"/>
                  <a:pt x="13921" y="12740"/>
                </a:cubicBezTo>
                <a:cubicBezTo>
                  <a:pt x="14501" y="15021"/>
                  <a:pt x="15308" y="16929"/>
                  <a:pt x="16272" y="18298"/>
                </a:cubicBezTo>
                <a:cubicBezTo>
                  <a:pt x="17839" y="20521"/>
                  <a:pt x="19711" y="21199"/>
                  <a:pt x="21487" y="20186"/>
                </a:cubicBezTo>
              </a:path>
            </a:pathLst>
          </a:custGeom>
          <a:ln w="50800">
            <a:solidFill>
              <a:srgbClr val="A4F400"/>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61" name="Shape 261"/>
          <p:cNvSpPr/>
          <p:nvPr/>
        </p:nvSpPr>
        <p:spPr>
          <a:xfrm>
            <a:off x="4348288" y="4321661"/>
            <a:ext cx="1707292" cy="1549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516" y="936"/>
                  <a:pt x="2673" y="2445"/>
                  <a:pt x="3255" y="4249"/>
                </a:cubicBezTo>
                <a:cubicBezTo>
                  <a:pt x="3796" y="5922"/>
                  <a:pt x="3808" y="7747"/>
                  <a:pt x="3290" y="9428"/>
                </a:cubicBezTo>
                <a:cubicBezTo>
                  <a:pt x="3671" y="12498"/>
                  <a:pt x="5016" y="15324"/>
                  <a:pt x="7091" y="17415"/>
                </a:cubicBezTo>
                <a:cubicBezTo>
                  <a:pt x="9170" y="19509"/>
                  <a:pt x="11850" y="20732"/>
                  <a:pt x="14663" y="20871"/>
                </a:cubicBezTo>
                <a:lnTo>
                  <a:pt x="21600" y="21600"/>
                </a:lnTo>
              </a:path>
            </a:pathLst>
          </a:custGeom>
          <a:ln w="50800">
            <a:solidFill>
              <a:srgbClr val="A4F400"/>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62" name="Shape 262"/>
          <p:cNvSpPr/>
          <p:nvPr/>
        </p:nvSpPr>
        <p:spPr>
          <a:xfrm flipV="1">
            <a:off x="7984399" y="5603904"/>
            <a:ext cx="3572268" cy="318447"/>
          </a:xfrm>
          <a:prstGeom prst="line">
            <a:avLst/>
          </a:prstGeom>
          <a:ln w="76200">
            <a:solidFill>
              <a:srgbClr val="0C5986"/>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63" name="Shape 263"/>
          <p:cNvSpPr/>
          <p:nvPr/>
        </p:nvSpPr>
        <p:spPr>
          <a:xfrm>
            <a:off x="7907034" y="5956240"/>
            <a:ext cx="3293867" cy="1"/>
          </a:xfrm>
          <a:prstGeom prst="line">
            <a:avLst/>
          </a:prstGeom>
          <a:ln w="76200">
            <a:solidFill>
              <a:srgbClr val="9C0001"/>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grpSp>
        <p:nvGrpSpPr>
          <p:cNvPr id="267" name="Group 267"/>
          <p:cNvGrpSpPr/>
          <p:nvPr/>
        </p:nvGrpSpPr>
        <p:grpSpPr>
          <a:xfrm rot="16200000">
            <a:off x="6057288" y="6338573"/>
            <a:ext cx="1924476" cy="1005323"/>
            <a:chOff x="0" y="0"/>
            <a:chExt cx="1924474" cy="1005322"/>
          </a:xfrm>
        </p:grpSpPr>
        <p:sp>
          <p:nvSpPr>
            <p:cNvPr id="264" name="Shape 264"/>
            <p:cNvSpPr/>
            <p:nvPr/>
          </p:nvSpPr>
          <p:spPr>
            <a:xfrm rot="5400000">
              <a:off x="459576" y="-459577"/>
              <a:ext cx="1005323" cy="192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61"/>
                  </a:moveTo>
                  <a:cubicBezTo>
                    <a:pt x="0" y="1057"/>
                    <a:pt x="4835" y="0"/>
                    <a:pt x="10800" y="0"/>
                  </a:cubicBezTo>
                  <a:cubicBezTo>
                    <a:pt x="16765" y="0"/>
                    <a:pt x="21600" y="1057"/>
                    <a:pt x="21600" y="2361"/>
                  </a:cubicBezTo>
                  <a:cubicBezTo>
                    <a:pt x="21600" y="2361"/>
                    <a:pt x="21600" y="2361"/>
                    <a:pt x="21600" y="2361"/>
                  </a:cubicBezTo>
                  <a:lnTo>
                    <a:pt x="21600" y="19239"/>
                  </a:lnTo>
                  <a:cubicBezTo>
                    <a:pt x="21600" y="20543"/>
                    <a:pt x="16765" y="21600"/>
                    <a:pt x="10800" y="21600"/>
                  </a:cubicBezTo>
                  <a:cubicBezTo>
                    <a:pt x="4835" y="21600"/>
                    <a:pt x="0" y="20543"/>
                    <a:pt x="0" y="19239"/>
                  </a:cubicBezTo>
                  <a:close/>
                </a:path>
              </a:pathLst>
            </a:custGeom>
            <a:solidFill>
              <a:srgbClr val="969696"/>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65" name="Shape 265"/>
            <p:cNvSpPr/>
            <p:nvPr/>
          </p:nvSpPr>
          <p:spPr>
            <a:xfrm rot="5400000">
              <a:off x="1211499" y="292347"/>
              <a:ext cx="1005324" cy="420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4835" y="21600"/>
                    <a:pt x="0" y="16765"/>
                    <a:pt x="0" y="10800"/>
                  </a:cubicBezTo>
                  <a:cubicBezTo>
                    <a:pt x="0" y="10800"/>
                    <a:pt x="0" y="10800"/>
                    <a:pt x="0" y="10800"/>
                  </a:cubicBezTo>
                  <a:close/>
                </a:path>
              </a:pathLst>
            </a:custGeom>
            <a:solidFill>
              <a:srgbClr val="FFFFFF">
                <a:alpha val="40000"/>
              </a:srgbClr>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66" name="Shape 266"/>
            <p:cNvSpPr/>
            <p:nvPr/>
          </p:nvSpPr>
          <p:spPr>
            <a:xfrm rot="5400000">
              <a:off x="459576" y="-459577"/>
              <a:ext cx="1005323" cy="192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361"/>
                  </a:moveTo>
                  <a:cubicBezTo>
                    <a:pt x="21600" y="3664"/>
                    <a:pt x="16765" y="4721"/>
                    <a:pt x="10800" y="4721"/>
                  </a:cubicBezTo>
                  <a:cubicBezTo>
                    <a:pt x="4835" y="4721"/>
                    <a:pt x="0" y="3664"/>
                    <a:pt x="0" y="2361"/>
                  </a:cubicBezTo>
                  <a:cubicBezTo>
                    <a:pt x="0" y="2361"/>
                    <a:pt x="0" y="2361"/>
                    <a:pt x="0" y="2361"/>
                  </a:cubicBezTo>
                  <a:cubicBezTo>
                    <a:pt x="0" y="1057"/>
                    <a:pt x="4835" y="0"/>
                    <a:pt x="10800" y="0"/>
                  </a:cubicBezTo>
                  <a:cubicBezTo>
                    <a:pt x="16765" y="0"/>
                    <a:pt x="21600" y="1057"/>
                    <a:pt x="21600" y="2361"/>
                  </a:cubicBezTo>
                  <a:cubicBezTo>
                    <a:pt x="21600" y="2361"/>
                    <a:pt x="21600" y="2361"/>
                    <a:pt x="21600" y="2361"/>
                  </a:cubicBezTo>
                  <a:lnTo>
                    <a:pt x="21600" y="19239"/>
                  </a:lnTo>
                  <a:cubicBezTo>
                    <a:pt x="21600" y="20543"/>
                    <a:pt x="16765" y="21600"/>
                    <a:pt x="10800" y="21600"/>
                  </a:cubicBezTo>
                  <a:cubicBezTo>
                    <a:pt x="4835" y="21600"/>
                    <a:pt x="0" y="20543"/>
                    <a:pt x="0" y="19239"/>
                  </a:cubicBezTo>
                  <a:lnTo>
                    <a:pt x="0" y="2361"/>
                  </a:lnTo>
                </a:path>
              </a:pathLst>
            </a:custGeom>
            <a:solidFill>
              <a:srgbClr val="000000">
                <a:alpha val="0"/>
              </a:srgbClr>
            </a:solidFill>
            <a:ln w="3175" cap="flat">
              <a:solidFill>
                <a:srgbClr val="000000"/>
              </a:solidFill>
              <a:prstDash val="solid"/>
              <a:round/>
            </a:ln>
            <a:effectLst/>
          </p:spPr>
          <p:txBody>
            <a:bodyPr wrap="square" lIns="35718" tIns="35718" rIns="35718" bIns="35718"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grpSp>
      <p:sp>
        <p:nvSpPr>
          <p:cNvPr id="268" name="Shape 268"/>
          <p:cNvSpPr/>
          <p:nvPr/>
        </p:nvSpPr>
        <p:spPr>
          <a:xfrm rot="16200000">
            <a:off x="6246828" y="6543826"/>
            <a:ext cx="1545397" cy="749301"/>
          </a:xfrm>
          <a:prstGeom prst="rect">
            <a:avLst/>
          </a:prstGeom>
          <a:ln w="12700">
            <a:miter lim="400000"/>
          </a:ln>
          <a:extLst>
            <a:ext uri="{C572A759-6A51-4108-AA02-DFA0A04FC94B}">
              <ma14:wrappingTextBoxFlag xmlns:ma14="http://schemas.microsoft.com/office/mac/drawingml/2011/main" val="1"/>
            </a:ext>
          </a:extLst>
        </p:spPr>
        <p:txBody>
          <a:bodyPr lIns="88900" tIns="50800" rIns="88900" bIns="50800">
            <a:spAutoFit/>
          </a:bodyPr>
          <a:lstStyle/>
          <a:p>
            <a:pPr lvl="0">
              <a:tabLst>
                <a:tab pos="723900" algn="l"/>
                <a:tab pos="1447800" algn="l"/>
              </a:tabLst>
              <a:defRPr sz="1800">
                <a:uFillTx/>
              </a:defRPr>
            </a:pPr>
            <a:r>
              <a:rPr b="1" sz="2000">
                <a:uFill>
                  <a:solidFill/>
                </a:uFill>
                <a:latin typeface="+mj-lt"/>
                <a:ea typeface="+mj-ea"/>
                <a:cs typeface="+mj-cs"/>
                <a:sym typeface="Helvetica"/>
              </a:rPr>
              <a:t>HUNTER</a:t>
            </a:r>
            <a:endParaRPr>
              <a:uFill>
                <a:solidFill/>
              </a:uFill>
            </a:endParaRPr>
          </a:p>
          <a:p>
            <a:pPr lvl="0">
              <a:tabLst>
                <a:tab pos="723900" algn="l"/>
                <a:tab pos="1447800" algn="l"/>
              </a:tabLst>
              <a:defRPr sz="1800">
                <a:uFillTx/>
              </a:defRPr>
            </a:pPr>
            <a:r>
              <a:rPr b="1" sz="1100">
                <a:uFill>
                  <a:solidFill/>
                </a:uFill>
                <a:latin typeface="+mj-lt"/>
                <a:ea typeface="+mj-ea"/>
                <a:cs typeface="+mj-cs"/>
                <a:sym typeface="Helvetica"/>
              </a:rPr>
              <a:t>24VAC SOLENOID </a:t>
            </a:r>
            <a:endParaRPr sz="1100">
              <a:uFill>
                <a:solidFill/>
              </a:uFill>
            </a:endParaRPr>
          </a:p>
          <a:p>
            <a:pPr lvl="0">
              <a:tabLst>
                <a:tab pos="723900" algn="l"/>
                <a:tab pos="1447800" algn="l"/>
              </a:tabLst>
              <a:defRPr sz="1800">
                <a:uFillTx/>
              </a:defRPr>
            </a:pPr>
            <a:r>
              <a:rPr b="1" sz="1100">
                <a:uFill>
                  <a:solidFill/>
                </a:uFill>
                <a:latin typeface="+mj-lt"/>
                <a:ea typeface="+mj-ea"/>
                <a:cs typeface="+mj-cs"/>
                <a:sym typeface="Helvetica"/>
              </a:rPr>
              <a:t>MADE IN USA   </a:t>
            </a:r>
            <a:r>
              <a:rPr b="1" sz="1200">
                <a:uFill>
                  <a:solidFill/>
                </a:uFill>
                <a:latin typeface="+mj-lt"/>
                <a:ea typeface="+mj-ea"/>
                <a:cs typeface="+mj-cs"/>
                <a:sym typeface="Helvetica"/>
              </a:rPr>
              <a:t>   </a:t>
            </a:r>
          </a:p>
        </p:txBody>
      </p:sp>
      <p:sp>
        <p:nvSpPr>
          <p:cNvPr id="269" name="Shape 269"/>
          <p:cNvSpPr/>
          <p:nvPr/>
        </p:nvSpPr>
        <p:spPr>
          <a:xfrm flipV="1">
            <a:off x="6766664" y="7813048"/>
            <a:ext cx="505725" cy="243222"/>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270" name="Shape 270"/>
          <p:cNvSpPr/>
          <p:nvPr/>
        </p:nvSpPr>
        <p:spPr>
          <a:xfrm flipV="1">
            <a:off x="6766664" y="7951510"/>
            <a:ext cx="505725" cy="243223"/>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271" name="Shape 271"/>
          <p:cNvSpPr/>
          <p:nvPr/>
        </p:nvSpPr>
        <p:spPr>
          <a:xfrm flipV="1">
            <a:off x="6766664" y="8089972"/>
            <a:ext cx="505725" cy="247383"/>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272" name="Shape 272"/>
          <p:cNvSpPr/>
          <p:nvPr/>
        </p:nvSpPr>
        <p:spPr>
          <a:xfrm>
            <a:off x="6055393" y="5705884"/>
            <a:ext cx="943441" cy="281319"/>
          </a:xfrm>
          <a:custGeom>
            <a:avLst/>
            <a:gdLst/>
            <a:ahLst/>
            <a:cxnLst>
              <a:cxn ang="0">
                <a:pos x="wd2" y="hd2"/>
              </a:cxn>
              <a:cxn ang="5400000">
                <a:pos x="wd2" y="hd2"/>
              </a:cxn>
              <a:cxn ang="10800000">
                <a:pos x="wd2" y="hd2"/>
              </a:cxn>
              <a:cxn ang="16200000">
                <a:pos x="wd2" y="hd2"/>
              </a:cxn>
            </a:cxnLst>
            <a:rect l="0" t="0" r="r" b="b"/>
            <a:pathLst>
              <a:path w="21600" h="19219" fill="norm" stroke="1" extrusionOk="0">
                <a:moveTo>
                  <a:pt x="0" y="12008"/>
                </a:moveTo>
                <a:cubicBezTo>
                  <a:pt x="1798" y="11801"/>
                  <a:pt x="3557" y="10615"/>
                  <a:pt x="5195" y="8540"/>
                </a:cubicBezTo>
                <a:cubicBezTo>
                  <a:pt x="7206" y="5992"/>
                  <a:pt x="9047" y="2051"/>
                  <a:pt x="11223" y="620"/>
                </a:cubicBezTo>
                <a:cubicBezTo>
                  <a:pt x="15787" y="-2381"/>
                  <a:pt x="20344" y="5788"/>
                  <a:pt x="21600" y="19219"/>
                </a:cubicBezTo>
              </a:path>
            </a:pathLst>
          </a:custGeom>
          <a:ln w="76200">
            <a:solidFill>
              <a:srgbClr val="9C0001"/>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73" name="Shape 273"/>
          <p:cNvSpPr/>
          <p:nvPr/>
        </p:nvSpPr>
        <p:spPr>
          <a:xfrm>
            <a:off x="7166498" y="5692421"/>
            <a:ext cx="773987" cy="291952"/>
          </a:xfrm>
          <a:custGeom>
            <a:avLst/>
            <a:gdLst/>
            <a:ahLst/>
            <a:cxnLst>
              <a:cxn ang="0">
                <a:pos x="wd2" y="hd2"/>
              </a:cxn>
              <a:cxn ang="5400000">
                <a:pos x="wd2" y="hd2"/>
              </a:cxn>
              <a:cxn ang="10800000">
                <a:pos x="wd2" y="hd2"/>
              </a:cxn>
              <a:cxn ang="16200000">
                <a:pos x="wd2" y="hd2"/>
              </a:cxn>
            </a:cxnLst>
            <a:rect l="0" t="0" r="r" b="b"/>
            <a:pathLst>
              <a:path w="20677" h="19350" fill="norm" stroke="1" extrusionOk="0">
                <a:moveTo>
                  <a:pt x="588" y="19350"/>
                </a:moveTo>
                <a:cubicBezTo>
                  <a:pt x="-923" y="12015"/>
                  <a:pt x="598" y="3049"/>
                  <a:pt x="3771" y="625"/>
                </a:cubicBezTo>
                <a:cubicBezTo>
                  <a:pt x="7535" y="-2250"/>
                  <a:pt x="10722" y="5434"/>
                  <a:pt x="13910" y="10586"/>
                </a:cubicBezTo>
                <a:cubicBezTo>
                  <a:pt x="15951" y="13883"/>
                  <a:pt x="18236" y="16264"/>
                  <a:pt x="20677" y="17544"/>
                </a:cubicBezTo>
              </a:path>
            </a:pathLst>
          </a:custGeom>
          <a:ln w="76200">
            <a:solidFill>
              <a:srgbClr val="9C0001"/>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74" name="Shape 274"/>
          <p:cNvSpPr/>
          <p:nvPr/>
        </p:nvSpPr>
        <p:spPr>
          <a:xfrm>
            <a:off x="6145412" y="5085272"/>
            <a:ext cx="3691220" cy="1"/>
          </a:xfrm>
          <a:prstGeom prst="line">
            <a:avLst/>
          </a:prstGeom>
          <a:ln w="76200">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75" name="Shape 275"/>
          <p:cNvSpPr/>
          <p:nvPr/>
        </p:nvSpPr>
        <p:spPr>
          <a:xfrm>
            <a:off x="6159642" y="4547897"/>
            <a:ext cx="3397552" cy="443165"/>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Connect to earth ground</a:t>
            </a:r>
          </a:p>
        </p:txBody>
      </p:sp>
      <p:sp>
        <p:nvSpPr>
          <p:cNvPr id="276" name="Shape 276"/>
          <p:cNvSpPr/>
          <p:nvPr/>
        </p:nvSpPr>
        <p:spPr>
          <a:xfrm>
            <a:off x="7879332" y="5844176"/>
            <a:ext cx="223379" cy="22412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730001"/>
              </a:gs>
              <a:gs pos="80000">
                <a:srgbClr val="970001"/>
              </a:gs>
              <a:gs pos="100000">
                <a:srgbClr val="980001"/>
              </a:gs>
            </a:gsLst>
            <a:lin ang="16200000"/>
          </a:gradFill>
          <a:ln w="3175">
            <a:solidFill>
              <a:srgbClr val="980001"/>
            </a:solidFill>
            <a:round/>
          </a:ln>
          <a:effectLst>
            <a:outerShdw sx="100000" sy="100000" kx="0" ky="0" algn="b" rotWithShape="0" blurRad="38100" dist="12700" dir="5400000">
              <a:srgbClr val="000000">
                <a:alpha val="35000"/>
              </a:srgbClr>
            </a:outerShdw>
          </a:effectLst>
        </p:spPr>
        <p:txBody>
          <a:bodyPr lIns="48767" tIns="48767" rIns="48767" bIns="48767" anchor="ctr"/>
          <a:lstStyle/>
          <a:p>
            <a:pPr lvl="0">
              <a:defRPr>
                <a:solidFill>
                  <a:srgbClr val="FFFFFF"/>
                </a:solidFill>
                <a:uFill>
                  <a:solidFill>
                    <a:srgbClr val="FFFFFF"/>
                  </a:solidFill>
                </a:uFill>
              </a:defRPr>
            </a:pP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1" name="pasted-image.png"/>
          <p:cNvPicPr/>
          <p:nvPr/>
        </p:nvPicPr>
        <p:blipFill>
          <a:blip r:embed="rId2">
            <a:extLst/>
          </a:blip>
          <a:stretch>
            <a:fillRect/>
          </a:stretch>
        </p:blipFill>
        <p:spPr>
          <a:xfrm>
            <a:off x="5216341" y="5504758"/>
            <a:ext cx="4386966" cy="2370898"/>
          </a:xfrm>
          <a:prstGeom prst="rect">
            <a:avLst/>
          </a:prstGeom>
          <a:ln w="12700">
            <a:miter lim="400000"/>
          </a:ln>
        </p:spPr>
      </p:pic>
      <p:sp>
        <p:nvSpPr>
          <p:cNvPr id="112" name="Shape 112"/>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Flashing an ACC Controller</a:t>
            </a:r>
          </a:p>
        </p:txBody>
      </p:sp>
      <p:sp>
        <p:nvSpPr>
          <p:cNvPr id="113" name="Shape 113"/>
          <p:cNvSpPr/>
          <p:nvPr>
            <p:ph type="body" idx="1"/>
          </p:nvPr>
        </p:nvSpPr>
        <p:spPr>
          <a:prstGeom prst="rect">
            <a:avLst/>
          </a:prstGeom>
        </p:spPr>
        <p:txBody>
          <a:bodyPr/>
          <a:lstStyle/>
          <a:p>
            <a:pPr lvl="0">
              <a:defRPr sz="1800">
                <a:uFillTx/>
              </a:defRPr>
            </a:pPr>
            <a:r>
              <a:rPr sz="2800">
                <a:uFill>
                  <a:solidFill>
                    <a:srgbClr val="808080"/>
                  </a:solidFill>
                </a:uFill>
              </a:rPr>
              <a:t>Flashing is basically updating firmware, or the hardware of the controller.</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Why Flash?</a:t>
            </a:r>
            <a:br>
              <a:rPr sz="2800">
                <a:uFill>
                  <a:solidFill>
                    <a:srgbClr val="808080"/>
                  </a:solidFill>
                </a:uFill>
              </a:rPr>
            </a:br>
            <a:r>
              <a:rPr sz="2800">
                <a:uFill>
                  <a:solidFill>
                    <a:srgbClr val="808080"/>
                  </a:solidFill>
                </a:uFill>
              </a:rPr>
              <a:t>Updates the controller with the latest functions.</a:t>
            </a:r>
            <a:br>
              <a:rPr sz="2800">
                <a:uFill>
                  <a:solidFill>
                    <a:srgbClr val="808080"/>
                  </a:solidFill>
                </a:uFill>
              </a:rPr>
            </a:br>
            <a:r>
              <a:rPr sz="2800">
                <a:uFill>
                  <a:solidFill>
                    <a:srgbClr val="808080"/>
                  </a:solidFill>
                </a:uFill>
              </a:rPr>
              <a:t>Adds newer features.</a:t>
            </a:r>
            <a:br>
              <a:rPr sz="2800">
                <a:uFill>
                  <a:solidFill>
                    <a:srgbClr val="808080"/>
                  </a:solidFill>
                </a:uFill>
              </a:rPr>
            </a:br>
            <a:r>
              <a:rPr sz="2800">
                <a:uFill>
                  <a:solidFill>
                    <a:srgbClr val="808080"/>
                  </a:solidFill>
                </a:uFill>
              </a:rPr>
              <a:t>Fixes compatibility problems with newer software.</a:t>
            </a:r>
            <a:br>
              <a:rPr sz="2800">
                <a:uFill>
                  <a:solidFill>
                    <a:srgbClr val="808080"/>
                  </a:solidFill>
                </a:uFill>
              </a:rPr>
            </a:br>
            <a:r>
              <a:rPr sz="2800">
                <a:uFill>
                  <a:solidFill>
                    <a:srgbClr val="808080"/>
                  </a:solidFill>
                </a:uFill>
              </a:rPr>
              <a:t>It is free.</a:t>
            </a:r>
            <a:endParaRPr sz="2800">
              <a:uFill>
                <a:solidFill>
                  <a:srgbClr val="808080"/>
                </a:solidFill>
              </a:uFill>
            </a:endParaRPr>
          </a:p>
          <a:p>
            <a:pPr lvl="0">
              <a:defRPr sz="1800">
                <a:uFillTx/>
              </a:defRPr>
            </a:pPr>
            <a:endParaRPr sz="2800">
              <a:uFill>
                <a:solidFill>
                  <a:srgbClr val="808080"/>
                </a:solidFill>
              </a:uFill>
            </a:endParaRPr>
          </a:p>
          <a:p>
            <a:pPr lvl="0" marL="280736" indent="-280736">
              <a:buFontTx/>
              <a:defRPr sz="1800">
                <a:uFillTx/>
              </a:defRPr>
            </a:pPr>
            <a:r>
              <a:rPr sz="2800">
                <a:uFill>
                  <a:solidFill>
                    <a:srgbClr val="808080"/>
                  </a:solidFill>
                </a:uFill>
              </a:rPr>
              <a:t>Whats needed?</a:t>
            </a:r>
            <a:br>
              <a:rPr sz="2800">
                <a:uFill>
                  <a:solidFill>
                    <a:srgbClr val="808080"/>
                  </a:solidFill>
                </a:uFill>
              </a:rPr>
            </a:br>
            <a:r>
              <a:rPr sz="2800">
                <a:uFill>
                  <a:solidFill>
                    <a:srgbClr val="808080"/>
                  </a:solidFill>
                </a:uFill>
              </a:rPr>
              <a:t>A computer running Windows with a USB port.</a:t>
            </a:r>
            <a:br>
              <a:rPr sz="2800">
                <a:uFill>
                  <a:solidFill>
                    <a:srgbClr val="808080"/>
                  </a:solidFill>
                </a:uFill>
              </a:rPr>
            </a:br>
            <a:r>
              <a:rPr sz="2800">
                <a:uFill>
                  <a:solidFill>
                    <a:srgbClr val="808080"/>
                  </a:solidFill>
                </a:uFill>
              </a:rPr>
              <a:t>Latest firmware update from www.hunterindustries.com</a:t>
            </a:r>
            <a:br>
              <a:rPr sz="2800">
                <a:uFill>
                  <a:solidFill>
                    <a:srgbClr val="808080"/>
                  </a:solidFill>
                </a:uFill>
              </a:rPr>
            </a:br>
            <a:r>
              <a:rPr sz="2800">
                <a:uFill>
                  <a:solidFill>
                    <a:srgbClr val="808080"/>
                  </a:solidFill>
                </a:uFill>
              </a:rPr>
              <a:t>USB cable - usb A to usb B</a:t>
            </a:r>
            <a:br>
              <a:rPr sz="2800">
                <a:uFill>
                  <a:solidFill>
                    <a:srgbClr val="808080"/>
                  </a:solidFill>
                </a:uFill>
              </a:rPr>
            </a:br>
            <a:r>
              <a:rPr sz="2800">
                <a:uFill>
                  <a:solidFill>
                    <a:srgbClr val="808080"/>
                  </a:solidFill>
                </a:uFill>
              </a:rPr>
              <a:t>ACC Facepack</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700"/>
        </a:solidFill>
      </p:bgPr>
    </p:bg>
    <p:spTree>
      <p:nvGrpSpPr>
        <p:cNvPr id="1" name=""/>
        <p:cNvGrpSpPr/>
        <p:nvPr/>
      </p:nvGrpSpPr>
      <p:grpSpPr>
        <a:xfrm>
          <a:off x="0" y="0"/>
          <a:ext cx="0" cy="0"/>
          <a:chOff x="0" y="0"/>
          <a:chExt cx="0" cy="0"/>
        </a:xfrm>
      </p:grpSpPr>
      <p:pic>
        <p:nvPicPr>
          <p:cNvPr id="279" name="Screen Shot 2014-11-10 at 3.29.47 PM.png"/>
          <p:cNvPicPr/>
          <p:nvPr/>
        </p:nvPicPr>
        <p:blipFill>
          <a:blip r:embed="rId2">
            <a:extLst/>
          </a:blip>
          <a:stretch>
            <a:fillRect/>
          </a:stretch>
        </p:blipFill>
        <p:spPr>
          <a:xfrm>
            <a:off x="4838706" y="5255417"/>
            <a:ext cx="1689101" cy="4749801"/>
          </a:xfrm>
          <a:prstGeom prst="rect">
            <a:avLst/>
          </a:prstGeom>
          <a:ln w="12700">
            <a:miter lim="400000"/>
          </a:ln>
        </p:spPr>
      </p:pic>
      <p:grpSp>
        <p:nvGrpSpPr>
          <p:cNvPr id="283" name="Group 283"/>
          <p:cNvGrpSpPr/>
          <p:nvPr/>
        </p:nvGrpSpPr>
        <p:grpSpPr>
          <a:xfrm rot="16200000">
            <a:off x="6627096" y="7673038"/>
            <a:ext cx="784861" cy="523242"/>
            <a:chOff x="0" y="0"/>
            <a:chExt cx="784860" cy="523240"/>
          </a:xfrm>
        </p:grpSpPr>
        <p:sp>
          <p:nvSpPr>
            <p:cNvPr id="280" name="Shape 280"/>
            <p:cNvSpPr/>
            <p:nvPr/>
          </p:nvSpPr>
          <p:spPr>
            <a:xfrm rot="5400000">
              <a:off x="130810" y="-130811"/>
              <a:ext cx="523241" cy="78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969696"/>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81" name="Shape 281"/>
            <p:cNvSpPr/>
            <p:nvPr/>
          </p:nvSpPr>
          <p:spPr>
            <a:xfrm rot="5400000">
              <a:off x="425132" y="163512"/>
              <a:ext cx="523242" cy="196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ubicBezTo>
                    <a:pt x="0" y="10800"/>
                    <a:pt x="0" y="10800"/>
                    <a:pt x="0" y="10800"/>
                  </a:cubicBezTo>
                  <a:close/>
                </a:path>
              </a:pathLst>
            </a:custGeom>
            <a:solidFill>
              <a:srgbClr val="FFFFFF">
                <a:alpha val="40000"/>
              </a:srgbClr>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82" name="Shape 282"/>
            <p:cNvSpPr/>
            <p:nvPr/>
          </p:nvSpPr>
          <p:spPr>
            <a:xfrm rot="5400000">
              <a:off x="130810" y="-130811"/>
              <a:ext cx="523241" cy="78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00"/>
                  </a:moveTo>
                  <a:cubicBezTo>
                    <a:pt x="21600" y="4191"/>
                    <a:pt x="16765" y="5400"/>
                    <a:pt x="10800" y="5400"/>
                  </a:cubicBezTo>
                  <a:cubicBezTo>
                    <a:pt x="4835" y="5400"/>
                    <a:pt x="0" y="4191"/>
                    <a:pt x="0" y="2700"/>
                  </a:cubicBezTo>
                  <a:cubicBezTo>
                    <a:pt x="0" y="2700"/>
                    <a:pt x="0" y="2700"/>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solidFill>
              <a:srgbClr val="000000">
                <a:alpha val="0"/>
              </a:srgbClr>
            </a:solidFill>
            <a:ln w="3175" cap="flat">
              <a:solidFill>
                <a:srgbClr val="000000"/>
              </a:solidFill>
              <a:prstDash val="solid"/>
              <a:round/>
            </a:ln>
            <a:effectLst/>
          </p:spPr>
          <p:txBody>
            <a:bodyPr wrap="square" lIns="35718" tIns="35718" rIns="35718" bIns="35718"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grpSp>
      <p:pic>
        <p:nvPicPr>
          <p:cNvPr id="284" name="xform.jpg"/>
          <p:cNvPicPr/>
          <p:nvPr/>
        </p:nvPicPr>
        <p:blipFill>
          <a:blip r:embed="rId3">
            <a:extLst/>
          </a:blip>
          <a:stretch>
            <a:fillRect/>
          </a:stretch>
        </p:blipFill>
        <p:spPr>
          <a:xfrm rot="1980736">
            <a:off x="1203364" y="4172313"/>
            <a:ext cx="2857501" cy="2857501"/>
          </a:xfrm>
          <a:prstGeom prst="rect">
            <a:avLst/>
          </a:prstGeom>
          <a:ln w="12700">
            <a:miter lim="400000"/>
          </a:ln>
        </p:spPr>
      </p:pic>
      <p:sp>
        <p:nvSpPr>
          <p:cNvPr id="285" name="Shape 285"/>
          <p:cNvSpPr/>
          <p:nvPr>
            <p:ph type="title"/>
          </p:nvPr>
        </p:nvSpPr>
        <p:spPr>
          <a:prstGeom prst="rect">
            <a:avLst/>
          </a:prstGeom>
        </p:spPr>
        <p:txBody>
          <a:bodyPr lIns="0" tIns="0" rIns="0" bIns="0"/>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307" name="Shape 307"/>
          <p:cNvSpPr/>
          <p:nvPr/>
        </p:nvSpPr>
        <p:spPr>
          <a:xfrm>
            <a:off x="2573032" y="4459144"/>
            <a:ext cx="3971695" cy="1141920"/>
          </a:xfrm>
          <a:custGeom>
            <a:avLst/>
            <a:gdLst/>
            <a:ahLst/>
            <a:cxnLst>
              <a:cxn ang="0">
                <a:pos x="wd2" y="hd2"/>
              </a:cxn>
              <a:cxn ang="5400000">
                <a:pos x="wd2" y="hd2"/>
              </a:cxn>
              <a:cxn ang="10800000">
                <a:pos x="wd2" y="hd2"/>
              </a:cxn>
              <a:cxn ang="16200000">
                <a:pos x="wd2" y="hd2"/>
              </a:cxn>
            </a:cxnLst>
            <a:rect l="0" t="0" r="r" b="b"/>
            <a:pathLst>
              <a:path w="20068" h="16858" fill="norm" stroke="1" extrusionOk="0">
                <a:moveTo>
                  <a:pt x="20068" y="6166"/>
                </a:moveTo>
                <a:cubicBezTo>
                  <a:pt x="5058" y="-4742"/>
                  <a:pt x="-1532" y="-1178"/>
                  <a:pt x="299" y="16858"/>
                </a:cubicBezTo>
              </a:path>
            </a:pathLst>
          </a:custGeom>
          <a:ln w="25400">
            <a:solidFill>
              <a:srgbClr val="DDF53D"/>
            </a:solidFill>
            <a:round/>
          </a:ln>
          <a:effectLst>
            <a:outerShdw sx="100000" sy="100000" kx="0" ky="0" algn="b" rotWithShape="0" blurRad="38100" dist="12700" dir="5400000">
              <a:srgbClr val="000000">
                <a:alpha val="38000"/>
              </a:srgbClr>
            </a:outerShdw>
          </a:effectLst>
        </p:spPr>
        <p:txBody>
          <a:bodyPr/>
          <a:lstStyle/>
          <a:p>
            <a:pPr lvl="0"/>
          </a:p>
        </p:txBody>
      </p:sp>
      <p:sp>
        <p:nvSpPr>
          <p:cNvPr id="287" name="Shape 287"/>
          <p:cNvSpPr/>
          <p:nvPr/>
        </p:nvSpPr>
        <p:spPr>
          <a:xfrm>
            <a:off x="3460474" y="4246906"/>
            <a:ext cx="891112" cy="642418"/>
          </a:xfrm>
          <a:custGeom>
            <a:avLst/>
            <a:gdLst/>
            <a:ahLst/>
            <a:cxnLst>
              <a:cxn ang="0">
                <a:pos x="wd2" y="hd2"/>
              </a:cxn>
              <a:cxn ang="5400000">
                <a:pos x="wd2" y="hd2"/>
              </a:cxn>
              <a:cxn ang="10800000">
                <a:pos x="wd2" y="hd2"/>
              </a:cxn>
              <a:cxn ang="16200000">
                <a:pos x="wd2" y="hd2"/>
              </a:cxn>
            </a:cxnLst>
            <a:rect l="0" t="0" r="r" b="b"/>
            <a:pathLst>
              <a:path w="21600" h="20996" fill="norm" stroke="1" extrusionOk="0">
                <a:moveTo>
                  <a:pt x="0" y="20996"/>
                </a:moveTo>
                <a:lnTo>
                  <a:pt x="2480" y="11086"/>
                </a:lnTo>
                <a:cubicBezTo>
                  <a:pt x="3990" y="6793"/>
                  <a:pt x="6618" y="3398"/>
                  <a:pt x="9863" y="1546"/>
                </a:cubicBezTo>
                <a:cubicBezTo>
                  <a:pt x="13627" y="-604"/>
                  <a:pt x="17891" y="-507"/>
                  <a:pt x="21600" y="1812"/>
                </a:cubicBezTo>
              </a:path>
            </a:pathLst>
          </a:custGeom>
          <a:ln w="50800">
            <a:solidFill>
              <a:srgbClr val="A4F400"/>
            </a:solidFill>
            <a:round/>
          </a:ln>
          <a:effectLst>
            <a:outerShdw sx="100000" sy="100000" kx="0" ky="0" algn="b" rotWithShape="0" blurRad="101600" dist="25400" dir="5400000">
              <a:srgbClr val="000000">
                <a:alpha val="75000"/>
              </a:srgbClr>
            </a:outerShdw>
          </a:effectLst>
        </p:spPr>
        <p:txBody>
          <a:bodyPr lIns="0" tIns="0" rIns="0" bIns="0"/>
          <a:lstStyle/>
          <a:p>
            <a:pPr lvl="0">
              <a:defRPr sz="1600">
                <a:uFillTx/>
                <a:latin typeface="+mj-lt"/>
                <a:ea typeface="+mj-ea"/>
                <a:cs typeface="+mj-cs"/>
                <a:sym typeface="Helvetica"/>
              </a:defRPr>
            </a:pPr>
          </a:p>
        </p:txBody>
      </p:sp>
      <p:sp>
        <p:nvSpPr>
          <p:cNvPr id="288" name="Shape 288"/>
          <p:cNvSpPr/>
          <p:nvPr/>
        </p:nvSpPr>
        <p:spPr>
          <a:xfrm>
            <a:off x="3119876" y="3905741"/>
            <a:ext cx="2969193" cy="1205769"/>
          </a:xfrm>
          <a:custGeom>
            <a:avLst/>
            <a:gdLst/>
            <a:ahLst/>
            <a:cxnLst>
              <a:cxn ang="0">
                <a:pos x="wd2" y="hd2"/>
              </a:cxn>
              <a:cxn ang="5400000">
                <a:pos x="wd2" y="hd2"/>
              </a:cxn>
              <a:cxn ang="10800000">
                <a:pos x="wd2" y="hd2"/>
              </a:cxn>
              <a:cxn ang="16200000">
                <a:pos x="wd2" y="hd2"/>
              </a:cxn>
            </a:cxnLst>
            <a:rect l="0" t="0" r="r" b="b"/>
            <a:pathLst>
              <a:path w="21487" h="20645" fill="norm" stroke="1" extrusionOk="0">
                <a:moveTo>
                  <a:pt x="2167" y="17474"/>
                </a:moveTo>
                <a:lnTo>
                  <a:pt x="609" y="16428"/>
                </a:lnTo>
                <a:cubicBezTo>
                  <a:pt x="81" y="14421"/>
                  <a:pt x="-113" y="12022"/>
                  <a:pt x="63" y="9695"/>
                </a:cubicBezTo>
                <a:cubicBezTo>
                  <a:pt x="368" y="5675"/>
                  <a:pt x="1682" y="2506"/>
                  <a:pt x="3376" y="1711"/>
                </a:cubicBezTo>
                <a:cubicBezTo>
                  <a:pt x="4937" y="77"/>
                  <a:pt x="6671" y="-401"/>
                  <a:pt x="8349" y="338"/>
                </a:cubicBezTo>
                <a:cubicBezTo>
                  <a:pt x="8924" y="592"/>
                  <a:pt x="9487" y="988"/>
                  <a:pt x="10027" y="1519"/>
                </a:cubicBezTo>
                <a:cubicBezTo>
                  <a:pt x="11190" y="2623"/>
                  <a:pt x="12189" y="4510"/>
                  <a:pt x="12902" y="6947"/>
                </a:cubicBezTo>
                <a:cubicBezTo>
                  <a:pt x="13410" y="8687"/>
                  <a:pt x="13758" y="10661"/>
                  <a:pt x="13921" y="12740"/>
                </a:cubicBezTo>
                <a:cubicBezTo>
                  <a:pt x="14501" y="15021"/>
                  <a:pt x="15308" y="16929"/>
                  <a:pt x="16272" y="18298"/>
                </a:cubicBezTo>
                <a:cubicBezTo>
                  <a:pt x="17839" y="20521"/>
                  <a:pt x="19711" y="21199"/>
                  <a:pt x="21487" y="20186"/>
                </a:cubicBezTo>
              </a:path>
            </a:pathLst>
          </a:custGeom>
          <a:ln w="50800">
            <a:solidFill>
              <a:srgbClr val="A4F400"/>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89" name="Shape 289"/>
          <p:cNvSpPr/>
          <p:nvPr/>
        </p:nvSpPr>
        <p:spPr>
          <a:xfrm>
            <a:off x="4348288" y="4321661"/>
            <a:ext cx="1707292" cy="1549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516" y="936"/>
                  <a:pt x="2673" y="2445"/>
                  <a:pt x="3255" y="4249"/>
                </a:cubicBezTo>
                <a:cubicBezTo>
                  <a:pt x="3796" y="5922"/>
                  <a:pt x="3808" y="7747"/>
                  <a:pt x="3290" y="9428"/>
                </a:cubicBezTo>
                <a:cubicBezTo>
                  <a:pt x="3671" y="12498"/>
                  <a:pt x="5016" y="15324"/>
                  <a:pt x="7091" y="17415"/>
                </a:cubicBezTo>
                <a:cubicBezTo>
                  <a:pt x="9170" y="19509"/>
                  <a:pt x="11850" y="20732"/>
                  <a:pt x="14663" y="20871"/>
                </a:cubicBezTo>
                <a:lnTo>
                  <a:pt x="21600" y="21600"/>
                </a:lnTo>
              </a:path>
            </a:pathLst>
          </a:custGeom>
          <a:ln w="50800">
            <a:solidFill>
              <a:srgbClr val="A4F400"/>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90" name="Shape 290"/>
          <p:cNvSpPr/>
          <p:nvPr/>
        </p:nvSpPr>
        <p:spPr>
          <a:xfrm flipV="1">
            <a:off x="7984399" y="5603904"/>
            <a:ext cx="3572268" cy="318447"/>
          </a:xfrm>
          <a:prstGeom prst="line">
            <a:avLst/>
          </a:prstGeom>
          <a:ln w="76200">
            <a:solidFill>
              <a:srgbClr val="0C5986"/>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291" name="Shape 291"/>
          <p:cNvSpPr/>
          <p:nvPr/>
        </p:nvSpPr>
        <p:spPr>
          <a:xfrm>
            <a:off x="7907034" y="5956240"/>
            <a:ext cx="3293867" cy="1"/>
          </a:xfrm>
          <a:prstGeom prst="line">
            <a:avLst/>
          </a:prstGeom>
          <a:ln w="76200">
            <a:solidFill>
              <a:srgbClr val="9C0001"/>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grpSp>
        <p:nvGrpSpPr>
          <p:cNvPr id="295" name="Group 295"/>
          <p:cNvGrpSpPr/>
          <p:nvPr/>
        </p:nvGrpSpPr>
        <p:grpSpPr>
          <a:xfrm rot="16200000">
            <a:off x="6057288" y="6338573"/>
            <a:ext cx="1924476" cy="1005323"/>
            <a:chOff x="0" y="0"/>
            <a:chExt cx="1924474" cy="1005322"/>
          </a:xfrm>
        </p:grpSpPr>
        <p:sp>
          <p:nvSpPr>
            <p:cNvPr id="292" name="Shape 292"/>
            <p:cNvSpPr/>
            <p:nvPr/>
          </p:nvSpPr>
          <p:spPr>
            <a:xfrm rot="5400000">
              <a:off x="459576" y="-459577"/>
              <a:ext cx="1005323" cy="192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61"/>
                  </a:moveTo>
                  <a:cubicBezTo>
                    <a:pt x="0" y="1057"/>
                    <a:pt x="4835" y="0"/>
                    <a:pt x="10800" y="0"/>
                  </a:cubicBezTo>
                  <a:cubicBezTo>
                    <a:pt x="16765" y="0"/>
                    <a:pt x="21600" y="1057"/>
                    <a:pt x="21600" y="2361"/>
                  </a:cubicBezTo>
                  <a:cubicBezTo>
                    <a:pt x="21600" y="2361"/>
                    <a:pt x="21600" y="2361"/>
                    <a:pt x="21600" y="2361"/>
                  </a:cubicBezTo>
                  <a:lnTo>
                    <a:pt x="21600" y="19239"/>
                  </a:lnTo>
                  <a:cubicBezTo>
                    <a:pt x="21600" y="20543"/>
                    <a:pt x="16765" y="21600"/>
                    <a:pt x="10800" y="21600"/>
                  </a:cubicBezTo>
                  <a:cubicBezTo>
                    <a:pt x="4835" y="21600"/>
                    <a:pt x="0" y="20543"/>
                    <a:pt x="0" y="19239"/>
                  </a:cubicBezTo>
                  <a:close/>
                </a:path>
              </a:pathLst>
            </a:custGeom>
            <a:solidFill>
              <a:srgbClr val="969696"/>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93" name="Shape 293"/>
            <p:cNvSpPr/>
            <p:nvPr/>
          </p:nvSpPr>
          <p:spPr>
            <a:xfrm rot="5400000">
              <a:off x="1211499" y="292347"/>
              <a:ext cx="1005324" cy="420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4835" y="21600"/>
                    <a:pt x="0" y="16765"/>
                    <a:pt x="0" y="10800"/>
                  </a:cubicBezTo>
                  <a:cubicBezTo>
                    <a:pt x="0" y="10800"/>
                    <a:pt x="0" y="10800"/>
                    <a:pt x="0" y="10800"/>
                  </a:cubicBezTo>
                  <a:close/>
                </a:path>
              </a:pathLst>
            </a:custGeom>
            <a:solidFill>
              <a:srgbClr val="FFFFFF">
                <a:alpha val="40000"/>
              </a:srgbClr>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294" name="Shape 294"/>
            <p:cNvSpPr/>
            <p:nvPr/>
          </p:nvSpPr>
          <p:spPr>
            <a:xfrm rot="5400000">
              <a:off x="459576" y="-459577"/>
              <a:ext cx="1005323" cy="192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361"/>
                  </a:moveTo>
                  <a:cubicBezTo>
                    <a:pt x="21600" y="3664"/>
                    <a:pt x="16765" y="4721"/>
                    <a:pt x="10800" y="4721"/>
                  </a:cubicBezTo>
                  <a:cubicBezTo>
                    <a:pt x="4835" y="4721"/>
                    <a:pt x="0" y="3664"/>
                    <a:pt x="0" y="2361"/>
                  </a:cubicBezTo>
                  <a:cubicBezTo>
                    <a:pt x="0" y="2361"/>
                    <a:pt x="0" y="2361"/>
                    <a:pt x="0" y="2361"/>
                  </a:cubicBezTo>
                  <a:cubicBezTo>
                    <a:pt x="0" y="1057"/>
                    <a:pt x="4835" y="0"/>
                    <a:pt x="10800" y="0"/>
                  </a:cubicBezTo>
                  <a:cubicBezTo>
                    <a:pt x="16765" y="0"/>
                    <a:pt x="21600" y="1057"/>
                    <a:pt x="21600" y="2361"/>
                  </a:cubicBezTo>
                  <a:cubicBezTo>
                    <a:pt x="21600" y="2361"/>
                    <a:pt x="21600" y="2361"/>
                    <a:pt x="21600" y="2361"/>
                  </a:cubicBezTo>
                  <a:lnTo>
                    <a:pt x="21600" y="19239"/>
                  </a:lnTo>
                  <a:cubicBezTo>
                    <a:pt x="21600" y="20543"/>
                    <a:pt x="16765" y="21600"/>
                    <a:pt x="10800" y="21600"/>
                  </a:cubicBezTo>
                  <a:cubicBezTo>
                    <a:pt x="4835" y="21600"/>
                    <a:pt x="0" y="20543"/>
                    <a:pt x="0" y="19239"/>
                  </a:cubicBezTo>
                  <a:lnTo>
                    <a:pt x="0" y="2361"/>
                  </a:lnTo>
                </a:path>
              </a:pathLst>
            </a:custGeom>
            <a:solidFill>
              <a:srgbClr val="000000">
                <a:alpha val="0"/>
              </a:srgbClr>
            </a:solidFill>
            <a:ln w="3175" cap="flat">
              <a:solidFill>
                <a:srgbClr val="000000"/>
              </a:solidFill>
              <a:prstDash val="solid"/>
              <a:round/>
            </a:ln>
            <a:effectLst/>
          </p:spPr>
          <p:txBody>
            <a:bodyPr wrap="square" lIns="35718" tIns="35718" rIns="35718" bIns="35718"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grpSp>
      <p:sp>
        <p:nvSpPr>
          <p:cNvPr id="296" name="Shape 296"/>
          <p:cNvSpPr/>
          <p:nvPr/>
        </p:nvSpPr>
        <p:spPr>
          <a:xfrm rot="16200000">
            <a:off x="6246828" y="6543826"/>
            <a:ext cx="1545397" cy="749301"/>
          </a:xfrm>
          <a:prstGeom prst="rect">
            <a:avLst/>
          </a:prstGeom>
          <a:ln w="12700">
            <a:miter lim="400000"/>
          </a:ln>
          <a:extLst>
            <a:ext uri="{C572A759-6A51-4108-AA02-DFA0A04FC94B}">
              <ma14:wrappingTextBoxFlag xmlns:ma14="http://schemas.microsoft.com/office/mac/drawingml/2011/main" val="1"/>
            </a:ext>
          </a:extLst>
        </p:spPr>
        <p:txBody>
          <a:bodyPr lIns="88900" tIns="50800" rIns="88900" bIns="50800">
            <a:spAutoFit/>
          </a:bodyPr>
          <a:lstStyle/>
          <a:p>
            <a:pPr lvl="0">
              <a:tabLst>
                <a:tab pos="723900" algn="l"/>
                <a:tab pos="1447800" algn="l"/>
              </a:tabLst>
              <a:defRPr sz="1800">
                <a:uFillTx/>
              </a:defRPr>
            </a:pPr>
            <a:r>
              <a:rPr b="1" sz="2000">
                <a:uFill>
                  <a:solidFill/>
                </a:uFill>
                <a:latin typeface="+mj-lt"/>
                <a:ea typeface="+mj-ea"/>
                <a:cs typeface="+mj-cs"/>
                <a:sym typeface="Helvetica"/>
              </a:rPr>
              <a:t>HUNTER</a:t>
            </a:r>
            <a:endParaRPr>
              <a:uFill>
                <a:solidFill/>
              </a:uFill>
            </a:endParaRPr>
          </a:p>
          <a:p>
            <a:pPr lvl="0">
              <a:tabLst>
                <a:tab pos="723900" algn="l"/>
                <a:tab pos="1447800" algn="l"/>
              </a:tabLst>
              <a:defRPr sz="1800">
                <a:uFillTx/>
              </a:defRPr>
            </a:pPr>
            <a:r>
              <a:rPr b="1" sz="1100">
                <a:uFill>
                  <a:solidFill/>
                </a:uFill>
                <a:latin typeface="+mj-lt"/>
                <a:ea typeface="+mj-ea"/>
                <a:cs typeface="+mj-cs"/>
                <a:sym typeface="Helvetica"/>
              </a:rPr>
              <a:t>24VAC SOLENOID </a:t>
            </a:r>
            <a:endParaRPr sz="1100">
              <a:uFill>
                <a:solidFill/>
              </a:uFill>
            </a:endParaRPr>
          </a:p>
          <a:p>
            <a:pPr lvl="0">
              <a:tabLst>
                <a:tab pos="723900" algn="l"/>
                <a:tab pos="1447800" algn="l"/>
              </a:tabLst>
              <a:defRPr sz="1800">
                <a:uFillTx/>
              </a:defRPr>
            </a:pPr>
            <a:r>
              <a:rPr b="1" sz="1100">
                <a:uFill>
                  <a:solidFill/>
                </a:uFill>
                <a:latin typeface="+mj-lt"/>
                <a:ea typeface="+mj-ea"/>
                <a:cs typeface="+mj-cs"/>
                <a:sym typeface="Helvetica"/>
              </a:rPr>
              <a:t>MADE IN USA   </a:t>
            </a:r>
            <a:r>
              <a:rPr b="1" sz="1200">
                <a:uFill>
                  <a:solidFill/>
                </a:uFill>
                <a:latin typeface="+mj-lt"/>
                <a:ea typeface="+mj-ea"/>
                <a:cs typeface="+mj-cs"/>
                <a:sym typeface="Helvetica"/>
              </a:rPr>
              <a:t>   </a:t>
            </a:r>
          </a:p>
        </p:txBody>
      </p:sp>
      <p:sp>
        <p:nvSpPr>
          <p:cNvPr id="297" name="Shape 297"/>
          <p:cNvSpPr/>
          <p:nvPr/>
        </p:nvSpPr>
        <p:spPr>
          <a:xfrm flipV="1">
            <a:off x="6766664" y="7813048"/>
            <a:ext cx="505725" cy="243222"/>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298" name="Shape 298"/>
          <p:cNvSpPr/>
          <p:nvPr/>
        </p:nvSpPr>
        <p:spPr>
          <a:xfrm flipV="1">
            <a:off x="6766664" y="7951510"/>
            <a:ext cx="505725" cy="243223"/>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299" name="Shape 299"/>
          <p:cNvSpPr/>
          <p:nvPr/>
        </p:nvSpPr>
        <p:spPr>
          <a:xfrm flipV="1">
            <a:off x="6766664" y="8089972"/>
            <a:ext cx="505725" cy="247383"/>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300" name="Shape 300"/>
          <p:cNvSpPr/>
          <p:nvPr/>
        </p:nvSpPr>
        <p:spPr>
          <a:xfrm>
            <a:off x="6055393" y="5705884"/>
            <a:ext cx="943441" cy="281319"/>
          </a:xfrm>
          <a:custGeom>
            <a:avLst/>
            <a:gdLst/>
            <a:ahLst/>
            <a:cxnLst>
              <a:cxn ang="0">
                <a:pos x="wd2" y="hd2"/>
              </a:cxn>
              <a:cxn ang="5400000">
                <a:pos x="wd2" y="hd2"/>
              </a:cxn>
              <a:cxn ang="10800000">
                <a:pos x="wd2" y="hd2"/>
              </a:cxn>
              <a:cxn ang="16200000">
                <a:pos x="wd2" y="hd2"/>
              </a:cxn>
            </a:cxnLst>
            <a:rect l="0" t="0" r="r" b="b"/>
            <a:pathLst>
              <a:path w="21600" h="19219" fill="norm" stroke="1" extrusionOk="0">
                <a:moveTo>
                  <a:pt x="0" y="12008"/>
                </a:moveTo>
                <a:cubicBezTo>
                  <a:pt x="1798" y="11801"/>
                  <a:pt x="3557" y="10615"/>
                  <a:pt x="5195" y="8540"/>
                </a:cubicBezTo>
                <a:cubicBezTo>
                  <a:pt x="7206" y="5992"/>
                  <a:pt x="9047" y="2051"/>
                  <a:pt x="11223" y="620"/>
                </a:cubicBezTo>
                <a:cubicBezTo>
                  <a:pt x="15787" y="-2381"/>
                  <a:pt x="20344" y="5788"/>
                  <a:pt x="21600" y="19219"/>
                </a:cubicBezTo>
              </a:path>
            </a:pathLst>
          </a:custGeom>
          <a:ln w="76200">
            <a:solidFill>
              <a:srgbClr val="9C0001"/>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01" name="Shape 301"/>
          <p:cNvSpPr/>
          <p:nvPr/>
        </p:nvSpPr>
        <p:spPr>
          <a:xfrm>
            <a:off x="7166498" y="5692421"/>
            <a:ext cx="773987" cy="291952"/>
          </a:xfrm>
          <a:custGeom>
            <a:avLst/>
            <a:gdLst/>
            <a:ahLst/>
            <a:cxnLst>
              <a:cxn ang="0">
                <a:pos x="wd2" y="hd2"/>
              </a:cxn>
              <a:cxn ang="5400000">
                <a:pos x="wd2" y="hd2"/>
              </a:cxn>
              <a:cxn ang="10800000">
                <a:pos x="wd2" y="hd2"/>
              </a:cxn>
              <a:cxn ang="16200000">
                <a:pos x="wd2" y="hd2"/>
              </a:cxn>
            </a:cxnLst>
            <a:rect l="0" t="0" r="r" b="b"/>
            <a:pathLst>
              <a:path w="20677" h="19350" fill="norm" stroke="1" extrusionOk="0">
                <a:moveTo>
                  <a:pt x="588" y="19350"/>
                </a:moveTo>
                <a:cubicBezTo>
                  <a:pt x="-923" y="12015"/>
                  <a:pt x="598" y="3049"/>
                  <a:pt x="3771" y="625"/>
                </a:cubicBezTo>
                <a:cubicBezTo>
                  <a:pt x="7535" y="-2250"/>
                  <a:pt x="10722" y="5434"/>
                  <a:pt x="13910" y="10586"/>
                </a:cubicBezTo>
                <a:cubicBezTo>
                  <a:pt x="15951" y="13883"/>
                  <a:pt x="18236" y="16264"/>
                  <a:pt x="20677" y="17544"/>
                </a:cubicBezTo>
              </a:path>
            </a:pathLst>
          </a:custGeom>
          <a:ln w="76200">
            <a:solidFill>
              <a:srgbClr val="9C0001"/>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02" name="Shape 302"/>
          <p:cNvSpPr/>
          <p:nvPr/>
        </p:nvSpPr>
        <p:spPr>
          <a:xfrm>
            <a:off x="6145412" y="5085272"/>
            <a:ext cx="3691220" cy="1"/>
          </a:xfrm>
          <a:prstGeom prst="line">
            <a:avLst/>
          </a:prstGeom>
          <a:ln w="76200">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03" name="Shape 303"/>
          <p:cNvSpPr/>
          <p:nvPr/>
        </p:nvSpPr>
        <p:spPr>
          <a:xfrm>
            <a:off x="6159642" y="4547897"/>
            <a:ext cx="3397552" cy="4431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2400">
                <a:uFill>
                  <a:solidFill/>
                </a:uFill>
              </a:rPr>
              <a:t>Connect to earth ground</a:t>
            </a:r>
          </a:p>
        </p:txBody>
      </p:sp>
      <p:sp>
        <p:nvSpPr>
          <p:cNvPr id="304" name="Shape 304"/>
          <p:cNvSpPr/>
          <p:nvPr>
            <p:ph type="body" idx="1"/>
          </p:nvPr>
        </p:nvSpPr>
        <p:spPr>
          <a:xfrm>
            <a:off x="43233" y="1219199"/>
            <a:ext cx="13002988" cy="7315201"/>
          </a:xfrm>
          <a:prstGeom prst="rect">
            <a:avLst/>
          </a:prstGeom>
        </p:spPr>
        <p:txBody>
          <a:bodyPr lIns="0" tIns="0" rIns="0" bIns="0"/>
          <a:lstStyle/>
          <a:p>
            <a:pPr lvl="0">
              <a:defRPr sz="1800">
                <a:uFillTx/>
              </a:defRPr>
            </a:pPr>
            <a:r>
              <a:rPr sz="2800">
                <a:solidFill>
                  <a:srgbClr val="9C0001"/>
                </a:solidFill>
                <a:uFill>
                  <a:solidFill>
                    <a:srgbClr val="808080"/>
                  </a:solidFill>
                </a:uFill>
              </a:rPr>
              <a:t>Check for short to ground.</a:t>
            </a:r>
            <a:endParaRPr sz="2800">
              <a:solidFill>
                <a:srgbClr val="9C0001"/>
              </a:solidFill>
              <a:uFill>
                <a:solidFill>
                  <a:srgbClr val="808080"/>
                </a:solidFill>
              </a:uFill>
            </a:endParaRPr>
          </a:p>
          <a:p>
            <a:pPr lvl="0">
              <a:defRPr sz="1800">
                <a:uFillTx/>
              </a:defRPr>
            </a:pPr>
            <a:r>
              <a:rPr sz="2800">
                <a:uFill>
                  <a:solidFill>
                    <a:srgbClr val="808080"/>
                  </a:solidFill>
                </a:uFill>
              </a:rPr>
              <a:t>Remove wire paths from controller</a:t>
            </a:r>
            <a:endParaRPr sz="2800">
              <a:uFill>
                <a:solidFill>
                  <a:srgbClr val="808080"/>
                </a:solidFill>
              </a:uFill>
            </a:endParaRPr>
          </a:p>
          <a:p>
            <a:pPr lvl="0">
              <a:defRPr sz="1800">
                <a:uFillTx/>
              </a:defRPr>
            </a:pPr>
            <a:r>
              <a:rPr sz="2800">
                <a:uFill>
                  <a:solidFill>
                    <a:srgbClr val="808080"/>
                  </a:solidFill>
                </a:uFill>
              </a:rPr>
              <a:t>Power 2 wire path with transformer and solenoid for protection.</a:t>
            </a:r>
            <a:endParaRPr sz="2800">
              <a:uFill>
                <a:solidFill>
                  <a:srgbClr val="808080"/>
                </a:solidFill>
              </a:uFill>
            </a:endParaRPr>
          </a:p>
          <a:p>
            <a:pPr lvl="0">
              <a:defRPr sz="1800">
                <a:uFillTx/>
              </a:defRPr>
            </a:pPr>
            <a:r>
              <a:rPr sz="2800">
                <a:uFill>
                  <a:solidFill>
                    <a:srgbClr val="808080"/>
                  </a:solidFill>
                </a:uFill>
              </a:rPr>
              <a:t>Connect Both red and blue wires to solenoid</a:t>
            </a:r>
            <a:endParaRPr sz="2800">
              <a:uFill>
                <a:solidFill>
                  <a:srgbClr val="808080"/>
                </a:solidFill>
              </a:uFill>
            </a:endParaRPr>
          </a:p>
          <a:p>
            <a:pPr lvl="0">
              <a:defRPr sz="1800">
                <a:uFillTx/>
              </a:defRPr>
            </a:pPr>
            <a:r>
              <a:rPr sz="2800">
                <a:uFill>
                  <a:solidFill>
                    <a:srgbClr val="808080"/>
                  </a:solidFill>
                </a:uFill>
              </a:rPr>
              <a:t>Other side of transformer to Ground</a:t>
            </a:r>
          </a:p>
        </p:txBody>
      </p:sp>
      <p:sp>
        <p:nvSpPr>
          <p:cNvPr id="305" name="Shape 305"/>
          <p:cNvSpPr/>
          <p:nvPr/>
        </p:nvSpPr>
        <p:spPr>
          <a:xfrm>
            <a:off x="193821" y="7230936"/>
            <a:ext cx="4731259" cy="1154365"/>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lvl="0">
              <a:defRPr sz="1800">
                <a:uFillTx/>
              </a:defRPr>
            </a:pPr>
            <a:r>
              <a:rPr sz="2400">
                <a:uFill>
                  <a:solidFill/>
                </a:uFill>
              </a:rPr>
              <a:t>If solenoid clicks or you see current on the line then you have a short to Earth</a:t>
            </a:r>
          </a:p>
        </p:txBody>
      </p:sp>
      <p:sp>
        <p:nvSpPr>
          <p:cNvPr id="306" name="Shape 306"/>
          <p:cNvSpPr/>
          <p:nvPr/>
        </p:nvSpPr>
        <p:spPr>
          <a:xfrm>
            <a:off x="7879332" y="5844176"/>
            <a:ext cx="223379" cy="224129"/>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730001"/>
              </a:gs>
              <a:gs pos="80000">
                <a:srgbClr val="970001"/>
              </a:gs>
              <a:gs pos="100000">
                <a:srgbClr val="980001"/>
              </a:gs>
            </a:gsLst>
            <a:lin ang="16200000"/>
          </a:gradFill>
          <a:ln w="3175">
            <a:solidFill>
              <a:srgbClr val="980001"/>
            </a:solidFill>
            <a:round/>
          </a:ln>
          <a:effectLst>
            <a:outerShdw sx="100000" sy="100000" kx="0" ky="0" algn="b" rotWithShape="0" blurRad="38100" dist="12700" dir="5400000">
              <a:srgbClr val="000000">
                <a:alpha val="35000"/>
              </a:srgbClr>
            </a:outerShdw>
          </a:effectLst>
        </p:spPr>
        <p:txBody>
          <a:bodyPr lIns="0" tIns="0" rIns="0" bIns="0" anchor="ctr"/>
          <a:lstStyle/>
          <a:p>
            <a:pPr lvl="0">
              <a:defRPr>
                <a:solidFill>
                  <a:srgbClr val="FFFFFF"/>
                </a:solidFill>
                <a:uFill>
                  <a:solidFill>
                    <a:srgbClr val="FFFFFF"/>
                  </a:solidFill>
                </a:uFill>
              </a:defRPr>
            </a:pP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FFF700"/>
        </a:solidFill>
      </p:bgPr>
    </p:bg>
    <p:spTree>
      <p:nvGrpSpPr>
        <p:cNvPr id="1" name=""/>
        <p:cNvGrpSpPr/>
        <p:nvPr/>
      </p:nvGrpSpPr>
      <p:grpSpPr>
        <a:xfrm>
          <a:off x="0" y="0"/>
          <a:ext cx="0" cy="0"/>
          <a:chOff x="0" y="0"/>
          <a:chExt cx="0" cy="0"/>
        </a:xfrm>
      </p:grpSpPr>
      <p:grpSp>
        <p:nvGrpSpPr>
          <p:cNvPr id="312" name="Group 312"/>
          <p:cNvGrpSpPr/>
          <p:nvPr/>
        </p:nvGrpSpPr>
        <p:grpSpPr>
          <a:xfrm rot="16200000">
            <a:off x="6627096" y="7673038"/>
            <a:ext cx="784861" cy="523242"/>
            <a:chOff x="0" y="0"/>
            <a:chExt cx="784860" cy="523240"/>
          </a:xfrm>
        </p:grpSpPr>
        <p:sp>
          <p:nvSpPr>
            <p:cNvPr id="309" name="Shape 309"/>
            <p:cNvSpPr/>
            <p:nvPr/>
          </p:nvSpPr>
          <p:spPr>
            <a:xfrm rot="5400000">
              <a:off x="130810" y="-130811"/>
              <a:ext cx="523241" cy="78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solidFill>
              <a:srgbClr val="969696"/>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310" name="Shape 310"/>
            <p:cNvSpPr/>
            <p:nvPr/>
          </p:nvSpPr>
          <p:spPr>
            <a:xfrm rot="5400000">
              <a:off x="425132" y="163512"/>
              <a:ext cx="523242" cy="196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ubicBezTo>
                    <a:pt x="0" y="10800"/>
                    <a:pt x="0" y="10800"/>
                    <a:pt x="0" y="10800"/>
                  </a:cubicBezTo>
                  <a:close/>
                </a:path>
              </a:pathLst>
            </a:custGeom>
            <a:solidFill>
              <a:srgbClr val="FFFFFF">
                <a:alpha val="40000"/>
              </a:srgbClr>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311" name="Shape 311"/>
            <p:cNvSpPr/>
            <p:nvPr/>
          </p:nvSpPr>
          <p:spPr>
            <a:xfrm rot="5400000">
              <a:off x="130810" y="-130811"/>
              <a:ext cx="523241" cy="78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00"/>
                  </a:moveTo>
                  <a:cubicBezTo>
                    <a:pt x="21600" y="4191"/>
                    <a:pt x="16765" y="5400"/>
                    <a:pt x="10800" y="5400"/>
                  </a:cubicBezTo>
                  <a:cubicBezTo>
                    <a:pt x="4835" y="5400"/>
                    <a:pt x="0" y="4191"/>
                    <a:pt x="0" y="2700"/>
                  </a:cubicBezTo>
                  <a:cubicBezTo>
                    <a:pt x="0" y="2700"/>
                    <a:pt x="0" y="2700"/>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solidFill>
              <a:srgbClr val="000000">
                <a:alpha val="0"/>
              </a:srgbClr>
            </a:solidFill>
            <a:ln w="3175" cap="flat">
              <a:solidFill>
                <a:srgbClr val="000000"/>
              </a:solidFill>
              <a:prstDash val="solid"/>
              <a:round/>
            </a:ln>
            <a:effectLst/>
          </p:spPr>
          <p:txBody>
            <a:bodyPr wrap="square" lIns="35718" tIns="35718" rIns="35718" bIns="35718"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grpSp>
      <p:sp>
        <p:nvSpPr>
          <p:cNvPr id="313" name="Shape 313"/>
          <p:cNvSpPr/>
          <p:nvPr>
            <p:ph type="body" idx="1"/>
          </p:nvPr>
        </p:nvSpPr>
        <p:spPr>
          <a:prstGeom prst="rect">
            <a:avLst/>
          </a:prstGeom>
        </p:spPr>
        <p:txBody>
          <a:bodyPr lIns="0" tIns="0" rIns="0" bIns="0"/>
          <a:lstStyle/>
          <a:p>
            <a:pPr lvl="0">
              <a:defRPr sz="1800">
                <a:uFillTx/>
              </a:defRPr>
            </a:pPr>
            <a:r>
              <a:rPr sz="2800">
                <a:uFill>
                  <a:solidFill>
                    <a:srgbClr val="808080"/>
                  </a:solidFill>
                </a:uFill>
              </a:rPr>
              <a:t>Remove wire paths from controller</a:t>
            </a:r>
            <a:endParaRPr sz="2800">
              <a:uFill>
                <a:solidFill>
                  <a:srgbClr val="808080"/>
                </a:solidFill>
              </a:uFill>
            </a:endParaRPr>
          </a:p>
          <a:p>
            <a:pPr lvl="0">
              <a:defRPr sz="1800">
                <a:uFillTx/>
              </a:defRPr>
            </a:pPr>
            <a:endParaRPr sz="2800">
              <a:uFill>
                <a:solidFill>
                  <a:srgbClr val="808080"/>
                </a:solidFill>
              </a:uFill>
            </a:endParaRPr>
          </a:p>
          <a:p>
            <a:pPr lvl="0">
              <a:defRPr sz="1800">
                <a:uFillTx/>
              </a:defRPr>
            </a:pPr>
            <a:r>
              <a:rPr sz="2800">
                <a:uFill>
                  <a:solidFill>
                    <a:srgbClr val="808080"/>
                  </a:solidFill>
                </a:uFill>
              </a:rPr>
              <a:t>Power 2 wire path with transformer and solenoid for protection.</a:t>
            </a:r>
          </a:p>
        </p:txBody>
      </p:sp>
      <p:pic>
        <p:nvPicPr>
          <p:cNvPr id="314" name="xform.jpg"/>
          <p:cNvPicPr/>
          <p:nvPr/>
        </p:nvPicPr>
        <p:blipFill>
          <a:blip r:embed="rId2">
            <a:extLst/>
          </a:blip>
          <a:stretch>
            <a:fillRect/>
          </a:stretch>
        </p:blipFill>
        <p:spPr>
          <a:xfrm rot="1980736">
            <a:off x="1203364" y="4172313"/>
            <a:ext cx="2857501" cy="2857501"/>
          </a:xfrm>
          <a:prstGeom prst="rect">
            <a:avLst/>
          </a:prstGeom>
          <a:ln w="12700">
            <a:miter lim="400000"/>
          </a:ln>
        </p:spPr>
      </p:pic>
      <p:sp>
        <p:nvSpPr>
          <p:cNvPr id="315" name="Shape 315"/>
          <p:cNvSpPr/>
          <p:nvPr>
            <p:ph type="title"/>
          </p:nvPr>
        </p:nvSpPr>
        <p:spPr>
          <a:prstGeom prst="rect">
            <a:avLst/>
          </a:prstGeom>
        </p:spPr>
        <p:txBody>
          <a:bodyPr lIns="0" tIns="0" rIns="0" bIns="0"/>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332" name="Shape 332"/>
          <p:cNvSpPr/>
          <p:nvPr/>
        </p:nvSpPr>
        <p:spPr>
          <a:xfrm>
            <a:off x="2572231" y="4459463"/>
            <a:ext cx="3930169" cy="1141601"/>
          </a:xfrm>
          <a:custGeom>
            <a:avLst/>
            <a:gdLst/>
            <a:ahLst/>
            <a:cxnLst>
              <a:cxn ang="0">
                <a:pos x="wd2" y="hd2"/>
              </a:cxn>
              <a:cxn ang="5400000">
                <a:pos x="wd2" y="hd2"/>
              </a:cxn>
              <a:cxn ang="10800000">
                <a:pos x="wd2" y="hd2"/>
              </a:cxn>
              <a:cxn ang="16200000">
                <a:pos x="wd2" y="hd2"/>
              </a:cxn>
            </a:cxnLst>
            <a:rect l="0" t="0" r="r" b="b"/>
            <a:pathLst>
              <a:path w="20052" h="16859" fill="norm" stroke="1" extrusionOk="0">
                <a:moveTo>
                  <a:pt x="20052" y="6163"/>
                </a:moveTo>
                <a:cubicBezTo>
                  <a:pt x="5034" y="-4741"/>
                  <a:pt x="-1548" y="-1176"/>
                  <a:pt x="306" y="16859"/>
                </a:cubicBezTo>
              </a:path>
            </a:pathLst>
          </a:custGeom>
          <a:ln w="25400">
            <a:solidFill>
              <a:srgbClr val="DDF53D"/>
            </a:solidFill>
            <a:round/>
          </a:ln>
          <a:effectLst>
            <a:outerShdw sx="100000" sy="100000" kx="0" ky="0" algn="b" rotWithShape="0" blurRad="38100" dist="12700" dir="5400000">
              <a:srgbClr val="000000">
                <a:alpha val="38000"/>
              </a:srgbClr>
            </a:outerShdw>
          </a:effectLst>
        </p:spPr>
        <p:txBody>
          <a:bodyPr/>
          <a:lstStyle/>
          <a:p>
            <a:pPr lvl="0"/>
          </a:p>
        </p:txBody>
      </p:sp>
      <p:sp>
        <p:nvSpPr>
          <p:cNvPr id="317" name="Shape 317"/>
          <p:cNvSpPr/>
          <p:nvPr/>
        </p:nvSpPr>
        <p:spPr>
          <a:xfrm>
            <a:off x="3460474" y="4246906"/>
            <a:ext cx="891112" cy="642418"/>
          </a:xfrm>
          <a:custGeom>
            <a:avLst/>
            <a:gdLst/>
            <a:ahLst/>
            <a:cxnLst>
              <a:cxn ang="0">
                <a:pos x="wd2" y="hd2"/>
              </a:cxn>
              <a:cxn ang="5400000">
                <a:pos x="wd2" y="hd2"/>
              </a:cxn>
              <a:cxn ang="10800000">
                <a:pos x="wd2" y="hd2"/>
              </a:cxn>
              <a:cxn ang="16200000">
                <a:pos x="wd2" y="hd2"/>
              </a:cxn>
            </a:cxnLst>
            <a:rect l="0" t="0" r="r" b="b"/>
            <a:pathLst>
              <a:path w="21600" h="20996" fill="norm" stroke="1" extrusionOk="0">
                <a:moveTo>
                  <a:pt x="0" y="20996"/>
                </a:moveTo>
                <a:lnTo>
                  <a:pt x="2480" y="11086"/>
                </a:lnTo>
                <a:cubicBezTo>
                  <a:pt x="3990" y="6793"/>
                  <a:pt x="6618" y="3398"/>
                  <a:pt x="9863" y="1546"/>
                </a:cubicBezTo>
                <a:cubicBezTo>
                  <a:pt x="13627" y="-604"/>
                  <a:pt x="17891" y="-507"/>
                  <a:pt x="21600" y="1812"/>
                </a:cubicBezTo>
              </a:path>
            </a:pathLst>
          </a:custGeom>
          <a:ln w="50800">
            <a:solidFill>
              <a:srgbClr val="A4F400"/>
            </a:solidFill>
            <a:round/>
          </a:ln>
          <a:effectLst>
            <a:outerShdw sx="100000" sy="100000" kx="0" ky="0" algn="b" rotWithShape="0" blurRad="101600" dist="25400" dir="5400000">
              <a:srgbClr val="000000">
                <a:alpha val="75000"/>
              </a:srgbClr>
            </a:outerShdw>
          </a:effectLst>
        </p:spPr>
        <p:txBody>
          <a:bodyPr lIns="0" tIns="0" rIns="0" bIns="0"/>
          <a:lstStyle/>
          <a:p>
            <a:pPr lvl="0">
              <a:defRPr sz="1600">
                <a:uFillTx/>
                <a:latin typeface="+mj-lt"/>
                <a:ea typeface="+mj-ea"/>
                <a:cs typeface="+mj-cs"/>
                <a:sym typeface="Helvetica"/>
              </a:defRPr>
            </a:pPr>
          </a:p>
        </p:txBody>
      </p:sp>
      <p:sp>
        <p:nvSpPr>
          <p:cNvPr id="318" name="Shape 318"/>
          <p:cNvSpPr/>
          <p:nvPr/>
        </p:nvSpPr>
        <p:spPr>
          <a:xfrm>
            <a:off x="3119876" y="3905741"/>
            <a:ext cx="2969193" cy="1205769"/>
          </a:xfrm>
          <a:custGeom>
            <a:avLst/>
            <a:gdLst/>
            <a:ahLst/>
            <a:cxnLst>
              <a:cxn ang="0">
                <a:pos x="wd2" y="hd2"/>
              </a:cxn>
              <a:cxn ang="5400000">
                <a:pos x="wd2" y="hd2"/>
              </a:cxn>
              <a:cxn ang="10800000">
                <a:pos x="wd2" y="hd2"/>
              </a:cxn>
              <a:cxn ang="16200000">
                <a:pos x="wd2" y="hd2"/>
              </a:cxn>
            </a:cxnLst>
            <a:rect l="0" t="0" r="r" b="b"/>
            <a:pathLst>
              <a:path w="21487" h="20645" fill="norm" stroke="1" extrusionOk="0">
                <a:moveTo>
                  <a:pt x="2167" y="17474"/>
                </a:moveTo>
                <a:lnTo>
                  <a:pt x="609" y="16428"/>
                </a:lnTo>
                <a:cubicBezTo>
                  <a:pt x="81" y="14421"/>
                  <a:pt x="-113" y="12022"/>
                  <a:pt x="63" y="9695"/>
                </a:cubicBezTo>
                <a:cubicBezTo>
                  <a:pt x="368" y="5675"/>
                  <a:pt x="1682" y="2506"/>
                  <a:pt x="3376" y="1711"/>
                </a:cubicBezTo>
                <a:cubicBezTo>
                  <a:pt x="4937" y="77"/>
                  <a:pt x="6671" y="-401"/>
                  <a:pt x="8349" y="338"/>
                </a:cubicBezTo>
                <a:cubicBezTo>
                  <a:pt x="8924" y="592"/>
                  <a:pt x="9487" y="988"/>
                  <a:pt x="10027" y="1519"/>
                </a:cubicBezTo>
                <a:cubicBezTo>
                  <a:pt x="11190" y="2623"/>
                  <a:pt x="12189" y="4510"/>
                  <a:pt x="12902" y="6947"/>
                </a:cubicBezTo>
                <a:cubicBezTo>
                  <a:pt x="13410" y="8687"/>
                  <a:pt x="13758" y="10661"/>
                  <a:pt x="13921" y="12740"/>
                </a:cubicBezTo>
                <a:cubicBezTo>
                  <a:pt x="14501" y="15021"/>
                  <a:pt x="15308" y="16929"/>
                  <a:pt x="16272" y="18298"/>
                </a:cubicBezTo>
                <a:cubicBezTo>
                  <a:pt x="17839" y="20521"/>
                  <a:pt x="19711" y="21199"/>
                  <a:pt x="21487" y="20186"/>
                </a:cubicBezTo>
              </a:path>
            </a:pathLst>
          </a:custGeom>
          <a:ln w="50800">
            <a:solidFill>
              <a:srgbClr val="A4F400"/>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19" name="Shape 319"/>
          <p:cNvSpPr/>
          <p:nvPr/>
        </p:nvSpPr>
        <p:spPr>
          <a:xfrm>
            <a:off x="4348288" y="4321661"/>
            <a:ext cx="1707292" cy="1549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516" y="936"/>
                  <a:pt x="2673" y="2445"/>
                  <a:pt x="3255" y="4249"/>
                </a:cubicBezTo>
                <a:cubicBezTo>
                  <a:pt x="3796" y="5922"/>
                  <a:pt x="3808" y="7747"/>
                  <a:pt x="3290" y="9428"/>
                </a:cubicBezTo>
                <a:cubicBezTo>
                  <a:pt x="3671" y="12498"/>
                  <a:pt x="5016" y="15324"/>
                  <a:pt x="7091" y="17415"/>
                </a:cubicBezTo>
                <a:cubicBezTo>
                  <a:pt x="9170" y="19509"/>
                  <a:pt x="11850" y="20732"/>
                  <a:pt x="14663" y="20871"/>
                </a:cubicBezTo>
                <a:lnTo>
                  <a:pt x="21600" y="21600"/>
                </a:lnTo>
              </a:path>
            </a:pathLst>
          </a:custGeom>
          <a:ln w="50800">
            <a:solidFill>
              <a:srgbClr val="A4F400"/>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20" name="Shape 320"/>
          <p:cNvSpPr/>
          <p:nvPr/>
        </p:nvSpPr>
        <p:spPr>
          <a:xfrm>
            <a:off x="6105902" y="5104339"/>
            <a:ext cx="4588538" cy="1"/>
          </a:xfrm>
          <a:prstGeom prst="line">
            <a:avLst/>
          </a:prstGeom>
          <a:ln w="76200">
            <a:solidFill>
              <a:srgbClr val="0C5986"/>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21" name="Shape 321"/>
          <p:cNvSpPr/>
          <p:nvPr/>
        </p:nvSpPr>
        <p:spPr>
          <a:xfrm>
            <a:off x="7907034" y="5956240"/>
            <a:ext cx="3293867" cy="1"/>
          </a:xfrm>
          <a:prstGeom prst="line">
            <a:avLst/>
          </a:prstGeom>
          <a:ln w="76200">
            <a:solidFill>
              <a:srgbClr val="9C0001"/>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grpSp>
        <p:nvGrpSpPr>
          <p:cNvPr id="325" name="Group 325"/>
          <p:cNvGrpSpPr/>
          <p:nvPr/>
        </p:nvGrpSpPr>
        <p:grpSpPr>
          <a:xfrm rot="16200000">
            <a:off x="6057288" y="6338573"/>
            <a:ext cx="1924476" cy="1005323"/>
            <a:chOff x="0" y="0"/>
            <a:chExt cx="1924474" cy="1005322"/>
          </a:xfrm>
        </p:grpSpPr>
        <p:sp>
          <p:nvSpPr>
            <p:cNvPr id="322" name="Shape 322"/>
            <p:cNvSpPr/>
            <p:nvPr/>
          </p:nvSpPr>
          <p:spPr>
            <a:xfrm rot="5400000">
              <a:off x="459576" y="-459577"/>
              <a:ext cx="1005323" cy="192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61"/>
                  </a:moveTo>
                  <a:cubicBezTo>
                    <a:pt x="0" y="1057"/>
                    <a:pt x="4835" y="0"/>
                    <a:pt x="10800" y="0"/>
                  </a:cubicBezTo>
                  <a:cubicBezTo>
                    <a:pt x="16765" y="0"/>
                    <a:pt x="21600" y="1057"/>
                    <a:pt x="21600" y="2361"/>
                  </a:cubicBezTo>
                  <a:cubicBezTo>
                    <a:pt x="21600" y="2361"/>
                    <a:pt x="21600" y="2361"/>
                    <a:pt x="21600" y="2361"/>
                  </a:cubicBezTo>
                  <a:lnTo>
                    <a:pt x="21600" y="19239"/>
                  </a:lnTo>
                  <a:cubicBezTo>
                    <a:pt x="21600" y="20543"/>
                    <a:pt x="16765" y="21600"/>
                    <a:pt x="10800" y="21600"/>
                  </a:cubicBezTo>
                  <a:cubicBezTo>
                    <a:pt x="4835" y="21600"/>
                    <a:pt x="0" y="20543"/>
                    <a:pt x="0" y="19239"/>
                  </a:cubicBezTo>
                  <a:close/>
                </a:path>
              </a:pathLst>
            </a:custGeom>
            <a:solidFill>
              <a:srgbClr val="969696"/>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323" name="Shape 323"/>
            <p:cNvSpPr/>
            <p:nvPr/>
          </p:nvSpPr>
          <p:spPr>
            <a:xfrm rot="5400000">
              <a:off x="1211499" y="292347"/>
              <a:ext cx="1005324" cy="420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0800"/>
                    <a:pt x="21600" y="10800"/>
                    <a:pt x="21600" y="10800"/>
                  </a:cubicBezTo>
                  <a:cubicBezTo>
                    <a:pt x="21600" y="16765"/>
                    <a:pt x="16765" y="21600"/>
                    <a:pt x="10800" y="21600"/>
                  </a:cubicBezTo>
                  <a:cubicBezTo>
                    <a:pt x="4835" y="21600"/>
                    <a:pt x="0" y="16765"/>
                    <a:pt x="0" y="10800"/>
                  </a:cubicBezTo>
                  <a:cubicBezTo>
                    <a:pt x="0" y="10800"/>
                    <a:pt x="0" y="10800"/>
                    <a:pt x="0" y="10800"/>
                  </a:cubicBezTo>
                  <a:close/>
                </a:path>
              </a:pathLst>
            </a:custGeom>
            <a:solidFill>
              <a:srgbClr val="FFFFFF">
                <a:alpha val="40000"/>
              </a:srgbClr>
            </a:solidFill>
            <a:ln w="3175" cap="flat">
              <a:noFill/>
              <a:round/>
            </a:ln>
            <a:effectLst/>
          </p:spPr>
          <p:txBody>
            <a:bodyPr wrap="square" lIns="50800" tIns="50800" rIns="50800" bIns="50800"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sp>
          <p:nvSpPr>
            <p:cNvPr id="324" name="Shape 324"/>
            <p:cNvSpPr/>
            <p:nvPr/>
          </p:nvSpPr>
          <p:spPr>
            <a:xfrm rot="5400000">
              <a:off x="459576" y="-459577"/>
              <a:ext cx="1005323" cy="192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361"/>
                  </a:moveTo>
                  <a:cubicBezTo>
                    <a:pt x="21600" y="3664"/>
                    <a:pt x="16765" y="4721"/>
                    <a:pt x="10800" y="4721"/>
                  </a:cubicBezTo>
                  <a:cubicBezTo>
                    <a:pt x="4835" y="4721"/>
                    <a:pt x="0" y="3664"/>
                    <a:pt x="0" y="2361"/>
                  </a:cubicBezTo>
                  <a:cubicBezTo>
                    <a:pt x="0" y="2361"/>
                    <a:pt x="0" y="2361"/>
                    <a:pt x="0" y="2361"/>
                  </a:cubicBezTo>
                  <a:cubicBezTo>
                    <a:pt x="0" y="1057"/>
                    <a:pt x="4835" y="0"/>
                    <a:pt x="10800" y="0"/>
                  </a:cubicBezTo>
                  <a:cubicBezTo>
                    <a:pt x="16765" y="0"/>
                    <a:pt x="21600" y="1057"/>
                    <a:pt x="21600" y="2361"/>
                  </a:cubicBezTo>
                  <a:cubicBezTo>
                    <a:pt x="21600" y="2361"/>
                    <a:pt x="21600" y="2361"/>
                    <a:pt x="21600" y="2361"/>
                  </a:cubicBezTo>
                  <a:lnTo>
                    <a:pt x="21600" y="19239"/>
                  </a:lnTo>
                  <a:cubicBezTo>
                    <a:pt x="21600" y="20543"/>
                    <a:pt x="16765" y="21600"/>
                    <a:pt x="10800" y="21600"/>
                  </a:cubicBezTo>
                  <a:cubicBezTo>
                    <a:pt x="4835" y="21600"/>
                    <a:pt x="0" y="20543"/>
                    <a:pt x="0" y="19239"/>
                  </a:cubicBezTo>
                  <a:lnTo>
                    <a:pt x="0" y="2361"/>
                  </a:lnTo>
                </a:path>
              </a:pathLst>
            </a:custGeom>
            <a:solidFill>
              <a:srgbClr val="000000">
                <a:alpha val="0"/>
              </a:srgbClr>
            </a:solidFill>
            <a:ln w="3175" cap="flat">
              <a:solidFill>
                <a:srgbClr val="000000"/>
              </a:solidFill>
              <a:prstDash val="solid"/>
              <a:round/>
            </a:ln>
            <a:effectLst/>
          </p:spPr>
          <p:txBody>
            <a:bodyPr wrap="square" lIns="35718" tIns="35718" rIns="35718" bIns="35718" numCol="1" anchor="ctr">
              <a:noAutofit/>
            </a:bodyPr>
            <a:lstStyle/>
            <a:p>
              <a:pPr lvl="0" algn="ctr" defTabSz="584200">
                <a:defRPr>
                  <a:solidFill>
                    <a:srgbClr val="FFFFFF"/>
                  </a:solidFill>
                  <a:uFillTx/>
                  <a:latin typeface="Helvetica Light"/>
                  <a:ea typeface="Helvetica Light"/>
                  <a:cs typeface="Helvetica Light"/>
                  <a:sym typeface="Helvetica Light"/>
                </a:defRPr>
              </a:pPr>
            </a:p>
          </p:txBody>
        </p:sp>
      </p:grpSp>
      <p:sp>
        <p:nvSpPr>
          <p:cNvPr id="326" name="Shape 326"/>
          <p:cNvSpPr/>
          <p:nvPr/>
        </p:nvSpPr>
        <p:spPr>
          <a:xfrm rot="16200000">
            <a:off x="6246828" y="6543826"/>
            <a:ext cx="1545397" cy="749301"/>
          </a:xfrm>
          <a:prstGeom prst="rect">
            <a:avLst/>
          </a:prstGeom>
          <a:ln w="12700">
            <a:miter lim="400000"/>
          </a:ln>
          <a:extLst>
            <a:ext uri="{C572A759-6A51-4108-AA02-DFA0A04FC94B}">
              <ma14:wrappingTextBoxFlag xmlns:ma14="http://schemas.microsoft.com/office/mac/drawingml/2011/main" val="1"/>
            </a:ext>
          </a:extLst>
        </p:spPr>
        <p:txBody>
          <a:bodyPr lIns="88900" tIns="50800" rIns="88900" bIns="50800">
            <a:spAutoFit/>
          </a:bodyPr>
          <a:lstStyle/>
          <a:p>
            <a:pPr lvl="0">
              <a:tabLst>
                <a:tab pos="723900" algn="l"/>
                <a:tab pos="1447800" algn="l"/>
              </a:tabLst>
              <a:defRPr sz="1800">
                <a:uFillTx/>
              </a:defRPr>
            </a:pPr>
            <a:r>
              <a:rPr b="1" sz="2000">
                <a:uFill>
                  <a:solidFill/>
                </a:uFill>
                <a:latin typeface="+mj-lt"/>
                <a:ea typeface="+mj-ea"/>
                <a:cs typeface="+mj-cs"/>
                <a:sym typeface="Helvetica"/>
              </a:rPr>
              <a:t>HUNTER</a:t>
            </a:r>
            <a:endParaRPr>
              <a:uFill>
                <a:solidFill/>
              </a:uFill>
            </a:endParaRPr>
          </a:p>
          <a:p>
            <a:pPr lvl="0">
              <a:tabLst>
                <a:tab pos="723900" algn="l"/>
                <a:tab pos="1447800" algn="l"/>
              </a:tabLst>
              <a:defRPr sz="1800">
                <a:uFillTx/>
              </a:defRPr>
            </a:pPr>
            <a:r>
              <a:rPr b="1" sz="1100">
                <a:uFill>
                  <a:solidFill/>
                </a:uFill>
                <a:latin typeface="+mj-lt"/>
                <a:ea typeface="+mj-ea"/>
                <a:cs typeface="+mj-cs"/>
                <a:sym typeface="Helvetica"/>
              </a:rPr>
              <a:t>24VAC SOLENOID </a:t>
            </a:r>
            <a:endParaRPr sz="1100">
              <a:uFill>
                <a:solidFill/>
              </a:uFill>
            </a:endParaRPr>
          </a:p>
          <a:p>
            <a:pPr lvl="0">
              <a:tabLst>
                <a:tab pos="723900" algn="l"/>
                <a:tab pos="1447800" algn="l"/>
              </a:tabLst>
              <a:defRPr sz="1800">
                <a:uFillTx/>
              </a:defRPr>
            </a:pPr>
            <a:r>
              <a:rPr b="1" sz="1100">
                <a:uFill>
                  <a:solidFill/>
                </a:uFill>
                <a:latin typeface="+mj-lt"/>
                <a:ea typeface="+mj-ea"/>
                <a:cs typeface="+mj-cs"/>
                <a:sym typeface="Helvetica"/>
              </a:rPr>
              <a:t>MADE IN USA   </a:t>
            </a:r>
            <a:r>
              <a:rPr b="1" sz="1200">
                <a:uFill>
                  <a:solidFill/>
                </a:uFill>
                <a:latin typeface="+mj-lt"/>
                <a:ea typeface="+mj-ea"/>
                <a:cs typeface="+mj-cs"/>
                <a:sym typeface="Helvetica"/>
              </a:rPr>
              <a:t>   </a:t>
            </a:r>
          </a:p>
        </p:txBody>
      </p:sp>
      <p:sp>
        <p:nvSpPr>
          <p:cNvPr id="327" name="Shape 327"/>
          <p:cNvSpPr/>
          <p:nvPr/>
        </p:nvSpPr>
        <p:spPr>
          <a:xfrm flipV="1">
            <a:off x="6766664" y="7813048"/>
            <a:ext cx="505725" cy="243222"/>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328" name="Shape 328"/>
          <p:cNvSpPr/>
          <p:nvPr/>
        </p:nvSpPr>
        <p:spPr>
          <a:xfrm flipV="1">
            <a:off x="6766664" y="7951510"/>
            <a:ext cx="505725" cy="243223"/>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329" name="Shape 329"/>
          <p:cNvSpPr/>
          <p:nvPr/>
        </p:nvSpPr>
        <p:spPr>
          <a:xfrm flipV="1">
            <a:off x="6766664" y="8089972"/>
            <a:ext cx="505725" cy="247383"/>
          </a:xfrm>
          <a:prstGeom prst="line">
            <a:avLst/>
          </a:prstGeom>
          <a:ln w="25400">
            <a:solidFill>
              <a:srgbClr val="0C5986"/>
            </a:solidFill>
            <a:round/>
          </a:ln>
          <a:effectLst>
            <a:outerShdw sx="100000" sy="100000" kx="0" ky="0" algn="b" rotWithShape="0" blurRad="38100" dist="12700" dir="5400000">
              <a:srgbClr val="000000">
                <a:alpha val="38000"/>
              </a:srgbClr>
            </a:outerShdw>
          </a:effectLst>
        </p:spPr>
        <p:txBody>
          <a:bodyPr lIns="48767" tIns="48767" rIns="48767" bIns="48767"/>
          <a:lstStyle/>
          <a:p>
            <a:pPr lvl="0">
              <a:defRPr sz="1600">
                <a:uFillTx/>
                <a:latin typeface="+mj-lt"/>
                <a:ea typeface="+mj-ea"/>
                <a:cs typeface="+mj-cs"/>
                <a:sym typeface="Helvetica"/>
              </a:defRPr>
            </a:pPr>
          </a:p>
        </p:txBody>
      </p:sp>
      <p:sp>
        <p:nvSpPr>
          <p:cNvPr id="330" name="Shape 330"/>
          <p:cNvSpPr/>
          <p:nvPr/>
        </p:nvSpPr>
        <p:spPr>
          <a:xfrm>
            <a:off x="6055393" y="5705884"/>
            <a:ext cx="943441" cy="281319"/>
          </a:xfrm>
          <a:custGeom>
            <a:avLst/>
            <a:gdLst/>
            <a:ahLst/>
            <a:cxnLst>
              <a:cxn ang="0">
                <a:pos x="wd2" y="hd2"/>
              </a:cxn>
              <a:cxn ang="5400000">
                <a:pos x="wd2" y="hd2"/>
              </a:cxn>
              <a:cxn ang="10800000">
                <a:pos x="wd2" y="hd2"/>
              </a:cxn>
              <a:cxn ang="16200000">
                <a:pos x="wd2" y="hd2"/>
              </a:cxn>
            </a:cxnLst>
            <a:rect l="0" t="0" r="r" b="b"/>
            <a:pathLst>
              <a:path w="21600" h="19219" fill="norm" stroke="1" extrusionOk="0">
                <a:moveTo>
                  <a:pt x="0" y="12008"/>
                </a:moveTo>
                <a:cubicBezTo>
                  <a:pt x="1798" y="11801"/>
                  <a:pt x="3557" y="10615"/>
                  <a:pt x="5195" y="8540"/>
                </a:cubicBezTo>
                <a:cubicBezTo>
                  <a:pt x="7206" y="5992"/>
                  <a:pt x="9047" y="2051"/>
                  <a:pt x="11223" y="620"/>
                </a:cubicBezTo>
                <a:cubicBezTo>
                  <a:pt x="15787" y="-2381"/>
                  <a:pt x="20344" y="5788"/>
                  <a:pt x="21600" y="19219"/>
                </a:cubicBezTo>
              </a:path>
            </a:pathLst>
          </a:custGeom>
          <a:ln w="76200">
            <a:solidFill>
              <a:srgbClr val="9C0001"/>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31" name="Shape 331"/>
          <p:cNvSpPr/>
          <p:nvPr/>
        </p:nvSpPr>
        <p:spPr>
          <a:xfrm>
            <a:off x="7166498" y="5692421"/>
            <a:ext cx="773987" cy="291952"/>
          </a:xfrm>
          <a:custGeom>
            <a:avLst/>
            <a:gdLst/>
            <a:ahLst/>
            <a:cxnLst>
              <a:cxn ang="0">
                <a:pos x="wd2" y="hd2"/>
              </a:cxn>
              <a:cxn ang="5400000">
                <a:pos x="wd2" y="hd2"/>
              </a:cxn>
              <a:cxn ang="10800000">
                <a:pos x="wd2" y="hd2"/>
              </a:cxn>
              <a:cxn ang="16200000">
                <a:pos x="wd2" y="hd2"/>
              </a:cxn>
            </a:cxnLst>
            <a:rect l="0" t="0" r="r" b="b"/>
            <a:pathLst>
              <a:path w="20677" h="19350" fill="norm" stroke="1" extrusionOk="0">
                <a:moveTo>
                  <a:pt x="588" y="19350"/>
                </a:moveTo>
                <a:cubicBezTo>
                  <a:pt x="-923" y="12015"/>
                  <a:pt x="598" y="3049"/>
                  <a:pt x="3771" y="625"/>
                </a:cubicBezTo>
                <a:cubicBezTo>
                  <a:pt x="7535" y="-2250"/>
                  <a:pt x="10722" y="5434"/>
                  <a:pt x="13910" y="10586"/>
                </a:cubicBezTo>
                <a:cubicBezTo>
                  <a:pt x="15951" y="13883"/>
                  <a:pt x="18236" y="16264"/>
                  <a:pt x="20677" y="17544"/>
                </a:cubicBezTo>
              </a:path>
            </a:pathLst>
          </a:custGeom>
          <a:ln w="76200">
            <a:solidFill>
              <a:srgbClr val="9C0001"/>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4" name="Shape 334"/>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335" name="Shape 335"/>
          <p:cNvSpPr/>
          <p:nvPr>
            <p:ph type="body" idx="1"/>
          </p:nvPr>
        </p:nvSpPr>
        <p:spPr>
          <a:prstGeom prst="rect">
            <a:avLst/>
          </a:prstGeom>
        </p:spPr>
        <p:txBody>
          <a:bodyPr/>
          <a:lstStyle/>
          <a:p>
            <a:pPr lvl="0">
              <a:defRPr sz="1800">
                <a:uFillTx/>
              </a:defRPr>
            </a:pPr>
            <a:r>
              <a:rPr sz="2800">
                <a:uFill>
                  <a:solidFill>
                    <a:srgbClr val="808080"/>
                  </a:solidFill>
                </a:uFill>
              </a:rPr>
              <a:t>Check current at transformer</a:t>
            </a:r>
          </a:p>
        </p:txBody>
      </p:sp>
      <p:pic>
        <p:nvPicPr>
          <p:cNvPr id="336" name="Screen Shot 2014-11-10 at 4.21.05 PM.png"/>
          <p:cNvPicPr/>
          <p:nvPr/>
        </p:nvPicPr>
        <p:blipFill>
          <a:blip r:embed="rId2">
            <a:extLst/>
          </a:blip>
          <a:stretch>
            <a:fillRect/>
          </a:stretch>
        </p:blipFill>
        <p:spPr>
          <a:xfrm>
            <a:off x="3359150" y="1736561"/>
            <a:ext cx="6286500" cy="4165601"/>
          </a:xfrm>
          <a:prstGeom prst="rect">
            <a:avLst/>
          </a:prstGeom>
          <a:ln w="12700">
            <a:miter lim="400000"/>
          </a:ln>
        </p:spPr>
      </p:pic>
      <p:pic>
        <p:nvPicPr>
          <p:cNvPr id="337" name="Screen Shot 2014-11-10 at 3.29.47 PM.png"/>
          <p:cNvPicPr/>
          <p:nvPr/>
        </p:nvPicPr>
        <p:blipFill>
          <a:blip r:embed="rId3">
            <a:extLst/>
          </a:blip>
          <a:stretch>
            <a:fillRect/>
          </a:stretch>
        </p:blipFill>
        <p:spPr>
          <a:xfrm>
            <a:off x="6455297" y="2337060"/>
            <a:ext cx="1689101" cy="4749801"/>
          </a:xfrm>
          <a:prstGeom prst="rect">
            <a:avLst/>
          </a:prstGeom>
          <a:ln w="12700">
            <a:miter lim="400000"/>
          </a:ln>
        </p:spPr>
      </p:pic>
      <p:sp>
        <p:nvSpPr>
          <p:cNvPr id="338" name="Shape 338"/>
          <p:cNvSpPr/>
          <p:nvPr/>
        </p:nvSpPr>
        <p:spPr>
          <a:xfrm>
            <a:off x="6000081" y="2967847"/>
            <a:ext cx="1004638" cy="1"/>
          </a:xfrm>
          <a:prstGeom prst="line">
            <a:avLst/>
          </a:prstGeom>
          <a:ln w="88900">
            <a:solidFill>
              <a:srgbClr val="9C0001"/>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39" name="Shape 339"/>
          <p:cNvSpPr/>
          <p:nvPr/>
        </p:nvSpPr>
        <p:spPr>
          <a:xfrm>
            <a:off x="7188930" y="2967847"/>
            <a:ext cx="1796053" cy="1"/>
          </a:xfrm>
          <a:prstGeom prst="line">
            <a:avLst/>
          </a:prstGeom>
          <a:ln w="88900">
            <a:solidFill>
              <a:srgbClr val="9C0001"/>
            </a:solidFill>
            <a:round/>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pic>
        <p:nvPicPr>
          <p:cNvPr id="340" name="Screen Shot 2014-11-10 at 4.26.19 PM.png"/>
          <p:cNvPicPr/>
          <p:nvPr/>
        </p:nvPicPr>
        <p:blipFill>
          <a:blip r:embed="rId4">
            <a:extLst/>
          </a:blip>
          <a:stretch>
            <a:fillRect/>
          </a:stretch>
        </p:blipFill>
        <p:spPr>
          <a:xfrm>
            <a:off x="7923838" y="5191835"/>
            <a:ext cx="3111501" cy="1828801"/>
          </a:xfrm>
          <a:prstGeom prst="rect">
            <a:avLst/>
          </a:prstGeom>
          <a:ln w="12700">
            <a:miter lim="400000"/>
          </a:ln>
        </p:spPr>
      </p:pic>
      <p:pic>
        <p:nvPicPr>
          <p:cNvPr id="341" name="Screen Shot 2014-11-10 at 4.26.19 PM.png"/>
          <p:cNvPicPr/>
          <p:nvPr/>
        </p:nvPicPr>
        <p:blipFill>
          <a:blip r:embed="rId4">
            <a:extLst/>
          </a:blip>
          <a:stretch>
            <a:fillRect/>
          </a:stretch>
        </p:blipFill>
        <p:spPr>
          <a:xfrm>
            <a:off x="1047864" y="5191835"/>
            <a:ext cx="3111501" cy="1828801"/>
          </a:xfrm>
          <a:prstGeom prst="rect">
            <a:avLst/>
          </a:prstGeom>
          <a:ln w="12700">
            <a:miter lim="400000"/>
          </a:ln>
        </p:spPr>
      </p:pic>
      <p:pic>
        <p:nvPicPr>
          <p:cNvPr id="342" name="Screen Shot 2014-11-10 at 4.26.19 PM.png"/>
          <p:cNvPicPr/>
          <p:nvPr/>
        </p:nvPicPr>
        <p:blipFill>
          <a:blip r:embed="rId4">
            <a:extLst/>
          </a:blip>
          <a:stretch>
            <a:fillRect/>
          </a:stretch>
        </p:blipFill>
        <p:spPr>
          <a:xfrm>
            <a:off x="4826577" y="5471906"/>
            <a:ext cx="1796052" cy="1055639"/>
          </a:xfrm>
          <a:prstGeom prst="rect">
            <a:avLst/>
          </a:prstGeom>
          <a:ln w="12700">
            <a:miter lim="400000"/>
          </a:ln>
        </p:spPr>
      </p:pic>
      <p:sp>
        <p:nvSpPr>
          <p:cNvPr id="343" name="Shape 343"/>
          <p:cNvSpPr/>
          <p:nvPr/>
        </p:nvSpPr>
        <p:spPr>
          <a:xfrm>
            <a:off x="489905" y="6486368"/>
            <a:ext cx="4227419" cy="798765"/>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Check both red and blue wires</a:t>
            </a:r>
            <a:br>
              <a:rPr sz="2400">
                <a:uFill>
                  <a:solidFill/>
                </a:uFill>
              </a:rPr>
            </a:br>
            <a:r>
              <a:rPr sz="2400">
                <a:uFill>
                  <a:solidFill/>
                </a:uFill>
              </a:rPr>
              <a:t>Look for differences </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346" name="Shape 346"/>
          <p:cNvSpPr/>
          <p:nvPr>
            <p:ph type="body" idx="1"/>
          </p:nvPr>
        </p:nvSpPr>
        <p:spPr>
          <a:prstGeom prst="rect">
            <a:avLst/>
          </a:prstGeom>
        </p:spPr>
        <p:txBody>
          <a:bodyPr/>
          <a:lstStyle/>
          <a:p>
            <a:pPr lvl="0">
              <a:defRPr sz="1800">
                <a:uFillTx/>
              </a:defRPr>
            </a:pPr>
            <a:r>
              <a:rPr sz="2800">
                <a:uFill>
                  <a:solidFill>
                    <a:srgbClr val="808080"/>
                  </a:solidFill>
                </a:uFill>
              </a:rPr>
              <a:t>Check at Decoders along path</a:t>
            </a:r>
          </a:p>
        </p:txBody>
      </p:sp>
      <p:pic>
        <p:nvPicPr>
          <p:cNvPr id="347" name="image40.jpg"/>
          <p:cNvPicPr/>
          <p:nvPr/>
        </p:nvPicPr>
        <p:blipFill>
          <a:blip r:embed="rId2">
            <a:extLst/>
          </a:blip>
          <a:srcRect l="10485" t="5142" r="14" b="0"/>
          <a:stretch>
            <a:fillRect/>
          </a:stretch>
        </p:blipFill>
        <p:spPr>
          <a:xfrm>
            <a:off x="3918473" y="2914814"/>
            <a:ext cx="6786169" cy="4756552"/>
          </a:xfrm>
          <a:prstGeom prst="rect">
            <a:avLst/>
          </a:prstGeom>
          <a:ln w="12700">
            <a:miter lim="400000"/>
          </a:ln>
        </p:spPr>
      </p:pic>
      <p:pic>
        <p:nvPicPr>
          <p:cNvPr id="348" name="Screen Shot 2014-11-10 at 3.29.47 PM.png"/>
          <p:cNvPicPr/>
          <p:nvPr/>
        </p:nvPicPr>
        <p:blipFill>
          <a:blip r:embed="rId3">
            <a:extLst/>
          </a:blip>
          <a:stretch>
            <a:fillRect/>
          </a:stretch>
        </p:blipFill>
        <p:spPr>
          <a:xfrm rot="8622165">
            <a:off x="4922554" y="1863567"/>
            <a:ext cx="611542" cy="1719670"/>
          </a:xfrm>
          <a:prstGeom prst="rect">
            <a:avLst/>
          </a:prstGeom>
          <a:ln w="12700">
            <a:miter lim="400000"/>
          </a:ln>
        </p:spPr>
      </p:pic>
      <p:pic>
        <p:nvPicPr>
          <p:cNvPr id="349" name="Screen Shot 2014-11-10 at 3.29.47 PM.png"/>
          <p:cNvPicPr/>
          <p:nvPr/>
        </p:nvPicPr>
        <p:blipFill>
          <a:blip r:embed="rId3">
            <a:extLst/>
          </a:blip>
          <a:stretch>
            <a:fillRect/>
          </a:stretch>
        </p:blipFill>
        <p:spPr>
          <a:xfrm rot="8622165">
            <a:off x="4154875" y="2235539"/>
            <a:ext cx="611542" cy="1719670"/>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1" name="Screen Shot 2014-11-10 at 3.24.02 PM.png"/>
          <p:cNvPicPr/>
          <p:nvPr/>
        </p:nvPicPr>
        <p:blipFill>
          <a:blip r:embed="rId2">
            <a:extLst/>
          </a:blip>
          <a:stretch>
            <a:fillRect/>
          </a:stretch>
        </p:blipFill>
        <p:spPr>
          <a:xfrm>
            <a:off x="1659013" y="2032411"/>
            <a:ext cx="5499031" cy="6436726"/>
          </a:xfrm>
          <a:prstGeom prst="rect">
            <a:avLst/>
          </a:prstGeom>
          <a:ln w="12700">
            <a:miter lim="400000"/>
          </a:ln>
        </p:spPr>
      </p:pic>
      <p:sp>
        <p:nvSpPr>
          <p:cNvPr id="352" name="Shape 352"/>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353" name="Shape 353"/>
          <p:cNvSpPr/>
          <p:nvPr>
            <p:ph type="body" idx="1"/>
          </p:nvPr>
        </p:nvSpPr>
        <p:spPr>
          <a:prstGeom prst="rect">
            <a:avLst/>
          </a:prstGeom>
        </p:spPr>
        <p:txBody>
          <a:bodyPr/>
          <a:lstStyle/>
          <a:p>
            <a:pPr lvl="0">
              <a:defRPr sz="1800">
                <a:uFillTx/>
              </a:defRPr>
            </a:pPr>
            <a:r>
              <a:rPr sz="2800">
                <a:uFill>
                  <a:solidFill>
                    <a:srgbClr val="808080"/>
                  </a:solidFill>
                </a:uFill>
              </a:rPr>
              <a:t>Follow wire, checking current along the way.</a:t>
            </a:r>
          </a:p>
        </p:txBody>
      </p:sp>
      <p:pic>
        <p:nvPicPr>
          <p:cNvPr id="354" name="Screen Shot 2014-11-10 at 3.24.17 PM.png"/>
          <p:cNvPicPr/>
          <p:nvPr/>
        </p:nvPicPr>
        <p:blipFill>
          <a:blip r:embed="rId3">
            <a:extLst/>
          </a:blip>
          <a:stretch>
            <a:fillRect/>
          </a:stretch>
        </p:blipFill>
        <p:spPr>
          <a:xfrm>
            <a:off x="7153009" y="5395825"/>
            <a:ext cx="4808564" cy="894617"/>
          </a:xfrm>
          <a:prstGeom prst="rect">
            <a:avLst/>
          </a:prstGeom>
          <a:ln w="12700">
            <a:miter lim="400000"/>
          </a:ln>
        </p:spPr>
      </p:pic>
      <p:pic>
        <p:nvPicPr>
          <p:cNvPr id="355" name="Screen Shot 2014-11-10 at 3.29.47 PM.png"/>
          <p:cNvPicPr/>
          <p:nvPr/>
        </p:nvPicPr>
        <p:blipFill>
          <a:blip r:embed="rId4">
            <a:extLst/>
          </a:blip>
          <a:stretch>
            <a:fillRect/>
          </a:stretch>
        </p:blipFill>
        <p:spPr>
          <a:xfrm rot="16200000">
            <a:off x="5515476" y="5436338"/>
            <a:ext cx="393374" cy="1106176"/>
          </a:xfrm>
          <a:prstGeom prst="rect">
            <a:avLst/>
          </a:prstGeom>
          <a:ln w="12700">
            <a:miter lim="400000"/>
          </a:ln>
        </p:spPr>
      </p:pic>
      <p:pic>
        <p:nvPicPr>
          <p:cNvPr id="356" name="Screen Shot 2014-11-10 at 4.26.19 PM.png"/>
          <p:cNvPicPr/>
          <p:nvPr/>
        </p:nvPicPr>
        <p:blipFill>
          <a:blip r:embed="rId5">
            <a:extLst/>
          </a:blip>
          <a:stretch>
            <a:fillRect/>
          </a:stretch>
        </p:blipFill>
        <p:spPr>
          <a:xfrm>
            <a:off x="5192053" y="4092851"/>
            <a:ext cx="1882035" cy="1106176"/>
          </a:xfrm>
          <a:prstGeom prst="rect">
            <a:avLst/>
          </a:prstGeom>
          <a:ln w="12700">
            <a:miter lim="400000"/>
          </a:ln>
        </p:spPr>
      </p:pic>
      <p:pic>
        <p:nvPicPr>
          <p:cNvPr id="357" name="Screen Shot 2014-11-10 at 4.26.19 PM.png"/>
          <p:cNvPicPr/>
          <p:nvPr/>
        </p:nvPicPr>
        <p:blipFill>
          <a:blip r:embed="rId5">
            <a:extLst/>
          </a:blip>
          <a:stretch>
            <a:fillRect/>
          </a:stretch>
        </p:blipFill>
        <p:spPr>
          <a:xfrm>
            <a:off x="6048696" y="2211568"/>
            <a:ext cx="3364280" cy="1977373"/>
          </a:xfrm>
          <a:prstGeom prst="rect">
            <a:avLst/>
          </a:prstGeom>
          <a:ln w="12700">
            <a:miter lim="400000"/>
          </a:ln>
        </p:spPr>
      </p:pic>
      <p:pic>
        <p:nvPicPr>
          <p:cNvPr id="358" name="Screen Shot 2014-11-10 at 3.29.47 PM.png"/>
          <p:cNvPicPr/>
          <p:nvPr/>
        </p:nvPicPr>
        <p:blipFill>
          <a:blip r:embed="rId4">
            <a:extLst/>
          </a:blip>
          <a:stretch>
            <a:fillRect/>
          </a:stretch>
        </p:blipFill>
        <p:spPr>
          <a:xfrm rot="16200000">
            <a:off x="5515476" y="3831694"/>
            <a:ext cx="393374" cy="1106176"/>
          </a:xfrm>
          <a:prstGeom prst="rect">
            <a:avLst/>
          </a:prstGeom>
          <a:ln w="12700">
            <a:miter lim="400000"/>
          </a:ln>
        </p:spPr>
      </p:pic>
      <p:pic>
        <p:nvPicPr>
          <p:cNvPr id="359" name="Screen Shot 2014-11-10 at 3.29.47 PM.png"/>
          <p:cNvPicPr/>
          <p:nvPr/>
        </p:nvPicPr>
        <p:blipFill>
          <a:blip r:embed="rId4">
            <a:extLst/>
          </a:blip>
          <a:stretch>
            <a:fillRect/>
          </a:stretch>
        </p:blipFill>
        <p:spPr>
          <a:xfrm rot="16200000">
            <a:off x="5515476" y="4697686"/>
            <a:ext cx="393374" cy="1106176"/>
          </a:xfrm>
          <a:prstGeom prst="rect">
            <a:avLst/>
          </a:prstGeom>
          <a:ln w="12700">
            <a:miter lim="400000"/>
          </a:ln>
        </p:spPr>
      </p:pic>
      <p:pic>
        <p:nvPicPr>
          <p:cNvPr id="360" name="Screen Shot 2014-11-10 at 3.29.47 PM.png"/>
          <p:cNvPicPr/>
          <p:nvPr/>
        </p:nvPicPr>
        <p:blipFill>
          <a:blip r:embed="rId4">
            <a:extLst/>
          </a:blip>
          <a:stretch>
            <a:fillRect/>
          </a:stretch>
        </p:blipFill>
        <p:spPr>
          <a:xfrm rot="10800000">
            <a:off x="6512443" y="4323712"/>
            <a:ext cx="393373" cy="1106176"/>
          </a:xfrm>
          <a:prstGeom prst="rect">
            <a:avLst/>
          </a:prstGeom>
          <a:ln w="12700">
            <a:miter lim="400000"/>
          </a:ln>
        </p:spPr>
      </p:pic>
      <p:pic>
        <p:nvPicPr>
          <p:cNvPr id="361" name="Screen Shot 2014-11-10 at 3.29.47 PM.png"/>
          <p:cNvPicPr/>
          <p:nvPr/>
        </p:nvPicPr>
        <p:blipFill>
          <a:blip r:embed="rId4">
            <a:extLst/>
          </a:blip>
          <a:stretch>
            <a:fillRect/>
          </a:stretch>
        </p:blipFill>
        <p:spPr>
          <a:xfrm rot="10800000">
            <a:off x="8354245" y="4323712"/>
            <a:ext cx="393373" cy="1106176"/>
          </a:xfrm>
          <a:prstGeom prst="rect">
            <a:avLst/>
          </a:prstGeom>
          <a:ln w="12700">
            <a:miter lim="400000"/>
          </a:ln>
        </p:spPr>
      </p:pic>
      <p:pic>
        <p:nvPicPr>
          <p:cNvPr id="362" name="Screen Shot 2014-11-10 at 3.29.47 PM.png"/>
          <p:cNvPicPr/>
          <p:nvPr/>
        </p:nvPicPr>
        <p:blipFill>
          <a:blip r:embed="rId4">
            <a:extLst/>
          </a:blip>
          <a:stretch>
            <a:fillRect/>
          </a:stretch>
        </p:blipFill>
        <p:spPr>
          <a:xfrm rot="10800000">
            <a:off x="9109650" y="4323712"/>
            <a:ext cx="393374" cy="1106176"/>
          </a:xfrm>
          <a:prstGeom prst="rect">
            <a:avLst/>
          </a:prstGeom>
          <a:ln w="12700">
            <a:miter lim="400000"/>
          </a:ln>
        </p:spPr>
      </p:pic>
      <p:pic>
        <p:nvPicPr>
          <p:cNvPr id="363" name="Screen Shot 2014-11-10 at 4.26.19 PM.png"/>
          <p:cNvPicPr/>
          <p:nvPr/>
        </p:nvPicPr>
        <p:blipFill>
          <a:blip r:embed="rId5">
            <a:extLst/>
          </a:blip>
          <a:stretch>
            <a:fillRect/>
          </a:stretch>
        </p:blipFill>
        <p:spPr>
          <a:xfrm>
            <a:off x="597271" y="6063422"/>
            <a:ext cx="4100391" cy="2410027"/>
          </a:xfrm>
          <a:prstGeom prst="rect">
            <a:avLst/>
          </a:prstGeom>
          <a:ln w="12700">
            <a:miter lim="400000"/>
          </a:ln>
        </p:spPr>
      </p:pic>
      <p:pic>
        <p:nvPicPr>
          <p:cNvPr id="364" name="Screen Shot 2014-11-10 at 4.26.19 PM.png"/>
          <p:cNvPicPr/>
          <p:nvPr/>
        </p:nvPicPr>
        <p:blipFill>
          <a:blip r:embed="rId5">
            <a:extLst/>
          </a:blip>
          <a:stretch>
            <a:fillRect/>
          </a:stretch>
        </p:blipFill>
        <p:spPr>
          <a:xfrm rot="16200000">
            <a:off x="795550" y="2942910"/>
            <a:ext cx="2973935" cy="1747946"/>
          </a:xfrm>
          <a:prstGeom prst="rect">
            <a:avLst/>
          </a:prstGeom>
          <a:ln w="12700">
            <a:miter lim="400000"/>
          </a:ln>
        </p:spPr>
      </p:pic>
      <p:pic>
        <p:nvPicPr>
          <p:cNvPr id="365" name="Screen Shot 2014-11-10 at 4.26.19 PM.png"/>
          <p:cNvPicPr/>
          <p:nvPr/>
        </p:nvPicPr>
        <p:blipFill>
          <a:blip r:embed="rId5">
            <a:extLst/>
          </a:blip>
          <a:stretch>
            <a:fillRect/>
          </a:stretch>
        </p:blipFill>
        <p:spPr>
          <a:xfrm>
            <a:off x="1599258" y="4336373"/>
            <a:ext cx="3111501" cy="1828801"/>
          </a:xfrm>
          <a:prstGeom prst="rect">
            <a:avLst/>
          </a:prstGeom>
          <a:ln w="12700">
            <a:miter lim="400000"/>
          </a:ln>
        </p:spPr>
      </p:pic>
      <p:sp>
        <p:nvSpPr>
          <p:cNvPr id="366" name="Shape 366"/>
          <p:cNvSpPr/>
          <p:nvPr/>
        </p:nvSpPr>
        <p:spPr>
          <a:xfrm>
            <a:off x="2748019" y="4424356"/>
            <a:ext cx="1905848" cy="443166"/>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High Number</a:t>
            </a:r>
          </a:p>
        </p:txBody>
      </p:sp>
      <p:sp>
        <p:nvSpPr>
          <p:cNvPr id="367" name="Shape 367"/>
          <p:cNvSpPr/>
          <p:nvPr/>
        </p:nvSpPr>
        <p:spPr>
          <a:xfrm flipV="1">
            <a:off x="4637634" y="4429607"/>
            <a:ext cx="572618" cy="250106"/>
          </a:xfrm>
          <a:prstGeom prst="line">
            <a:avLst/>
          </a:prstGeom>
          <a:ln w="63500">
            <a:solidFill>
              <a:srgbClr val="FF2A00"/>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68" name="Shape 368"/>
          <p:cNvSpPr/>
          <p:nvPr/>
        </p:nvSpPr>
        <p:spPr>
          <a:xfrm>
            <a:off x="4657084" y="4818897"/>
            <a:ext cx="532048" cy="309943"/>
          </a:xfrm>
          <a:prstGeom prst="line">
            <a:avLst/>
          </a:prstGeom>
          <a:ln w="63500">
            <a:solidFill>
              <a:srgbClr val="FF2600"/>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69" name="Shape 369"/>
          <p:cNvSpPr/>
          <p:nvPr/>
        </p:nvSpPr>
        <p:spPr>
          <a:xfrm>
            <a:off x="7636801" y="6475717"/>
            <a:ext cx="1838131" cy="443166"/>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Low Number</a:t>
            </a:r>
          </a:p>
        </p:txBody>
      </p:sp>
      <p:sp>
        <p:nvSpPr>
          <p:cNvPr id="370" name="Shape 370"/>
          <p:cNvSpPr/>
          <p:nvPr/>
        </p:nvSpPr>
        <p:spPr>
          <a:xfrm flipV="1">
            <a:off x="8885105" y="5343200"/>
            <a:ext cx="316987" cy="1096676"/>
          </a:xfrm>
          <a:prstGeom prst="line">
            <a:avLst/>
          </a:prstGeom>
          <a:ln w="63500">
            <a:solidFill>
              <a:srgbClr val="508709"/>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71" name="Shape 371"/>
          <p:cNvSpPr/>
          <p:nvPr/>
        </p:nvSpPr>
        <p:spPr>
          <a:xfrm flipH="1" flipV="1">
            <a:off x="6294037" y="6095880"/>
            <a:ext cx="1191942" cy="384246"/>
          </a:xfrm>
          <a:prstGeom prst="line">
            <a:avLst/>
          </a:prstGeom>
          <a:ln w="63500">
            <a:solidFill>
              <a:srgbClr val="508709"/>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72" name="Shape 372"/>
          <p:cNvSpPr/>
          <p:nvPr/>
        </p:nvSpPr>
        <p:spPr>
          <a:xfrm>
            <a:off x="406115" y="6560925"/>
            <a:ext cx="3752805" cy="798765"/>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Number should drop a little</a:t>
            </a:r>
            <a:br>
              <a:rPr sz="2400">
                <a:uFill>
                  <a:solidFill/>
                </a:uFill>
              </a:rPr>
            </a:br>
            <a:r>
              <a:rPr sz="2400">
                <a:uFill>
                  <a:solidFill/>
                </a:uFill>
              </a:rPr>
              <a:t>as you move down the line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4" name="Shape 374"/>
          <p:cNvSpPr/>
          <p:nvPr>
            <p:ph type="title"/>
          </p:nvPr>
        </p:nvSpPr>
        <p:spPr>
          <a:prstGeom prst="rect">
            <a:avLst/>
          </a:prstGeom>
        </p:spPr>
        <p:txBody>
          <a:bodyPr/>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375" name="Shape 375"/>
          <p:cNvSpPr/>
          <p:nvPr>
            <p:ph type="body" idx="1"/>
          </p:nvPr>
        </p:nvSpPr>
        <p:spPr>
          <a:prstGeom prst="rect">
            <a:avLst/>
          </a:prstGeom>
        </p:spPr>
        <p:txBody>
          <a:bodyPr/>
          <a:lstStyle/>
          <a:p>
            <a:pPr lvl="0">
              <a:defRPr sz="1800">
                <a:uFillTx/>
              </a:defRPr>
            </a:pPr>
            <a:r>
              <a:rPr sz="2800">
                <a:uFill>
                  <a:solidFill>
                    <a:srgbClr val="808080"/>
                  </a:solidFill>
                </a:uFill>
              </a:rPr>
              <a:t>Find Short</a:t>
            </a:r>
          </a:p>
        </p:txBody>
      </p:sp>
      <p:pic>
        <p:nvPicPr>
          <p:cNvPr id="376" name="Screen Shot 2014-11-10 at 5.47.15 PM.png"/>
          <p:cNvPicPr/>
          <p:nvPr/>
        </p:nvPicPr>
        <p:blipFill>
          <a:blip r:embed="rId2">
            <a:extLst/>
          </a:blip>
          <a:stretch>
            <a:fillRect/>
          </a:stretch>
        </p:blipFill>
        <p:spPr>
          <a:xfrm>
            <a:off x="2660431" y="1785769"/>
            <a:ext cx="8257358" cy="6362415"/>
          </a:xfrm>
          <a:prstGeom prst="rect">
            <a:avLst/>
          </a:prstGeom>
          <a:ln w="12700">
            <a:miter lim="400000"/>
          </a:ln>
        </p:spPr>
      </p:pic>
      <p:sp>
        <p:nvSpPr>
          <p:cNvPr id="377" name="Shape 377"/>
          <p:cNvSpPr/>
          <p:nvPr/>
        </p:nvSpPr>
        <p:spPr>
          <a:xfrm>
            <a:off x="4952763" y="1863859"/>
            <a:ext cx="1905849" cy="443166"/>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High Number</a:t>
            </a:r>
          </a:p>
        </p:txBody>
      </p:sp>
      <p:sp>
        <p:nvSpPr>
          <p:cNvPr id="378" name="Shape 378"/>
          <p:cNvSpPr/>
          <p:nvPr/>
        </p:nvSpPr>
        <p:spPr>
          <a:xfrm>
            <a:off x="1810736" y="3333689"/>
            <a:ext cx="1838131" cy="443166"/>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Low Number</a:t>
            </a:r>
          </a:p>
        </p:txBody>
      </p:sp>
      <p:sp>
        <p:nvSpPr>
          <p:cNvPr id="379" name="Shape 379"/>
          <p:cNvSpPr/>
          <p:nvPr/>
        </p:nvSpPr>
        <p:spPr>
          <a:xfrm>
            <a:off x="6837981" y="6188142"/>
            <a:ext cx="5226948" cy="443165"/>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Short at either the Decoder or Ground</a:t>
            </a:r>
          </a:p>
        </p:txBody>
      </p:sp>
      <p:pic>
        <p:nvPicPr>
          <p:cNvPr id="380" name="Screen Shot 2014-11-10 at 3.29.47 PM.png"/>
          <p:cNvPicPr/>
          <p:nvPr/>
        </p:nvPicPr>
        <p:blipFill>
          <a:blip r:embed="rId3">
            <a:extLst/>
          </a:blip>
          <a:stretch>
            <a:fillRect/>
          </a:stretch>
        </p:blipFill>
        <p:spPr>
          <a:xfrm rot="13101475">
            <a:off x="6061394" y="2885730"/>
            <a:ext cx="611541" cy="1719670"/>
          </a:xfrm>
          <a:prstGeom prst="rect">
            <a:avLst/>
          </a:prstGeom>
          <a:ln w="12700">
            <a:miter lim="400000"/>
          </a:ln>
        </p:spPr>
      </p:pic>
      <p:sp>
        <p:nvSpPr>
          <p:cNvPr id="381" name="Shape 381"/>
          <p:cNvSpPr/>
          <p:nvPr/>
        </p:nvSpPr>
        <p:spPr>
          <a:xfrm flipV="1">
            <a:off x="2656795" y="2918780"/>
            <a:ext cx="803264" cy="412625"/>
          </a:xfrm>
          <a:prstGeom prst="line">
            <a:avLst/>
          </a:prstGeom>
          <a:ln w="63500">
            <a:solidFill>
              <a:srgbClr val="508709"/>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82" name="Shape 382"/>
          <p:cNvSpPr/>
          <p:nvPr/>
        </p:nvSpPr>
        <p:spPr>
          <a:xfrm flipH="1">
            <a:off x="5012418" y="2429333"/>
            <a:ext cx="789805" cy="1"/>
          </a:xfrm>
          <a:prstGeom prst="line">
            <a:avLst/>
          </a:prstGeom>
          <a:ln w="63500">
            <a:solidFill>
              <a:srgbClr val="9C0001"/>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83" name="Shape 383"/>
          <p:cNvSpPr/>
          <p:nvPr/>
        </p:nvSpPr>
        <p:spPr>
          <a:xfrm>
            <a:off x="6048569" y="2412022"/>
            <a:ext cx="434901" cy="861645"/>
          </a:xfrm>
          <a:prstGeom prst="line">
            <a:avLst/>
          </a:prstGeom>
          <a:ln w="63500">
            <a:solidFill>
              <a:srgbClr val="9C0001"/>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Shape 385"/>
          <p:cNvSpPr/>
          <p:nvPr>
            <p:ph type="title"/>
          </p:nvPr>
        </p:nvSpPr>
        <p:spPr>
          <a:prstGeom prst="rect">
            <a:avLst/>
          </a:prstGeom>
        </p:spPr>
        <p:txBody>
          <a:bodyPr lIns="0" tIns="0" rIns="0" bIns="0"/>
          <a:lstStyle>
            <a:lvl1pPr>
              <a:defRPr b="0" sz="3800">
                <a:uFill>
                  <a:solidFill>
                    <a:srgbClr val="FFFFFF"/>
                  </a:solidFill>
                </a:uFill>
              </a:defRPr>
            </a:lvl1pPr>
          </a:lstStyle>
          <a:p>
            <a:pPr lvl="0">
              <a:defRPr sz="1800">
                <a:solidFill>
                  <a:srgbClr val="000000"/>
                </a:solidFill>
                <a:uFillTx/>
              </a:defRPr>
            </a:pPr>
            <a:r>
              <a:rPr sz="3800">
                <a:solidFill>
                  <a:srgbClr val="0C5986"/>
                </a:solidFill>
                <a:uFill>
                  <a:solidFill>
                    <a:srgbClr val="FFFFFF"/>
                  </a:solidFill>
                </a:uFill>
              </a:rPr>
              <a:t>Field Troubleshooting</a:t>
            </a:r>
          </a:p>
        </p:txBody>
      </p:sp>
      <p:sp>
        <p:nvSpPr>
          <p:cNvPr id="386" name="Shape 386"/>
          <p:cNvSpPr/>
          <p:nvPr>
            <p:ph type="body" idx="1"/>
          </p:nvPr>
        </p:nvSpPr>
        <p:spPr>
          <a:prstGeom prst="rect">
            <a:avLst/>
          </a:prstGeom>
        </p:spPr>
        <p:txBody>
          <a:bodyPr lIns="0" tIns="0" rIns="0" bIns="0"/>
          <a:lstStyle/>
          <a:p>
            <a:pPr lvl="0">
              <a:defRPr sz="1800">
                <a:uFillTx/>
              </a:defRPr>
            </a:pPr>
            <a:r>
              <a:rPr sz="2800">
                <a:uFill>
                  <a:solidFill>
                    <a:srgbClr val="808080"/>
                  </a:solidFill>
                </a:uFill>
              </a:rPr>
              <a:t>Find Open</a:t>
            </a:r>
          </a:p>
        </p:txBody>
      </p:sp>
      <p:pic>
        <p:nvPicPr>
          <p:cNvPr id="387" name="Screen Shot 2014-11-10 at 5.47.15 PM.png"/>
          <p:cNvPicPr/>
          <p:nvPr/>
        </p:nvPicPr>
        <p:blipFill>
          <a:blip r:embed="rId2">
            <a:extLst/>
          </a:blip>
          <a:stretch>
            <a:fillRect/>
          </a:stretch>
        </p:blipFill>
        <p:spPr>
          <a:xfrm>
            <a:off x="2660431" y="1785769"/>
            <a:ext cx="8257358" cy="6362415"/>
          </a:xfrm>
          <a:prstGeom prst="rect">
            <a:avLst/>
          </a:prstGeom>
          <a:ln w="12700">
            <a:miter lim="400000"/>
          </a:ln>
        </p:spPr>
      </p:pic>
      <p:sp>
        <p:nvSpPr>
          <p:cNvPr id="388" name="Shape 388"/>
          <p:cNvSpPr/>
          <p:nvPr/>
        </p:nvSpPr>
        <p:spPr>
          <a:xfrm>
            <a:off x="4952763" y="1863859"/>
            <a:ext cx="1194302" cy="443166"/>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2400">
                <a:uFill>
                  <a:solidFill/>
                </a:uFill>
              </a:rPr>
              <a:t>Number</a:t>
            </a:r>
          </a:p>
        </p:txBody>
      </p:sp>
      <p:sp>
        <p:nvSpPr>
          <p:cNvPr id="389" name="Shape 389"/>
          <p:cNvSpPr/>
          <p:nvPr/>
        </p:nvSpPr>
        <p:spPr>
          <a:xfrm>
            <a:off x="1256887" y="4775623"/>
            <a:ext cx="1194301" cy="4431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2400">
                <a:uFill>
                  <a:solidFill/>
                </a:uFill>
              </a:rPr>
              <a:t>Number</a:t>
            </a:r>
          </a:p>
        </p:txBody>
      </p:sp>
      <p:sp>
        <p:nvSpPr>
          <p:cNvPr id="390" name="Shape 390"/>
          <p:cNvSpPr/>
          <p:nvPr/>
        </p:nvSpPr>
        <p:spPr>
          <a:xfrm>
            <a:off x="8286508" y="7136076"/>
            <a:ext cx="3684643" cy="4431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uFillTx/>
              </a:defRPr>
            </a:pPr>
            <a:r>
              <a:rPr sz="2400">
                <a:uFill>
                  <a:solidFill/>
                </a:uFill>
              </a:rPr>
              <a:t>Bad Splice or Broken Wire</a:t>
            </a:r>
          </a:p>
        </p:txBody>
      </p:sp>
      <p:pic>
        <p:nvPicPr>
          <p:cNvPr id="391" name="Screen Shot 2014-11-10 at 3.29.47 PM.png"/>
          <p:cNvPicPr/>
          <p:nvPr/>
        </p:nvPicPr>
        <p:blipFill>
          <a:blip r:embed="rId3">
            <a:extLst/>
          </a:blip>
          <a:stretch>
            <a:fillRect/>
          </a:stretch>
        </p:blipFill>
        <p:spPr>
          <a:xfrm rot="3448575">
            <a:off x="4570262" y="4107141"/>
            <a:ext cx="611541" cy="1719671"/>
          </a:xfrm>
          <a:prstGeom prst="rect">
            <a:avLst/>
          </a:prstGeom>
          <a:ln w="12700">
            <a:miter lim="400000"/>
          </a:ln>
        </p:spPr>
      </p:pic>
      <p:sp>
        <p:nvSpPr>
          <p:cNvPr id="392" name="Shape 392"/>
          <p:cNvSpPr/>
          <p:nvPr/>
        </p:nvSpPr>
        <p:spPr>
          <a:xfrm flipV="1">
            <a:off x="2656795" y="2918780"/>
            <a:ext cx="803264" cy="412625"/>
          </a:xfrm>
          <a:prstGeom prst="line">
            <a:avLst/>
          </a:prstGeom>
          <a:ln w="63500">
            <a:solidFill>
              <a:srgbClr val="508709"/>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93" name="Shape 393"/>
          <p:cNvSpPr/>
          <p:nvPr/>
        </p:nvSpPr>
        <p:spPr>
          <a:xfrm flipH="1">
            <a:off x="5012418" y="2429333"/>
            <a:ext cx="789805" cy="1"/>
          </a:xfrm>
          <a:prstGeom prst="line">
            <a:avLst/>
          </a:prstGeom>
          <a:ln w="63500">
            <a:solidFill>
              <a:srgbClr val="9C0001"/>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94" name="Shape 394"/>
          <p:cNvSpPr/>
          <p:nvPr/>
        </p:nvSpPr>
        <p:spPr>
          <a:xfrm>
            <a:off x="2637388" y="4997205"/>
            <a:ext cx="1698003" cy="1"/>
          </a:xfrm>
          <a:prstGeom prst="line">
            <a:avLst/>
          </a:prstGeom>
          <a:ln w="63500">
            <a:solidFill>
              <a:srgbClr val="508709"/>
            </a:solidFill>
            <a:round/>
            <a:tailEnd type="triangle"/>
          </a:ln>
          <a:effectLst>
            <a:outerShdw sx="100000" sy="100000" kx="0" ky="0" algn="b" rotWithShape="0" blurRad="38100" dist="12700" dir="5400000">
              <a:srgbClr val="000000">
                <a:alpha val="38000"/>
              </a:srgbClr>
            </a:outerShdw>
          </a:effectLst>
        </p:spPr>
        <p:txBody>
          <a:bodyPr lIns="0" tIns="0" rIns="0" bIns="0"/>
          <a:lstStyle/>
          <a:p>
            <a:pPr lvl="0">
              <a:defRPr sz="1600">
                <a:uFillTx/>
                <a:latin typeface="+mj-lt"/>
                <a:ea typeface="+mj-ea"/>
                <a:cs typeface="+mj-cs"/>
                <a:sym typeface="Helvetica"/>
              </a:defRPr>
            </a:pPr>
          </a:p>
        </p:txBody>
      </p:sp>
      <p:sp>
        <p:nvSpPr>
          <p:cNvPr id="395" name="Shape 395"/>
          <p:cNvSpPr/>
          <p:nvPr/>
        </p:nvSpPr>
        <p:spPr>
          <a:xfrm>
            <a:off x="1810736" y="3269784"/>
            <a:ext cx="1499845" cy="443165"/>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p>
            <a:pPr lvl="0">
              <a:defRPr sz="1800">
                <a:uFillTx/>
              </a:defRPr>
            </a:pPr>
            <a:r>
              <a:rPr sz="2400">
                <a:uFill>
                  <a:solidFill/>
                </a:uFill>
              </a:rPr>
              <a:t>0 Reading</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7" name="Shape 397"/>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Using Pre-existing Wire</a:t>
            </a:r>
          </a:p>
        </p:txBody>
      </p:sp>
      <p:sp>
        <p:nvSpPr>
          <p:cNvPr id="398" name="Shape 398"/>
          <p:cNvSpPr/>
          <p:nvPr>
            <p:ph type="body" idx="1"/>
          </p:nvPr>
        </p:nvSpPr>
        <p:spPr>
          <a:prstGeom prst="rect">
            <a:avLst/>
          </a:prstGeom>
        </p:spPr>
        <p:txBody>
          <a:bodyPr/>
          <a:lstStyle>
            <a:lvl1pPr marL="0" indent="0">
              <a:buSzTx/>
              <a:buFontTx/>
              <a:buNone/>
            </a:lvl1pPr>
          </a:lstStyle>
          <a:p>
            <a:pPr lvl="0">
              <a:defRPr sz="1800">
                <a:uFillTx/>
              </a:defRPr>
            </a:pPr>
            <a:r>
              <a:rPr sz="2800">
                <a:uFill>
                  <a:solidFill>
                    <a:srgbClr val="808080"/>
                  </a:solidFill>
                </a:uFill>
              </a:rPr>
              <a:t> </a:t>
            </a:r>
          </a:p>
        </p:txBody>
      </p:sp>
      <p:sp>
        <p:nvSpPr>
          <p:cNvPr id="399" name="Shape 399"/>
          <p:cNvSpPr/>
          <p:nvPr/>
        </p:nvSpPr>
        <p:spPr>
          <a:xfrm>
            <a:off x="356118" y="1820520"/>
            <a:ext cx="12292564" cy="5519512"/>
          </a:xfrm>
          <a:prstGeom prst="rect">
            <a:avLst/>
          </a:prstGeom>
          <a:ln w="12700">
            <a:miter lim="400000"/>
          </a:ln>
          <a:extLst>
            <a:ext uri="{C572A759-6A51-4108-AA02-DFA0A04FC94B}">
              <ma14:wrappingTextBoxFlag xmlns:ma14="http://schemas.microsoft.com/office/mac/drawingml/2011/main" val="1"/>
            </a:ext>
          </a:extLst>
        </p:spPr>
        <p:txBody>
          <a:bodyPr lIns="126435" tIns="72248" rIns="126435" bIns="72248">
            <a:spAutoFit/>
          </a:bodyPr>
          <a:lstStyle/>
          <a:p>
            <a:pPr lvl="0" defTabSz="914400">
              <a:spcBef>
                <a:spcPts val="300"/>
              </a:spcBef>
              <a:defRPr sz="1800">
                <a:uFillTx/>
              </a:defRPr>
            </a:pPr>
            <a:endParaRPr b="1" sz="2100">
              <a:uFill>
                <a:solidFill/>
              </a:uFill>
            </a:endParaRPr>
          </a:p>
          <a:p>
            <a:pPr lvl="0" defTabSz="914400">
              <a:spcBef>
                <a:spcPts val="300"/>
              </a:spcBef>
              <a:defRPr sz="1800">
                <a:uFillTx/>
              </a:defRPr>
            </a:pPr>
            <a:r>
              <a:rPr sz="2600">
                <a:uFill>
                  <a:solidFill/>
                </a:uFill>
              </a:rPr>
              <a:t>This is </a:t>
            </a:r>
            <a:r>
              <a:rPr sz="2600" u="sng">
                <a:uFill>
                  <a:solidFill/>
                </a:uFill>
              </a:rPr>
              <a:t>strongly</a:t>
            </a:r>
            <a:r>
              <a:rPr sz="2600">
                <a:uFill>
                  <a:solidFill/>
                </a:uFill>
              </a:rPr>
              <a:t> discouraged by Hunter for the following reasons:</a:t>
            </a:r>
            <a:endParaRPr sz="2600">
              <a:uFill>
                <a:solidFill/>
              </a:uFill>
            </a:endParaRPr>
          </a:p>
          <a:p>
            <a:pPr lvl="0" defTabSz="914400">
              <a:spcBef>
                <a:spcPts val="300"/>
              </a:spcBef>
              <a:defRPr sz="1800">
                <a:uFillTx/>
              </a:defRPr>
            </a:pPr>
            <a:endParaRPr sz="2600">
              <a:uFill>
                <a:solidFill/>
              </a:uFill>
            </a:endParaRPr>
          </a:p>
          <a:p>
            <a:pPr lvl="0" defTabSz="914400">
              <a:spcBef>
                <a:spcPts val="300"/>
              </a:spcBef>
              <a:defRPr sz="1800">
                <a:uFillTx/>
              </a:defRPr>
            </a:pPr>
            <a:r>
              <a:rPr sz="2600">
                <a:uFill>
                  <a:solidFill/>
                </a:uFill>
              </a:rPr>
              <a:t>• It is unlikely that the pre-existing wire meets the specifications for gauge, twist, and solid copper.</a:t>
            </a:r>
            <a:endParaRPr sz="2600">
              <a:uFill>
                <a:solidFill/>
              </a:uFill>
            </a:endParaRPr>
          </a:p>
          <a:p>
            <a:pPr lvl="0" defTabSz="914400">
              <a:spcBef>
                <a:spcPts val="300"/>
              </a:spcBef>
              <a:defRPr sz="1800">
                <a:uFillTx/>
              </a:defRPr>
            </a:pPr>
            <a:endParaRPr sz="2600">
              <a:uFill>
                <a:solidFill/>
              </a:uFill>
            </a:endParaRPr>
          </a:p>
          <a:p>
            <a:pPr lvl="0" defTabSz="914400">
              <a:spcBef>
                <a:spcPts val="300"/>
              </a:spcBef>
              <a:defRPr sz="1800">
                <a:uFillTx/>
              </a:defRPr>
            </a:pPr>
            <a:r>
              <a:rPr sz="2600">
                <a:uFill>
                  <a:solidFill/>
                </a:uFill>
              </a:rPr>
              <a:t>• Pre-existing wire will not be color-coded correctly for the decoder wires.</a:t>
            </a:r>
            <a:endParaRPr sz="2600">
              <a:uFill>
                <a:solidFill/>
              </a:uFill>
            </a:endParaRPr>
          </a:p>
          <a:p>
            <a:pPr lvl="0" defTabSz="914400">
              <a:spcBef>
                <a:spcPts val="300"/>
              </a:spcBef>
              <a:defRPr sz="1800">
                <a:uFillTx/>
              </a:defRPr>
            </a:pPr>
            <a:endParaRPr sz="2600">
              <a:uFill>
                <a:solidFill/>
              </a:uFill>
            </a:endParaRPr>
          </a:p>
          <a:p>
            <a:pPr lvl="0" defTabSz="914400">
              <a:spcBef>
                <a:spcPts val="300"/>
              </a:spcBef>
              <a:defRPr sz="1800">
                <a:uFillTx/>
              </a:defRPr>
            </a:pPr>
            <a:r>
              <a:rPr sz="2600">
                <a:uFill>
                  <a:solidFill/>
                </a:uFill>
              </a:rPr>
              <a:t>• Pre-existing wire may have invisible problems (shorts, breaks, increased resistance, or damaged insulation) that will be inherited by the new installation.</a:t>
            </a:r>
            <a:endParaRPr sz="2600">
              <a:uFill>
                <a:solidFill/>
              </a:uFill>
            </a:endParaRPr>
          </a:p>
          <a:p>
            <a:pPr lvl="0" defTabSz="914400">
              <a:spcBef>
                <a:spcPts val="300"/>
              </a:spcBef>
              <a:defRPr sz="1800">
                <a:uFillTx/>
              </a:defRPr>
            </a:pPr>
            <a:endParaRPr sz="2600">
              <a:uFill>
                <a:solidFill/>
              </a:uFill>
            </a:endParaRPr>
          </a:p>
          <a:p>
            <a:pPr lvl="0" defTabSz="914400">
              <a:spcBef>
                <a:spcPts val="300"/>
              </a:spcBef>
              <a:defRPr sz="1800">
                <a:uFillTx/>
              </a:defRPr>
            </a:pPr>
            <a:r>
              <a:rPr sz="2600">
                <a:uFill>
                  <a:solidFill/>
                </a:uFill>
              </a:rPr>
              <a:t>It is unwise to take chances on large projects by trying to "beat" wire specifications.</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Shape 401"/>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Splices</a:t>
            </a:r>
          </a:p>
        </p:txBody>
      </p:sp>
      <p:sp>
        <p:nvSpPr>
          <p:cNvPr id="402" name="Shape 402"/>
          <p:cNvSpPr/>
          <p:nvPr>
            <p:ph type="body" idx="1"/>
          </p:nvPr>
        </p:nvSpPr>
        <p:spPr>
          <a:prstGeom prst="rect">
            <a:avLst/>
          </a:prstGeom>
        </p:spPr>
        <p:txBody>
          <a:bodyPr/>
          <a:lstStyle>
            <a:lvl1pPr marL="0" indent="0">
              <a:buSzTx/>
              <a:buFontTx/>
              <a:buNone/>
            </a:lvl1pPr>
          </a:lstStyle>
          <a:p>
            <a:pPr lvl="0">
              <a:defRPr sz="1800">
                <a:uFillTx/>
              </a:defRPr>
            </a:pPr>
            <a:r>
              <a:rPr sz="2800">
                <a:uFill>
                  <a:solidFill>
                    <a:srgbClr val="808080"/>
                  </a:solidFill>
                </a:uFill>
              </a:rPr>
              <a:t>Observe Local Electrical Codes</a:t>
            </a:r>
          </a:p>
        </p:txBody>
      </p:sp>
      <p:pic>
        <p:nvPicPr>
          <p:cNvPr id="403" name="Screen Shot 2014-11-10 at 6.06.26 PM.png"/>
          <p:cNvPicPr/>
          <p:nvPr/>
        </p:nvPicPr>
        <p:blipFill>
          <a:blip r:embed="rId2">
            <a:extLst/>
          </a:blip>
          <a:stretch>
            <a:fillRect/>
          </a:stretch>
        </p:blipFill>
        <p:spPr>
          <a:xfrm>
            <a:off x="1342531" y="2648674"/>
            <a:ext cx="10319738" cy="4456252"/>
          </a:xfrm>
          <a:prstGeom prst="rect">
            <a:avLst/>
          </a:prstGeom>
          <a:ln w="12700">
            <a:miter lim="400000"/>
          </a:ln>
        </p:spPr>
      </p:pic>
      <p:sp>
        <p:nvSpPr>
          <p:cNvPr id="404" name="Shape 404"/>
          <p:cNvSpPr/>
          <p:nvPr/>
        </p:nvSpPr>
        <p:spPr>
          <a:xfrm>
            <a:off x="6348037" y="6916611"/>
            <a:ext cx="3330282" cy="480020"/>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defRPr b="1" sz="2700"/>
            </a:lvl1pPr>
          </a:lstStyle>
          <a:p>
            <a:pPr lvl="0">
              <a:defRPr b="0" sz="1800">
                <a:uFillTx/>
              </a:defRPr>
            </a:pPr>
            <a:r>
              <a:rPr b="1" sz="2700">
                <a:uFill>
                  <a:solidFill/>
                </a:uFill>
              </a:rPr>
              <a:t>Approved for 2 wire</a:t>
            </a:r>
          </a:p>
        </p:txBody>
      </p:sp>
      <p:sp>
        <p:nvSpPr>
          <p:cNvPr id="405" name="Shape 405"/>
          <p:cNvSpPr/>
          <p:nvPr/>
        </p:nvSpPr>
        <p:spPr>
          <a:xfrm>
            <a:off x="1501858" y="6916611"/>
            <a:ext cx="2333227" cy="480020"/>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defRPr sz="2700"/>
            </a:lvl1pPr>
          </a:lstStyle>
          <a:p>
            <a:pPr lvl="0">
              <a:defRPr sz="1800">
                <a:uFillTx/>
              </a:defRPr>
            </a:pPr>
            <a:r>
              <a:rPr sz="2700">
                <a:uFill>
                  <a:solidFill/>
                </a:uFill>
              </a:rPr>
              <a:t>NOT for 2 wire</a:t>
            </a:r>
          </a:p>
        </p:txBody>
      </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Shape 407"/>
          <p:cNvSpPr/>
          <p:nvPr>
            <p:ph type="body" idx="1"/>
          </p:nvPr>
        </p:nvSpPr>
        <p:spPr>
          <a:prstGeom prst="rect">
            <a:avLst/>
          </a:prstGeom>
        </p:spPr>
        <p:txBody>
          <a:bodyPr/>
          <a:lstStyle/>
          <a:p>
            <a:pPr lvl="0"/>
          </a:p>
        </p:txBody>
      </p:sp>
      <p:sp>
        <p:nvSpPr>
          <p:cNvPr id="408" name="Shape 408"/>
          <p:cNvSpPr/>
          <p:nvPr>
            <p:ph type="title"/>
          </p:nvPr>
        </p:nvSpPr>
        <p:spPr>
          <a:prstGeom prst="rect">
            <a:avLst/>
          </a:prstGeom>
        </p:spPr>
        <p:txBody>
          <a:bodyPr/>
          <a:lstStyle/>
          <a:p>
            <a:pPr lvl="0">
              <a:defRPr sz="1800">
                <a:solidFill>
                  <a:srgbClr val="000000"/>
                </a:solidFill>
                <a:uFillTx/>
              </a:defRPr>
            </a:pPr>
            <a:r>
              <a:rPr sz="3800">
                <a:solidFill>
                  <a:srgbClr val="FFFFFF"/>
                </a:solidFill>
                <a:uFill>
                  <a:solidFill>
                    <a:srgbClr val="FFFFFF"/>
                  </a:solidFill>
                </a:uFill>
              </a:rPr>
              <a:t>Thank You</a:t>
            </a:r>
          </a:p>
        </p:txBody>
      </p:sp>
      <p:pic>
        <p:nvPicPr>
          <p:cNvPr id="409" name="IMG_0125.jpeg"/>
          <p:cNvPicPr/>
          <p:nvPr/>
        </p:nvPicPr>
        <p:blipFill>
          <a:blip r:embed="rId2">
            <a:extLst/>
          </a:blip>
          <a:stretch>
            <a:fillRect/>
          </a:stretch>
        </p:blipFill>
        <p:spPr>
          <a:xfrm>
            <a:off x="0" y="5232666"/>
            <a:ext cx="6027912" cy="4520934"/>
          </a:xfrm>
          <a:prstGeom prst="rect">
            <a:avLst/>
          </a:prstGeom>
          <a:ln w="12700">
            <a:miter lim="400000"/>
          </a:ln>
        </p:spPr>
      </p:pic>
      <p:pic>
        <p:nvPicPr>
          <p:cNvPr id="410" name="IMG_0421.jpeg"/>
          <p:cNvPicPr/>
          <p:nvPr/>
        </p:nvPicPr>
        <p:blipFill>
          <a:blip r:embed="rId3">
            <a:extLst/>
          </a:blip>
          <a:stretch>
            <a:fillRect/>
          </a:stretch>
        </p:blipFill>
        <p:spPr>
          <a:xfrm>
            <a:off x="6955065" y="5232666"/>
            <a:ext cx="6027912" cy="4520934"/>
          </a:xfrm>
          <a:prstGeom prst="rect">
            <a:avLst/>
          </a:prstGeom>
          <a:ln w="12700">
            <a:miter lim="400000"/>
          </a:ln>
        </p:spPr>
      </p:pic>
      <p:pic>
        <p:nvPicPr>
          <p:cNvPr id="411" name="IMG_0411.jpeg"/>
          <p:cNvPicPr/>
          <p:nvPr/>
        </p:nvPicPr>
        <p:blipFill>
          <a:blip r:embed="rId4">
            <a:extLst/>
          </a:blip>
          <a:stretch>
            <a:fillRect/>
          </a:stretch>
        </p:blipFill>
        <p:spPr>
          <a:xfrm>
            <a:off x="4192437" y="2384155"/>
            <a:ext cx="4619926" cy="3464943"/>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 name="Shape 115"/>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Flashing an ACC Controller</a:t>
            </a:r>
          </a:p>
        </p:txBody>
      </p:sp>
      <p:sp>
        <p:nvSpPr>
          <p:cNvPr id="116" name="Shape 116"/>
          <p:cNvSpPr/>
          <p:nvPr>
            <p:ph type="body" idx="1"/>
          </p:nvPr>
        </p:nvSpPr>
        <p:spPr>
          <a:prstGeom prst="rect">
            <a:avLst/>
          </a:prstGeom>
        </p:spPr>
        <p:txBody>
          <a:bodyPr/>
          <a:lstStyle/>
          <a:p>
            <a:pPr lvl="0" marL="0" indent="0">
              <a:buSzTx/>
              <a:buFontTx/>
              <a:buNone/>
              <a:defRPr sz="1800">
                <a:uFillTx/>
              </a:defRPr>
            </a:pPr>
            <a:r>
              <a:rPr sz="2800">
                <a:uFill>
                  <a:solidFill>
                    <a:srgbClr val="808080"/>
                  </a:solidFill>
                </a:uFill>
              </a:rPr>
              <a:t>Download new firmware</a:t>
            </a:r>
            <a:endParaRPr sz="2800">
              <a:uFill>
                <a:solidFill>
                  <a:srgbClr val="808080"/>
                </a:solidFill>
              </a:uFill>
            </a:endParaRPr>
          </a:p>
          <a:p>
            <a:pPr lvl="0" marL="0" indent="0" algn="ctr">
              <a:buSzTx/>
              <a:buFontTx/>
              <a:buNone/>
              <a:defRPr sz="1800">
                <a:uFillTx/>
              </a:defRPr>
            </a:pPr>
            <a:br>
              <a:rPr sz="2800">
                <a:uFill>
                  <a:solidFill>
                    <a:srgbClr val="808080"/>
                  </a:solidFill>
                </a:uFill>
              </a:rPr>
            </a:br>
            <a:r>
              <a:rPr sz="2800">
                <a:solidFill>
                  <a:srgbClr val="163BF7"/>
                </a:solidFill>
                <a:uFill>
                  <a:solidFill>
                    <a:srgbClr val="808080"/>
                  </a:solidFill>
                </a:uFill>
                <a:hlinkClick r:id="rId2" invalidUrl="" action="" tgtFrame="" tooltip="" history="1" highlightClick="0" endSnd="0"/>
              </a:rPr>
              <a:t>http://www.hunterindustries.com/irrigation-product/controllers/acc</a:t>
            </a:r>
          </a:p>
        </p:txBody>
      </p:sp>
      <p:pic>
        <p:nvPicPr>
          <p:cNvPr id="117" name="Screen Shot 2014-11-10 at 11.09.56 AM.png"/>
          <p:cNvPicPr/>
          <p:nvPr/>
        </p:nvPicPr>
        <p:blipFill>
          <a:blip r:embed="rId3">
            <a:extLst/>
          </a:blip>
          <a:stretch>
            <a:fillRect/>
          </a:stretch>
        </p:blipFill>
        <p:spPr>
          <a:xfrm>
            <a:off x="2317750" y="2626804"/>
            <a:ext cx="8369300" cy="3060701"/>
          </a:xfrm>
          <a:prstGeom prst="rect">
            <a:avLst/>
          </a:prstGeom>
          <a:ln w="12700">
            <a:miter lim="400000"/>
          </a:ln>
        </p:spPr>
      </p:pic>
      <p:sp>
        <p:nvSpPr>
          <p:cNvPr id="118" name="Shape 118"/>
          <p:cNvSpPr/>
          <p:nvPr/>
        </p:nvSpPr>
        <p:spPr>
          <a:xfrm rot="17156724">
            <a:off x="4599431" y="5612981"/>
            <a:ext cx="1270001" cy="1270001"/>
          </a:xfrm>
          <a:prstGeom prst="rightArrow">
            <a:avLst>
              <a:gd name="adj1" fmla="val 32000"/>
              <a:gd name="adj2" fmla="val 64000"/>
            </a:avLst>
          </a:prstGeom>
          <a:gradFill>
            <a:gsLst>
              <a:gs pos="0">
                <a:srgbClr val="730001"/>
              </a:gs>
              <a:gs pos="80000">
                <a:srgbClr val="970001"/>
              </a:gs>
              <a:gs pos="100000">
                <a:srgbClr val="980001"/>
              </a:gs>
            </a:gsLst>
            <a:lin ang="16200000"/>
          </a:gradFill>
          <a:ln w="3175">
            <a:solidFill>
              <a:srgbClr val="980001"/>
            </a:solidFill>
            <a:round/>
          </a:ln>
          <a:effectLst>
            <a:outerShdw sx="100000" sy="100000" kx="0" ky="0" algn="b" rotWithShape="0" blurRad="38100" dist="12700" dir="5400000">
              <a:srgbClr val="000000">
                <a:alpha val="35000"/>
              </a:srgbClr>
            </a:outerShdw>
          </a:effectLst>
        </p:spPr>
        <p:txBody>
          <a:bodyPr lIns="48767" tIns="48767" rIns="48767" bIns="48767" anchor="ctr"/>
          <a:lstStyle/>
          <a:p>
            <a:pPr lvl="0">
              <a:defRPr>
                <a:solidFill>
                  <a:srgbClr val="FFFFFF"/>
                </a:solidFill>
                <a:uFill>
                  <a:solidFill>
                    <a:srgbClr val="FFFFFF"/>
                  </a:solidFill>
                </a:uFill>
              </a:defRPr>
            </a:pPr>
          </a:p>
        </p:txBody>
      </p:sp>
      <p:sp>
        <p:nvSpPr>
          <p:cNvPr id="119" name="Shape 119"/>
          <p:cNvSpPr/>
          <p:nvPr/>
        </p:nvSpPr>
        <p:spPr>
          <a:xfrm rot="17086791">
            <a:off x="2490545" y="5614960"/>
            <a:ext cx="1270001" cy="1270001"/>
          </a:xfrm>
          <a:prstGeom prst="rightArrow">
            <a:avLst>
              <a:gd name="adj1" fmla="val 32000"/>
              <a:gd name="adj2" fmla="val 64000"/>
            </a:avLst>
          </a:prstGeom>
          <a:gradFill>
            <a:gsLst>
              <a:gs pos="0">
                <a:srgbClr val="FFB39D"/>
              </a:gs>
              <a:gs pos="35000">
                <a:srgbClr val="FFC9B9"/>
              </a:gs>
              <a:gs pos="100000">
                <a:srgbClr val="FFEAE4"/>
              </a:gs>
            </a:gsLst>
            <a:lin ang="16200000"/>
          </a:gradFill>
          <a:ln w="3175">
            <a:solidFill>
              <a:srgbClr val="BB5C00"/>
            </a:solidFill>
            <a:round/>
          </a:ln>
          <a:effectLst>
            <a:outerShdw sx="100000" sy="100000" kx="0" ky="0" algn="b" rotWithShape="0" blurRad="38100" dist="12700" dir="5400000">
              <a:srgbClr val="000000">
                <a:alpha val="38000"/>
              </a:srgbClr>
            </a:outerShdw>
          </a:effectLst>
        </p:spPr>
        <p:txBody>
          <a:bodyPr lIns="48767" tIns="48767" rIns="48767" bIns="48767" anchor="ctr"/>
          <a:lstStyle/>
          <a:p>
            <a:pPr lvl="0"/>
          </a:p>
        </p:txBody>
      </p:sp>
      <p:sp>
        <p:nvSpPr>
          <p:cNvPr id="120" name="Shape 120"/>
          <p:cNvSpPr/>
          <p:nvPr/>
        </p:nvSpPr>
        <p:spPr>
          <a:xfrm rot="15199113">
            <a:off x="9402701" y="5611851"/>
            <a:ext cx="1270001" cy="1270001"/>
          </a:xfrm>
          <a:prstGeom prst="rightArrow">
            <a:avLst>
              <a:gd name="adj1" fmla="val 32000"/>
              <a:gd name="adj2" fmla="val 64000"/>
            </a:avLst>
          </a:prstGeom>
          <a:solidFill>
            <a:srgbClr val="508709"/>
          </a:solidFill>
          <a:ln w="38100">
            <a:solidFill>
              <a:srgbClr val="FFFFFF"/>
            </a:solidFill>
            <a:round/>
          </a:ln>
          <a:effectLst>
            <a:outerShdw sx="100000" sy="100000" kx="0" ky="0" algn="b" rotWithShape="0" blurRad="38100" dist="12700" dir="5400000">
              <a:srgbClr val="000000">
                <a:alpha val="38000"/>
              </a:srgbClr>
            </a:outerShdw>
          </a:effectLst>
        </p:spPr>
        <p:txBody>
          <a:bodyPr lIns="48767" tIns="48767" rIns="48767" bIns="48767" anchor="ctr"/>
          <a:lstStyle/>
          <a:p>
            <a:pPr lvl="0">
              <a:defRPr>
                <a:solidFill>
                  <a:srgbClr val="FFFFFF"/>
                </a:solidFill>
                <a:uFill>
                  <a:solidFill>
                    <a:srgbClr val="FFFFFF"/>
                  </a:solidFill>
                </a:uFill>
              </a:defRPr>
            </a:pP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Flashing an ACC Controller</a:t>
            </a:r>
          </a:p>
        </p:txBody>
      </p:sp>
      <p:sp>
        <p:nvSpPr>
          <p:cNvPr id="123" name="Shape 123"/>
          <p:cNvSpPr/>
          <p:nvPr>
            <p:ph type="body" idx="1"/>
          </p:nvPr>
        </p:nvSpPr>
        <p:spPr>
          <a:prstGeom prst="rect">
            <a:avLst/>
          </a:prstGeom>
        </p:spPr>
        <p:txBody>
          <a:bodyPr/>
          <a:lstStyle/>
          <a:p>
            <a:pPr lvl="0">
              <a:defRPr sz="1800">
                <a:uFillTx/>
              </a:defRPr>
            </a:pPr>
            <a:r>
              <a:rPr sz="2800">
                <a:uFill>
                  <a:solidFill>
                    <a:srgbClr val="808080"/>
                  </a:solidFill>
                </a:uFill>
              </a:rPr>
              <a:t>Flashing the Facepack: </a:t>
            </a:r>
            <a:br>
              <a:rPr sz="2800">
                <a:uFill>
                  <a:solidFill>
                    <a:srgbClr val="808080"/>
                  </a:solidFill>
                </a:uFill>
              </a:rPr>
            </a:br>
            <a:endParaRPr sz="1200">
              <a:uFill>
                <a:solidFill>
                  <a:srgbClr val="808080"/>
                </a:solidFill>
              </a:uFill>
              <a:latin typeface="Times"/>
              <a:ea typeface="Times"/>
              <a:cs typeface="Times"/>
              <a:sym typeface="Times"/>
            </a:endParaRPr>
          </a:p>
          <a:p>
            <a:pPr lvl="0" marL="457200" indent="-457200" defTabSz="457200">
              <a:spcBef>
                <a:spcPts val="1300"/>
              </a:spcBef>
              <a:buSzTx/>
              <a:buFontTx/>
              <a:buNone/>
              <a:tabLst>
                <a:tab pos="139700" algn="l"/>
                <a:tab pos="457200" algn="l"/>
              </a:tabLst>
              <a:defRPr sz="1800">
                <a:uFillTx/>
              </a:defRPr>
            </a:pPr>
            <a:r>
              <a:rPr b="1" sz="1300">
                <a:latin typeface="+mj-lt"/>
                <a:ea typeface="+mj-ea"/>
                <a:cs typeface="+mj-cs"/>
                <a:sym typeface="Helvetica"/>
              </a:rPr>
              <a:t>	</a:t>
            </a:r>
            <a:r>
              <a:rPr b="1" sz="1500">
                <a:latin typeface="+mj-lt"/>
                <a:ea typeface="+mj-ea"/>
                <a:cs typeface="+mj-cs"/>
                <a:sym typeface="Helvetica"/>
              </a:rPr>
              <a:t>1.	Do not start the bootloader software until these steps are completed in order</a:t>
            </a:r>
            <a:r>
              <a:rPr sz="1500">
                <a:latin typeface="+mj-lt"/>
                <a:ea typeface="+mj-ea"/>
                <a:cs typeface="+mj-cs"/>
                <a:sym typeface="Helvetica"/>
              </a:rPr>
              <a:t>! If it was already </a:t>
            </a:r>
            <a:br>
              <a:rPr sz="1500">
                <a:latin typeface="+mj-lt"/>
                <a:ea typeface="+mj-ea"/>
                <a:cs typeface="+mj-cs"/>
                <a:sym typeface="Helvetica"/>
              </a:rPr>
            </a:br>
            <a:r>
              <a:rPr sz="1500">
                <a:latin typeface="+mj-lt"/>
                <a:ea typeface="+mj-ea"/>
                <a:cs typeface="+mj-cs"/>
                <a:sym typeface="Helvetica"/>
              </a:rPr>
              <a:t>running, close it.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2.	Make an Easy Retrieve backup at the controller, if desired (dial in Run position, press Information and Program buttons at the same time, follow on-screen instructions). Versions 2.00.25 or later will have the Easy Retrieve backup preserved after flashing. </a:t>
            </a:r>
            <a:r>
              <a:rPr sz="1500" u="sng">
                <a:latin typeface="+mj-lt"/>
                <a:ea typeface="+mj-ea"/>
                <a:cs typeface="+mj-cs"/>
                <a:sym typeface="Helvetica"/>
              </a:rPr>
              <a:t>Earlier versions will lose all information</a:t>
            </a:r>
            <a:r>
              <a:rPr sz="1500">
                <a:latin typeface="+mj-lt"/>
                <a:ea typeface="+mj-ea"/>
                <a:cs typeface="+mj-cs"/>
                <a:sym typeface="Helvetica"/>
              </a:rPr>
              <a:t>, and will have to be re-programmed to irrigate.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3.	Connect the computer to the facepack with the cable.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4.	See if the facepack is recognized by the computer. Wait until the display on the controller turns on. The backlight will not turn on, but text should appear (may take a minute).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5.	When the display appears, you are ready to put the facepack in the flash mode.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6.	Press and hold the Up arrow button and the blue Information button, at the same time.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7.    Use the pen to momentarily press and release the Reset button, </a:t>
            </a:r>
            <a:br>
              <a:rPr sz="1500">
                <a:latin typeface="+mj-lt"/>
                <a:ea typeface="+mj-ea"/>
                <a:cs typeface="+mj-cs"/>
                <a:sym typeface="Helvetica"/>
              </a:rPr>
            </a:br>
            <a:r>
              <a:rPr sz="1500">
                <a:latin typeface="+mj-lt"/>
                <a:ea typeface="+mj-ea"/>
                <a:cs typeface="+mj-cs"/>
                <a:sym typeface="Helvetica"/>
              </a:rPr>
              <a:t>in the lower left corner of the facepack, while you continue to hold the buttons down. </a:t>
            </a:r>
            <a:br>
              <a:rPr sz="1500">
                <a:latin typeface="+mj-lt"/>
                <a:ea typeface="+mj-ea"/>
                <a:cs typeface="+mj-cs"/>
                <a:sym typeface="Helvetica"/>
              </a:rPr>
            </a:br>
            <a:endParaRPr sz="1500">
              <a:latin typeface="Times"/>
              <a:ea typeface="Times"/>
              <a:cs typeface="Times"/>
              <a:sym typeface="Times"/>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8.	The controller display should disappear. Release the buttons. The facepack is now ready.</a:t>
            </a:r>
            <a:r>
              <a:rPr sz="1300">
                <a:latin typeface="+mj-lt"/>
                <a:ea typeface="+mj-ea"/>
                <a:cs typeface="+mj-cs"/>
                <a:sym typeface="Helvetica"/>
              </a:rPr>
              <a:t> </a:t>
            </a:r>
            <a:br>
              <a:rPr sz="1300">
                <a:latin typeface="+mj-lt"/>
                <a:ea typeface="+mj-ea"/>
                <a:cs typeface="+mj-cs"/>
                <a:sym typeface="Helvetica"/>
              </a:rPr>
            </a:br>
            <a:endParaRPr sz="1300">
              <a:latin typeface="+mj-lt"/>
              <a:ea typeface="+mj-ea"/>
              <a:cs typeface="+mj-cs"/>
              <a:sym typeface="Helvetica"/>
            </a:endParaRPr>
          </a:p>
        </p:txBody>
      </p:sp>
      <p:pic>
        <p:nvPicPr>
          <p:cNvPr id="124" name="Screen Shot 2014-11-10 at 11.17.54 AM.png"/>
          <p:cNvPicPr/>
          <p:nvPr/>
        </p:nvPicPr>
        <p:blipFill>
          <a:blip r:embed="rId2">
            <a:extLst/>
          </a:blip>
          <a:stretch>
            <a:fillRect/>
          </a:stretch>
        </p:blipFill>
        <p:spPr>
          <a:xfrm>
            <a:off x="8786335" y="4865296"/>
            <a:ext cx="3145110" cy="3196112"/>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Flashing an ACC Controller</a:t>
            </a:r>
          </a:p>
        </p:txBody>
      </p:sp>
      <p:sp>
        <p:nvSpPr>
          <p:cNvPr id="127" name="Shape 127"/>
          <p:cNvSpPr/>
          <p:nvPr>
            <p:ph type="body" idx="1"/>
          </p:nvPr>
        </p:nvSpPr>
        <p:spPr>
          <a:prstGeom prst="rect">
            <a:avLst/>
          </a:prstGeom>
        </p:spPr>
        <p:txBody>
          <a:bodyPr/>
          <a:lstStyle/>
          <a:p>
            <a:pPr lvl="0" marL="457200" indent="-457200" defTabSz="457200">
              <a:spcBef>
                <a:spcPts val="1300"/>
              </a:spcBef>
              <a:buSzTx/>
              <a:buFontTx/>
              <a:buNone/>
              <a:tabLst>
                <a:tab pos="139700" algn="l"/>
                <a:tab pos="457200" algn="l"/>
              </a:tabLst>
              <a:defRPr sz="1800">
                <a:uFillTx/>
              </a:defRPr>
            </a:pPr>
            <a:r>
              <a:rPr sz="1300">
                <a:latin typeface="+mj-lt"/>
                <a:ea typeface="+mj-ea"/>
                <a:cs typeface="+mj-cs"/>
                <a:sym typeface="Helvetica"/>
              </a:rPr>
              <a:t>	</a:t>
            </a:r>
            <a:r>
              <a:rPr sz="1500">
                <a:latin typeface="+mj-lt"/>
                <a:ea typeface="+mj-ea"/>
                <a:cs typeface="+mj-cs"/>
                <a:sym typeface="Helvetica"/>
              </a:rPr>
              <a:t>8.	Double-click the ACC Bootloader program on the computer to start it, and it should open. </a:t>
            </a: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9.    At the top you should see a message that the controller was found. If not, click on search.</a:t>
            </a: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10.    Click on Update Controller.</a:t>
            </a: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Should take about 3 - 5 minutes to update</a:t>
            </a: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a:t>
            </a:r>
          </a:p>
        </p:txBody>
      </p:sp>
      <p:pic>
        <p:nvPicPr>
          <p:cNvPr id="128" name="Screenshot (2).png"/>
          <p:cNvPicPr/>
          <p:nvPr/>
        </p:nvPicPr>
        <p:blipFill>
          <a:blip r:embed="rId2">
            <a:extLst/>
          </a:blip>
          <a:stretch>
            <a:fillRect/>
          </a:stretch>
        </p:blipFill>
        <p:spPr>
          <a:xfrm>
            <a:off x="4828943" y="2105802"/>
            <a:ext cx="8072577" cy="5894087"/>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 name="Shape 130"/>
          <p:cNvSpPr/>
          <p:nvPr>
            <p:ph type="title"/>
          </p:nvPr>
        </p:nvSpPr>
        <p:spPr>
          <a:prstGeom prst="rect">
            <a:avLst/>
          </a:prstGeom>
        </p:spPr>
        <p:txBody>
          <a:bodyPr/>
          <a:lstStyle/>
          <a:p>
            <a:pPr lvl="0">
              <a:defRPr b="0" sz="1800">
                <a:solidFill>
                  <a:srgbClr val="000000"/>
                </a:solidFill>
                <a:uFillTx/>
              </a:defRPr>
            </a:pPr>
            <a:r>
              <a:rPr b="1" sz="3400">
                <a:solidFill>
                  <a:srgbClr val="0C5986"/>
                </a:solidFill>
                <a:uFill>
                  <a:solidFill>
                    <a:srgbClr val="0C5986"/>
                  </a:solidFill>
                </a:uFill>
              </a:rPr>
              <a:t>Flashing an ACC Controller</a:t>
            </a:r>
          </a:p>
        </p:txBody>
      </p:sp>
      <p:sp>
        <p:nvSpPr>
          <p:cNvPr id="131" name="Shape 131"/>
          <p:cNvSpPr/>
          <p:nvPr>
            <p:ph type="body" idx="1"/>
          </p:nvPr>
        </p:nvSpPr>
        <p:spPr>
          <a:prstGeom prst="rect">
            <a:avLst/>
          </a:prstGeom>
        </p:spPr>
        <p:txBody>
          <a:bodyPr/>
          <a:lstStyle/>
          <a:p>
            <a:pPr lvl="0" marL="457200" indent="-457200" defTabSz="457200">
              <a:spcBef>
                <a:spcPts val="1300"/>
              </a:spcBef>
              <a:buSzTx/>
              <a:buFontTx/>
              <a:buNone/>
              <a:tabLst>
                <a:tab pos="139700" algn="l"/>
                <a:tab pos="457200" algn="l"/>
              </a:tabLst>
              <a:defRPr sz="1800">
                <a:uFillTx/>
              </a:defRPr>
            </a:pPr>
            <a:r>
              <a:rPr sz="1300">
                <a:latin typeface="+mj-lt"/>
                <a:ea typeface="+mj-ea"/>
                <a:cs typeface="+mj-cs"/>
                <a:sym typeface="Helvetica"/>
              </a:rPr>
              <a:t>	</a:t>
            </a:r>
            <a:endParaRPr sz="13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11. After it is complete, you can disconnect the facepack.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12.	Reset all facepack data before reinstalling in the controller. This will get rid of any "old" data that may not fit the new operating system.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13.	To Reset, reapply power to the facepack. You can reconnect the USB, install a 9 VDC battery, or just install it back into the controller.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14.	Press the Program button and hold it down.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15.	Press and release the Reset button again (while holding the Program button) and continue to hold it for about 5 seconds, until the Reset menu appears.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16.	Use the Down arrow button to move down to the last selection, Reset All Data, and press the + button to erase. </a:t>
            </a:r>
            <a:br>
              <a:rPr sz="1500">
                <a:latin typeface="+mj-lt"/>
                <a:ea typeface="+mj-ea"/>
                <a:cs typeface="+mj-cs"/>
                <a:sym typeface="Helvetica"/>
              </a:rPr>
            </a:br>
            <a:endParaRPr sz="1500">
              <a:latin typeface="+mj-lt"/>
              <a:ea typeface="+mj-ea"/>
              <a:cs typeface="+mj-cs"/>
              <a:sym typeface="Helvetica"/>
            </a:endParaRPr>
          </a:p>
          <a:p>
            <a:pPr lvl="0" marL="457200" indent="-457200" defTabSz="457200">
              <a:spcBef>
                <a:spcPts val="1300"/>
              </a:spcBef>
              <a:buSzTx/>
              <a:buFontTx/>
              <a:buNone/>
              <a:tabLst>
                <a:tab pos="139700" algn="l"/>
                <a:tab pos="457200" algn="l"/>
              </a:tabLst>
              <a:defRPr sz="1800">
                <a:uFillTx/>
              </a:defRPr>
            </a:pPr>
            <a:r>
              <a:rPr sz="1500">
                <a:latin typeface="+mj-lt"/>
                <a:ea typeface="+mj-ea"/>
                <a:cs typeface="+mj-cs"/>
                <a:sym typeface="Helvetica"/>
              </a:rPr>
              <a:t>	17.	It will ask you if you are sure. Press + again to continue. In a few seconds the display will show All Data Erased. </a:t>
            </a:r>
            <a:br>
              <a:rPr sz="1500">
                <a:latin typeface="+mj-lt"/>
                <a:ea typeface="+mj-ea"/>
                <a:cs typeface="+mj-cs"/>
                <a:sym typeface="Helvetica"/>
              </a:rPr>
            </a:br>
            <a:endParaRPr sz="1500">
              <a:latin typeface="+mj-lt"/>
              <a:ea typeface="+mj-ea"/>
              <a:cs typeface="+mj-cs"/>
              <a:sym typeface="Helvetica"/>
            </a:endParaRPr>
          </a:p>
          <a:p>
            <a:pPr lvl="0" marL="0" indent="0" defTabSz="457200">
              <a:spcBef>
                <a:spcPts val="1200"/>
              </a:spcBef>
              <a:buSzTx/>
              <a:buFontTx/>
              <a:buNone/>
              <a:defRPr sz="1800">
                <a:uFillTx/>
              </a:defRPr>
            </a:pPr>
            <a:r>
              <a:rPr sz="1500">
                <a:latin typeface="+mj-lt"/>
                <a:ea typeface="+mj-ea"/>
                <a:cs typeface="+mj-cs"/>
                <a:sym typeface="Helvetica"/>
              </a:rPr>
              <a:t>The entire facepack is now updated and reset, and ready to be replaced in the controller. </a:t>
            </a:r>
            <a:endParaRPr sz="1500">
              <a:latin typeface="Times"/>
              <a:ea typeface="Times"/>
              <a:cs typeface="Times"/>
              <a:sym typeface="Times"/>
            </a:endParaRPr>
          </a:p>
          <a:p>
            <a:pPr lvl="0" marL="0" indent="0" defTabSz="457200">
              <a:spcBef>
                <a:spcPts val="1200"/>
              </a:spcBef>
              <a:buSzTx/>
              <a:buFontTx/>
              <a:buNone/>
              <a:defRPr sz="1800">
                <a:uFillTx/>
              </a:defRPr>
            </a:pPr>
            <a:r>
              <a:rPr sz="1500">
                <a:latin typeface="+mj-lt"/>
                <a:ea typeface="+mj-ea"/>
                <a:cs typeface="+mj-cs"/>
                <a:sym typeface="Helvetica"/>
              </a:rPr>
              <a:t>To restore the Easy Retrieve, place dial in Run position, and press Information and Programs buttons at the same time. Restore will appear as a menu selection (only if a backup was made in the first place). Use the Down arrow to select Restore and press the + button. </a:t>
            </a:r>
            <a:endParaRPr sz="1500">
              <a:latin typeface="+mj-lt"/>
              <a:ea typeface="+mj-ea"/>
              <a:cs typeface="+mj-cs"/>
              <a:sym typeface="Helvetica"/>
            </a:endParaRPr>
          </a:p>
          <a:p>
            <a:pPr lvl="0" marL="0" indent="0" defTabSz="457200">
              <a:spcBef>
                <a:spcPts val="1200"/>
              </a:spcBef>
              <a:buSzTx/>
              <a:buFontTx/>
              <a:buNone/>
              <a:defRPr sz="1800">
                <a:uFillTx/>
              </a:defRPr>
            </a:pPr>
            <a:endParaRPr sz="1500">
              <a:latin typeface="+mj-lt"/>
              <a:ea typeface="+mj-ea"/>
              <a:cs typeface="+mj-cs"/>
              <a:sym typeface="Helvetica"/>
            </a:endParaRP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3" name="Shape 133"/>
          <p:cNvSpPr/>
          <p:nvPr>
            <p:ph type="title"/>
          </p:nvPr>
        </p:nvSpPr>
        <p:spPr>
          <a:prstGeom prst="rect">
            <a:avLst/>
          </a:prstGeom>
        </p:spPr>
        <p:txBody>
          <a:bodyPr/>
          <a:lstStyle/>
          <a:p>
            <a:pPr lvl="0">
              <a:defRPr sz="1800">
                <a:solidFill>
                  <a:srgbClr val="000000"/>
                </a:solidFill>
                <a:uFillTx/>
              </a:defRPr>
            </a:pPr>
            <a:r>
              <a:rPr sz="3800">
                <a:solidFill>
                  <a:srgbClr val="FFFFFF"/>
                </a:solidFill>
                <a:uFill>
                  <a:solidFill>
                    <a:srgbClr val="FFFFFF"/>
                  </a:solidFill>
                </a:uFill>
              </a:rPr>
              <a:t>Flashing an ICD-HP</a:t>
            </a:r>
          </a:p>
        </p:txBody>
      </p:sp>
      <p:pic>
        <p:nvPicPr>
          <p:cNvPr id="134" name="image43.jpg" descr="C:\Documents and Settings\jfleming\My Documents\My Pictures\ICD-HP\ICDHPhand.jpg"/>
          <p:cNvPicPr/>
          <p:nvPr/>
        </p:nvPicPr>
        <p:blipFill>
          <a:blip r:embed="rId2">
            <a:extLst/>
          </a:blip>
          <a:stretch>
            <a:fillRect/>
          </a:stretch>
        </p:blipFill>
        <p:spPr>
          <a:xfrm>
            <a:off x="4324200" y="2108470"/>
            <a:ext cx="4356400" cy="7662888"/>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ph type="title"/>
          </p:nvPr>
        </p:nvSpPr>
        <p:spPr>
          <a:prstGeom prst="rect">
            <a:avLst/>
          </a:prstGeom>
        </p:spPr>
        <p:txBody>
          <a:bodyPr/>
          <a:lstStyle>
            <a:lvl1pPr>
              <a:defRPr b="0" sz="3800">
                <a:solidFill>
                  <a:srgbClr val="000000"/>
                </a:solidFill>
                <a:uFill>
                  <a:solidFill>
                    <a:srgbClr val="FFFFFF"/>
                  </a:solidFill>
                </a:uFill>
              </a:defRPr>
            </a:lvl1pPr>
          </a:lstStyle>
          <a:p>
            <a:pPr lvl="0">
              <a:defRPr sz="1800">
                <a:uFillTx/>
              </a:defRPr>
            </a:pPr>
            <a:r>
              <a:rPr sz="3800">
                <a:uFill>
                  <a:solidFill>
                    <a:srgbClr val="FFFFFF"/>
                  </a:solidFill>
                </a:uFill>
              </a:rPr>
              <a:t>Flashing an ICD-HP</a:t>
            </a:r>
          </a:p>
        </p:txBody>
      </p:sp>
      <p:sp>
        <p:nvSpPr>
          <p:cNvPr id="137" name="Shape 137"/>
          <p:cNvSpPr/>
          <p:nvPr>
            <p:ph type="body" idx="1"/>
          </p:nvPr>
        </p:nvSpPr>
        <p:spPr>
          <a:prstGeom prst="rect">
            <a:avLst/>
          </a:prstGeom>
        </p:spPr>
        <p:txBody>
          <a:bodyPr/>
          <a:lstStyle/>
          <a:p>
            <a:pPr lvl="0">
              <a:defRPr sz="1800">
                <a:uFillTx/>
              </a:defRPr>
            </a:pPr>
            <a:r>
              <a:rPr sz="2800">
                <a:uFill>
                  <a:solidFill>
                    <a:srgbClr val="808080"/>
                  </a:solidFill>
                </a:uFill>
              </a:rPr>
              <a:t>Download new firmware </a:t>
            </a:r>
            <a:endParaRPr sz="2800">
              <a:uFill>
                <a:solidFill>
                  <a:srgbClr val="808080"/>
                </a:solidFill>
              </a:uFill>
            </a:endParaRPr>
          </a:p>
          <a:p>
            <a:pPr lvl="0">
              <a:defRPr sz="1800">
                <a:uFillTx/>
              </a:defRPr>
            </a:pPr>
            <a:r>
              <a:rPr sz="2800">
                <a:uFill>
                  <a:solidFill>
                    <a:srgbClr val="808080"/>
                  </a:solidFill>
                </a:uFill>
              </a:rPr>
              <a:t>Use supplied USB cable</a:t>
            </a:r>
            <a:endParaRPr sz="2800">
              <a:uFill>
                <a:solidFill>
                  <a:srgbClr val="808080"/>
                </a:solidFill>
              </a:uFill>
            </a:endParaRPr>
          </a:p>
          <a:p>
            <a:pPr lvl="0">
              <a:defRPr sz="1800">
                <a:uFillTx/>
              </a:defRPr>
            </a:pPr>
            <a:r>
              <a:rPr sz="2800">
                <a:uFill>
                  <a:solidFill>
                    <a:srgbClr val="808080"/>
                  </a:solidFill>
                </a:uFill>
              </a:rPr>
              <a:t>Update ICD-HP</a:t>
            </a:r>
            <a:endParaRPr sz="2800">
              <a:uFill>
                <a:solidFill>
                  <a:srgbClr val="808080"/>
                </a:solidFill>
              </a:uFill>
            </a:endParaRPr>
          </a:p>
          <a:p>
            <a:pPr lvl="0" marL="0" indent="0">
              <a:buSzTx/>
              <a:buFontTx/>
              <a:buNone/>
              <a:defRPr sz="1800">
                <a:uFillTx/>
              </a:defRPr>
            </a:pPr>
            <a:endParaRPr sz="2800">
              <a:uFill>
                <a:solidFill>
                  <a:srgbClr val="808080"/>
                </a:solidFill>
              </a:uFill>
            </a:endParaRPr>
          </a:p>
          <a:p>
            <a:pPr lvl="0" marL="0" indent="0" algn="ctr">
              <a:buSzTx/>
              <a:buFontTx/>
              <a:buNone/>
              <a:defRPr sz="1800">
                <a:uFillTx/>
              </a:defRPr>
            </a:pPr>
            <a:r>
              <a:rPr sz="2800">
                <a:solidFill>
                  <a:srgbClr val="0C5986"/>
                </a:solidFill>
                <a:uFill>
                  <a:solidFill>
                    <a:srgbClr val="808080"/>
                  </a:solidFill>
                </a:uFill>
                <a:hlinkClick r:id="rId2" invalidUrl="" action="" tgtFrame="" tooltip="" history="1" highlightClick="0" endSnd="0"/>
              </a:rPr>
              <a:t>http://www.hunterindustries.com/irrigation-product/controllers/icd-hp</a:t>
            </a:r>
          </a:p>
        </p:txBody>
      </p:sp>
      <p:pic>
        <p:nvPicPr>
          <p:cNvPr id="138" name="Screen Shot 2014-11-10 at 11.45.47 AM.png"/>
          <p:cNvPicPr/>
          <p:nvPr/>
        </p:nvPicPr>
        <p:blipFill>
          <a:blip r:embed="rId3">
            <a:extLst/>
          </a:blip>
          <a:stretch>
            <a:fillRect/>
          </a:stretch>
        </p:blipFill>
        <p:spPr>
          <a:xfrm>
            <a:off x="1933021" y="4500722"/>
            <a:ext cx="3962401" cy="2857501"/>
          </a:xfrm>
          <a:prstGeom prst="rect">
            <a:avLst/>
          </a:prstGeom>
          <a:ln w="12700">
            <a:miter lim="400000"/>
          </a:ln>
        </p:spPr>
      </p:pic>
      <p:pic>
        <p:nvPicPr>
          <p:cNvPr id="139" name="Screen Shot 2014-11-10 at 11.56.16 AM.png"/>
          <p:cNvPicPr/>
          <p:nvPr/>
        </p:nvPicPr>
        <p:blipFill>
          <a:blip r:embed="rId4">
            <a:extLst/>
          </a:blip>
          <a:stretch>
            <a:fillRect/>
          </a:stretch>
        </p:blipFill>
        <p:spPr>
          <a:xfrm>
            <a:off x="8706489" y="5072222"/>
            <a:ext cx="2311401" cy="1714501"/>
          </a:xfrm>
          <a:prstGeom prst="rect">
            <a:avLst/>
          </a:prstGeom>
          <a:ln w="12700">
            <a:miter lim="400000"/>
          </a:ln>
        </p:spPr>
      </p:pic>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C5986"/>
      </a:accent1>
      <a:accent2>
        <a:srgbClr val="DDF53D"/>
      </a:accent2>
      <a:accent3>
        <a:srgbClr val="508709"/>
      </a:accent3>
      <a:accent4>
        <a:srgbClr val="BF5E00"/>
      </a:accent4>
      <a:accent5>
        <a:srgbClr val="9C0001"/>
      </a:accent5>
      <a:accent6>
        <a:srgbClr val="66007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12700" dir="5400000">
              <a:srgbClr val="000000">
                <a:alpha val="35000"/>
              </a:srgbClr>
            </a:outerShdw>
          </a:effectLst>
        </a:effectStyle>
        <a:effectStyle>
          <a:effectLst>
            <a:outerShdw sx="100000" sy="100000" kx="0" ky="0" algn="b" rotWithShape="0" blurRad="38100" dist="12700" dir="5400000">
              <a:srgbClr val="000000">
                <a:alpha val="35000"/>
              </a:srgbClr>
            </a:outerShdw>
          </a:effectLst>
        </a:effectStyle>
        <a:effectStyle>
          <a:effectLst>
            <a:outerShdw sx="100000" sy="100000" kx="0" ky="0" algn="b" rotWithShape="0" blurRad="38100" dist="127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C5986"/>
          </a:solidFill>
          <a:prstDash val="solid"/>
          <a:round/>
        </a:ln>
        <a:effectLst>
          <a:outerShdw sx="100000" sy="100000" kx="0" ky="0" algn="b" rotWithShape="0" blurRad="38100" dist="12700" dir="5400000">
            <a:srgbClr val="000000">
              <a:alpha val="35000"/>
            </a:srgbClr>
          </a:outerShdw>
        </a:effectLst>
      </a:spPr>
      <a:bodyPr rot="0" spcFirstLastPara="1" vertOverflow="overflow" horzOverflow="overflow" vert="horz" wrap="square" lIns="48767" tIns="48767" rIns="48767" bIns="48767"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C5986"/>
          </a:solidFill>
          <a:prstDash val="solid"/>
          <a:round/>
        </a:ln>
        <a:effectLst>
          <a:outerShdw sx="100000" sy="100000" kx="0" ky="0" algn="b" rotWithShape="0" blurRad="38100" dist="127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8767" tIns="48767" rIns="48767" bIns="48767" numCol="1" spcCol="38100" rtlCol="0" anchor="t"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C5986"/>
      </a:accent1>
      <a:accent2>
        <a:srgbClr val="DDF53D"/>
      </a:accent2>
      <a:accent3>
        <a:srgbClr val="508709"/>
      </a:accent3>
      <a:accent4>
        <a:srgbClr val="BF5E00"/>
      </a:accent4>
      <a:accent5>
        <a:srgbClr val="9C0001"/>
      </a:accent5>
      <a:accent6>
        <a:srgbClr val="660075"/>
      </a:accent6>
      <a:hlink>
        <a:srgbClr val="0000FF"/>
      </a:hlink>
      <a:folHlink>
        <a:srgbClr val="FF00FF"/>
      </a:folHlink>
    </a:clrScheme>
    <a:fontScheme name="Default">
      <a:majorFont>
        <a:latin typeface="Helvetica"/>
        <a:ea typeface="Helvetica"/>
        <a:cs typeface="Helvetica"/>
      </a:majorFont>
      <a:minorFont>
        <a:latin typeface="Avenir Book"/>
        <a:ea typeface="Avenir Book"/>
        <a:cs typeface="Avenir Book"/>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12700" dir="5400000">
              <a:srgbClr val="000000">
                <a:alpha val="35000"/>
              </a:srgbClr>
            </a:outerShdw>
          </a:effectLst>
        </a:effectStyle>
        <a:effectStyle>
          <a:effectLst>
            <a:outerShdw sx="100000" sy="100000" kx="0" ky="0" algn="b" rotWithShape="0" blurRad="38100" dist="12700" dir="5400000">
              <a:srgbClr val="000000">
                <a:alpha val="35000"/>
              </a:srgbClr>
            </a:outerShdw>
          </a:effectLst>
        </a:effectStyle>
        <a:effectStyle>
          <a:effectLst>
            <a:outerShdw sx="100000" sy="100000" kx="0" ky="0" algn="b" rotWithShape="0" blurRad="38100" dist="127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C5986"/>
          </a:solidFill>
          <a:prstDash val="solid"/>
          <a:round/>
        </a:ln>
        <a:effectLst>
          <a:outerShdw sx="100000" sy="100000" kx="0" ky="0" algn="b" rotWithShape="0" blurRad="38100" dist="12700" dir="5400000">
            <a:srgbClr val="000000">
              <a:alpha val="35000"/>
            </a:srgbClr>
          </a:outerShdw>
        </a:effectLst>
      </a:spPr>
      <a:bodyPr rot="0" spcFirstLastPara="1" vertOverflow="overflow" horzOverflow="overflow" vert="horz" wrap="square" lIns="48767" tIns="48767" rIns="48767" bIns="48767"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C5986"/>
          </a:solidFill>
          <a:prstDash val="solid"/>
          <a:round/>
        </a:ln>
        <a:effectLst>
          <a:outerShdw sx="100000" sy="100000" kx="0" ky="0" algn="b" rotWithShape="0" blurRad="38100" dist="127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8767" tIns="48767" rIns="48767" bIns="48767" numCol="1" spcCol="38100" rtlCol="0" anchor="t"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