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59" d="100"/>
          <a:sy n="59" d="100"/>
        </p:scale>
        <p:origin x="28" y="8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DA89FC-BEE0-4D11-BB5B-3C45AA9A5ECE}" type="datetimeFigureOut">
              <a:rPr lang="en-US" smtClean="0"/>
              <a:t>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593A3F-61D0-480F-BD32-A387F3DC3730}" type="slidenum">
              <a:rPr lang="en-US" smtClean="0"/>
              <a:t>‹#›</a:t>
            </a:fld>
            <a:endParaRPr lang="en-US"/>
          </a:p>
        </p:txBody>
      </p:sp>
    </p:spTree>
    <p:extLst>
      <p:ext uri="{BB962C8B-B14F-4D97-AF65-F5344CB8AC3E}">
        <p14:creationId xmlns:p14="http://schemas.microsoft.com/office/powerpoint/2010/main" val="395871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list of tools that will help in troubleshooting different types of faults. Each one is described in the next slides. Mention that these are recommendations only, and highlight the required ranges of them for equivalent brands.</a:t>
            </a:r>
            <a:endParaRPr lang="en-US" dirty="0"/>
          </a:p>
        </p:txBody>
      </p:sp>
      <p:sp>
        <p:nvSpPr>
          <p:cNvPr id="4" name="Slide Number Placeholder 3"/>
          <p:cNvSpPr>
            <a:spLocks noGrp="1"/>
          </p:cNvSpPr>
          <p:nvPr>
            <p:ph type="sldNum" sz="quarter" idx="10"/>
          </p:nvPr>
        </p:nvSpPr>
        <p:spPr/>
        <p:txBody>
          <a:bodyPr/>
          <a:lstStyle/>
          <a:p>
            <a:fld id="{590BE634-29BE-44A7-A92D-A20882C634F4}" type="slidenum">
              <a:rPr lang="en-US" smtClean="0"/>
              <a:t>2</a:t>
            </a:fld>
            <a:endParaRPr lang="en-US"/>
          </a:p>
        </p:txBody>
      </p:sp>
    </p:spTree>
    <p:extLst>
      <p:ext uri="{BB962C8B-B14F-4D97-AF65-F5344CB8AC3E}">
        <p14:creationId xmlns:p14="http://schemas.microsoft.com/office/powerpoint/2010/main" val="3603289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IRRIGATION-title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97934" y="3276600"/>
            <a:ext cx="6400800" cy="533400"/>
          </a:xfrm>
        </p:spPr>
        <p:txBody>
          <a:bodyPr>
            <a:normAutofit/>
          </a:bodyPr>
          <a:lstStyle>
            <a:lvl1pPr marL="0" indent="0" algn="l">
              <a:buNone/>
              <a:defRPr sz="13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Name Goes Here</a:t>
            </a:r>
          </a:p>
        </p:txBody>
      </p:sp>
      <p:sp>
        <p:nvSpPr>
          <p:cNvPr id="2" name="Title 1"/>
          <p:cNvSpPr>
            <a:spLocks noGrp="1"/>
          </p:cNvSpPr>
          <p:nvPr>
            <p:ph type="ctrTitle" hasCustomPrompt="1"/>
          </p:nvPr>
        </p:nvSpPr>
        <p:spPr>
          <a:xfrm>
            <a:off x="397934" y="1658256"/>
            <a:ext cx="7772400" cy="703944"/>
          </a:xfrm>
        </p:spPr>
        <p:txBody>
          <a:bodyPr>
            <a:normAutofit/>
          </a:bodyPr>
          <a:lstStyle>
            <a:lvl1pPr algn="l">
              <a:defRPr sz="2800" b="0" baseline="0">
                <a:solidFill>
                  <a:srgbClr val="FFFFFF"/>
                </a:solidFill>
              </a:defRPr>
            </a:lvl1pPr>
          </a:lstStyle>
          <a:p>
            <a:r>
              <a:rPr lang="en-US" dirty="0"/>
              <a:t>Title of Presentation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2">
    <p:spTree>
      <p:nvGrpSpPr>
        <p:cNvPr id="1" name=""/>
        <p:cNvGrpSpPr/>
        <p:nvPr/>
      </p:nvGrpSpPr>
      <p:grpSpPr>
        <a:xfrm>
          <a:off x="0" y="0"/>
          <a:ext cx="0" cy="0"/>
          <a:chOff x="0" y="0"/>
          <a:chExt cx="0" cy="0"/>
        </a:xfrm>
      </p:grpSpPr>
      <p:pic>
        <p:nvPicPr>
          <p:cNvPr id="8" name="Picture 7" descr="IRRIGATION-BODYSLIDE_TE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533400"/>
            <a:ext cx="6705600" cy="990600"/>
          </a:xfrm>
        </p:spPr>
        <p:txBody>
          <a:bodyPr>
            <a:normAutofit/>
          </a:bodyPr>
          <a:lstStyle>
            <a:lvl1pPr algn="l">
              <a:defRPr sz="2400" b="1">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09600" y="1646237"/>
            <a:ext cx="7924800" cy="3763963"/>
          </a:xfrm>
        </p:spPr>
        <p:txBody>
          <a:bodyPr/>
          <a:lstStyle>
            <a:lvl1pPr>
              <a:defRPr sz="2000">
                <a:solidFill>
                  <a:schemeClr val="tx1">
                    <a:lumMod val="50000"/>
                    <a:lumOff val="50000"/>
                  </a:schemeClr>
                </a:solidFill>
              </a:defRPr>
            </a:lvl1pPr>
            <a:lvl2pPr>
              <a:lnSpc>
                <a:spcPct val="110000"/>
              </a:lnSpc>
              <a:defRPr sz="1600">
                <a:solidFill>
                  <a:schemeClr val="tx1">
                    <a:lumMod val="50000"/>
                    <a:lumOff val="50000"/>
                  </a:schemeClr>
                </a:solidFill>
              </a:defRPr>
            </a:lvl2pPr>
            <a:lvl3pPr>
              <a:lnSpc>
                <a:spcPct val="110000"/>
              </a:lnSpc>
              <a:defRPr sz="1400">
                <a:solidFill>
                  <a:schemeClr val="tx1">
                    <a:lumMod val="50000"/>
                    <a:lumOff val="50000"/>
                  </a:schemeClr>
                </a:solidFill>
              </a:defRPr>
            </a:lvl3pPr>
            <a:lvl4pPr>
              <a:lnSpc>
                <a:spcPct val="110000"/>
              </a:lnSpc>
              <a:defRPr sz="1400">
                <a:solidFill>
                  <a:schemeClr val="tx1">
                    <a:lumMod val="50000"/>
                    <a:lumOff val="50000"/>
                  </a:schemeClr>
                </a:solidFill>
              </a:defRPr>
            </a:lvl4pPr>
            <a:lvl5pPr>
              <a:lnSpc>
                <a:spcPct val="110000"/>
              </a:lnSpc>
              <a:defRPr sz="1400">
                <a:solidFill>
                  <a:schemeClr val="tx1">
                    <a:lumMod val="50000"/>
                    <a:lumOff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6" name="Picture 5" descr="Divder-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397934" y="2438400"/>
            <a:ext cx="6400800" cy="533400"/>
          </a:xfrm>
        </p:spPr>
        <p:txBody>
          <a:bodyPr>
            <a:normAutofit/>
          </a:bodyPr>
          <a:lstStyle>
            <a:lvl1pPr marL="0" indent="0" algn="l">
              <a:buNone/>
              <a:defRPr sz="16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Goes Here</a:t>
            </a:r>
          </a:p>
        </p:txBody>
      </p:sp>
      <p:sp>
        <p:nvSpPr>
          <p:cNvPr id="8" name="Title 1"/>
          <p:cNvSpPr>
            <a:spLocks noGrp="1"/>
          </p:cNvSpPr>
          <p:nvPr>
            <p:ph type="ctrTitle" hasCustomPrompt="1"/>
          </p:nvPr>
        </p:nvSpPr>
        <p:spPr>
          <a:xfrm>
            <a:off x="397934" y="1658256"/>
            <a:ext cx="7772400" cy="703944"/>
          </a:xfrm>
        </p:spPr>
        <p:txBody>
          <a:bodyPr>
            <a:normAutofit/>
          </a:bodyPr>
          <a:lstStyle>
            <a:lvl1pPr algn="l">
              <a:defRPr sz="2800" b="0" baseline="0">
                <a:solidFill>
                  <a:srgbClr val="FFFFFF"/>
                </a:solidFill>
              </a:defRPr>
            </a:lvl1pPr>
          </a:lstStyle>
          <a:p>
            <a:r>
              <a:rPr lang="en-US" dirty="0"/>
              <a:t>Divider Slide Title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losing-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026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8EEAE-34A0-4AEC-AAF5-157FD81DE42E}"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7A0887-B656-4844-A773-E496A5264AA5}" type="slidenum">
              <a:rPr lang="en-US"/>
              <a:pPr>
                <a:defRPr/>
              </a:pPr>
              <a:t>‹#›</a:t>
            </a:fld>
            <a:endParaRPr lang="en-US"/>
          </a:p>
        </p:txBody>
      </p:sp>
    </p:spTree>
    <p:extLst>
      <p:ext uri="{BB962C8B-B14F-4D97-AF65-F5344CB8AC3E}">
        <p14:creationId xmlns:p14="http://schemas.microsoft.com/office/powerpoint/2010/main" val="381515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93DBE8-F945-40AF-A04A-17D67AE237E1}" type="datetimeFigureOut">
              <a:rPr lang="en-US"/>
              <a:pPr>
                <a:defRPr/>
              </a:pPr>
              <a:t>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25E497-3A80-4F3D-8C13-1231EF29F1F9}" type="slidenum">
              <a:rPr lang="en-US"/>
              <a:pPr>
                <a:defRPr/>
              </a:pPr>
              <a:t>‹#›</a:t>
            </a:fld>
            <a:endParaRPr lang="en-US"/>
          </a:p>
        </p:txBody>
      </p:sp>
    </p:spTree>
    <p:extLst>
      <p:ext uri="{BB962C8B-B14F-4D97-AF65-F5344CB8AC3E}">
        <p14:creationId xmlns:p14="http://schemas.microsoft.com/office/powerpoint/2010/main" val="185591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312" y="3005670"/>
            <a:ext cx="6770688" cy="1362075"/>
          </a:xfrm>
        </p:spPr>
        <p:txBody>
          <a:bodyPr anchor="t"/>
          <a:lstStyle>
            <a:lvl1pPr algn="l">
              <a:defRPr sz="4000" b="0" cap="none">
                <a:latin typeface="+mj-lt"/>
              </a:defRPr>
            </a:lvl1pPr>
          </a:lstStyle>
          <a:p>
            <a:r>
              <a:rPr lang="en-US" dirty="0"/>
              <a:t>Click To Edit Master Title Style</a:t>
            </a:r>
          </a:p>
        </p:txBody>
      </p:sp>
    </p:spTree>
    <p:extLst>
      <p:ext uri="{BB962C8B-B14F-4D97-AF65-F5344CB8AC3E}">
        <p14:creationId xmlns:p14="http://schemas.microsoft.com/office/powerpoint/2010/main" val="212276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31AA-9CD7-4673-9BE2-0872A2804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36C71D-C2AD-4D29-8479-0C0A8351556B}"/>
              </a:ext>
            </a:extLst>
          </p:cNvPr>
          <p:cNvSpPr>
            <a:spLocks noGrp="1"/>
          </p:cNvSpPr>
          <p:nvPr>
            <p:ph type="subTitle" idx="1"/>
          </p:nvPr>
        </p:nvSpPr>
        <p:spPr/>
        <p:txBody>
          <a:bodyPr/>
          <a:lstStyle/>
          <a:p>
            <a:r>
              <a:rPr lang="en-US" dirty="0"/>
              <a:t> </a:t>
            </a:r>
          </a:p>
        </p:txBody>
      </p:sp>
      <p:sp>
        <p:nvSpPr>
          <p:cNvPr id="3" name="Title 2">
            <a:extLst>
              <a:ext uri="{FF2B5EF4-FFF2-40B4-BE49-F238E27FC236}">
                <a16:creationId xmlns:a16="http://schemas.microsoft.com/office/drawing/2014/main" id="{F00AD835-948D-4142-A4EA-1B5431128838}"/>
              </a:ext>
            </a:extLst>
          </p:cNvPr>
          <p:cNvSpPr>
            <a:spLocks noGrp="1"/>
          </p:cNvSpPr>
          <p:nvPr>
            <p:ph type="ctrTitle"/>
          </p:nvPr>
        </p:nvSpPr>
        <p:spPr/>
        <p:txBody>
          <a:bodyPr/>
          <a:lstStyle/>
          <a:p>
            <a:r>
              <a:rPr lang="en-US" dirty="0"/>
              <a:t>Tools</a:t>
            </a:r>
          </a:p>
        </p:txBody>
      </p:sp>
      <p:pic>
        <p:nvPicPr>
          <p:cNvPr id="4" name="Picture 8">
            <a:extLst>
              <a:ext uri="{FF2B5EF4-FFF2-40B4-BE49-F238E27FC236}">
                <a16:creationId xmlns:a16="http://schemas.microsoft.com/office/drawing/2014/main" id="{B998786B-CA96-4218-A136-3F1DB1C821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682" y="3677833"/>
            <a:ext cx="3101862" cy="318016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6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914400"/>
            <a:ext cx="4953000" cy="3817938"/>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
          <p:cNvSpPr txBox="1">
            <a:spLocks noChangeArrowheads="1"/>
          </p:cNvSpPr>
          <p:nvPr/>
        </p:nvSpPr>
        <p:spPr>
          <a:xfrm>
            <a:off x="2405835" y="5486400"/>
            <a:ext cx="4663505"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GFL3000 Ground Fault Locator</a:t>
            </a:r>
          </a:p>
        </p:txBody>
      </p:sp>
    </p:spTree>
    <p:extLst>
      <p:ext uri="{BB962C8B-B14F-4D97-AF65-F5344CB8AC3E}">
        <p14:creationId xmlns:p14="http://schemas.microsoft.com/office/powerpoint/2010/main" val="327175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8218"/>
                                        </p:tgtEl>
                                        <p:attrNameLst>
                                          <p:attrName>style.visibility</p:attrName>
                                        </p:attrNameLst>
                                      </p:cBhvr>
                                      <p:to>
                                        <p:strVal val="visible"/>
                                      </p:to>
                                    </p:set>
                                    <p:animEffect transition="in" filter="fade">
                                      <p:cBhvr>
                                        <p:cTn id="11" dur="20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63" y="762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a:xfrm>
            <a:off x="2201343" y="5486400"/>
            <a:ext cx="4655853"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Extech 382153 Ground Tester</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270" y="1647511"/>
            <a:ext cx="4343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5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4036"/>
                                        </p:tgtEl>
                                        <p:attrNameLst>
                                          <p:attrName>style.visibility</p:attrName>
                                        </p:attrNameLst>
                                      </p:cBhvr>
                                      <p:to>
                                        <p:strVal val="visible"/>
                                      </p:to>
                                    </p:set>
                                    <p:animEffect transition="in" filter="fade">
                                      <p:cBhvr>
                                        <p:cTn id="11" dur="2000"/>
                                        <p:tgtEl>
                                          <p:spTgt spid="440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034"/>
                                        </p:tgtEl>
                                        <p:attrNameLst>
                                          <p:attrName>style.visibility</p:attrName>
                                        </p:attrNameLst>
                                      </p:cBhvr>
                                      <p:to>
                                        <p:strVal val="visible"/>
                                      </p:to>
                                    </p:set>
                                    <p:animEffect transition="in" filter="fade">
                                      <p:cBhvr>
                                        <p:cTn id="16"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697" y="1782901"/>
            <a:ext cx="530915" cy="3170099"/>
          </a:xfrm>
          <a:prstGeom prst="rect">
            <a:avLst/>
          </a:prstGeom>
          <a:noFill/>
        </p:spPr>
        <p:txBody>
          <a:bodyPr wrap="none" rtlCol="0">
            <a:spAutoFit/>
          </a:bodyPr>
          <a:lstStyle/>
          <a:p>
            <a:pPr algn="ctr"/>
            <a:r>
              <a:rPr lang="en-US" sz="4000" b="1" dirty="0">
                <a:solidFill>
                  <a:schemeClr val="bg1"/>
                </a:solidFill>
              </a:rPr>
              <a:t>T</a:t>
            </a:r>
          </a:p>
          <a:p>
            <a:pPr algn="ctr"/>
            <a:r>
              <a:rPr lang="en-US" sz="4000" b="1" dirty="0">
                <a:solidFill>
                  <a:schemeClr val="bg1"/>
                </a:solidFill>
              </a:rPr>
              <a:t>O</a:t>
            </a:r>
          </a:p>
          <a:p>
            <a:pPr algn="ctr"/>
            <a:r>
              <a:rPr lang="en-US" sz="4000" b="1" dirty="0">
                <a:solidFill>
                  <a:schemeClr val="bg1"/>
                </a:solidFill>
              </a:rPr>
              <a:t>O</a:t>
            </a:r>
          </a:p>
          <a:p>
            <a:pPr algn="ctr"/>
            <a:r>
              <a:rPr lang="en-US" sz="4000" b="1" dirty="0">
                <a:solidFill>
                  <a:schemeClr val="bg1"/>
                </a:solidFill>
              </a:rPr>
              <a:t>L</a:t>
            </a:r>
          </a:p>
          <a:p>
            <a:pPr algn="ctr"/>
            <a:r>
              <a:rPr lang="en-US" sz="4000" b="1" dirty="0">
                <a:solidFill>
                  <a:schemeClr val="bg1"/>
                </a:solidFill>
              </a:rPr>
              <a:t>S</a:t>
            </a:r>
          </a:p>
        </p:txBody>
      </p:sp>
      <p:sp>
        <p:nvSpPr>
          <p:cNvPr id="4" name="TextBox 3"/>
          <p:cNvSpPr txBox="1"/>
          <p:nvPr/>
        </p:nvSpPr>
        <p:spPr>
          <a:xfrm>
            <a:off x="2895600" y="551762"/>
            <a:ext cx="5714641" cy="5078378"/>
          </a:xfrm>
          <a:prstGeom prst="rect">
            <a:avLst/>
          </a:prstGeom>
          <a:noFill/>
        </p:spPr>
        <p:txBody>
          <a:bodyPr wrap="none" rtlCol="0">
            <a:spAutoFit/>
          </a:bodyPr>
          <a:lstStyle/>
          <a:p>
            <a:r>
              <a:rPr lang="en-US" sz="3600" dirty="0"/>
              <a:t>Fluke 117 Voltmeter</a:t>
            </a:r>
          </a:p>
          <a:p>
            <a:r>
              <a:rPr lang="en-US" sz="3600" dirty="0"/>
              <a:t>Extech Clamp On mA meter</a:t>
            </a:r>
          </a:p>
          <a:p>
            <a:r>
              <a:rPr lang="en-US" sz="3600" dirty="0"/>
              <a:t>Armada Clamp On mA meter</a:t>
            </a:r>
          </a:p>
          <a:p>
            <a:r>
              <a:rPr lang="en-US" sz="3600" dirty="0"/>
              <a:t>ICD-HP</a:t>
            </a:r>
          </a:p>
          <a:p>
            <a:r>
              <a:rPr lang="en-US" sz="3600" dirty="0"/>
              <a:t>24Vac/60Hz power source</a:t>
            </a:r>
          </a:p>
          <a:p>
            <a:r>
              <a:rPr lang="en-US" sz="3600" dirty="0"/>
              <a:t>Test decoder/solenoid</a:t>
            </a:r>
          </a:p>
          <a:p>
            <a:r>
              <a:rPr lang="en-US" sz="3600" dirty="0"/>
              <a:t>Armada Wire Tracker</a:t>
            </a:r>
          </a:p>
          <a:p>
            <a:r>
              <a:rPr lang="en-US" sz="3600" dirty="0"/>
              <a:t>Armada Ground Fault Locator</a:t>
            </a:r>
          </a:p>
          <a:p>
            <a:r>
              <a:rPr lang="en-US" sz="3600" dirty="0"/>
              <a:t>Ground Tester</a:t>
            </a:r>
          </a:p>
          <a:p>
            <a:pPr>
              <a:lnSpc>
                <a:spcPts val="0"/>
              </a:lnSpc>
            </a:pPr>
            <a:endParaRPr lang="en-US" sz="3600" dirty="0"/>
          </a:p>
        </p:txBody>
      </p:sp>
      <p:sp>
        <p:nvSpPr>
          <p:cNvPr id="10" name="TextBox 9"/>
          <p:cNvSpPr txBox="1"/>
          <p:nvPr/>
        </p:nvSpPr>
        <p:spPr>
          <a:xfrm>
            <a:off x="3014472" y="4498398"/>
            <a:ext cx="184731" cy="646331"/>
          </a:xfrm>
          <a:prstGeom prst="rect">
            <a:avLst/>
          </a:prstGeom>
          <a:noFill/>
        </p:spPr>
        <p:txBody>
          <a:bodyPr wrap="none" rtlCol="0">
            <a:spAutoFit/>
          </a:bodyPr>
          <a:lstStyle/>
          <a:p>
            <a:endParaRPr lang="en-US" sz="3600" dirty="0"/>
          </a:p>
        </p:txBody>
      </p:sp>
    </p:spTree>
    <p:extLst>
      <p:ext uri="{BB962C8B-B14F-4D97-AF65-F5344CB8AC3E}">
        <p14:creationId xmlns:p14="http://schemas.microsoft.com/office/powerpoint/2010/main" val="130301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48001" y="904429"/>
            <a:ext cx="4419600" cy="4200971"/>
            <a:chOff x="149551" y="1143000"/>
            <a:chExt cx="4419600" cy="4191001"/>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1" y="1143000"/>
              <a:ext cx="4419600" cy="419100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94" y="1185731"/>
              <a:ext cx="552450" cy="262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86" y="1251963"/>
              <a:ext cx="552450" cy="262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Left Arrow 8"/>
          <p:cNvSpPr/>
          <p:nvPr/>
        </p:nvSpPr>
        <p:spPr>
          <a:xfrm>
            <a:off x="6534001" y="1939836"/>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738667" y="2157418"/>
            <a:ext cx="228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108" y="1349964"/>
            <a:ext cx="4419600" cy="3324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609" y="2819261"/>
            <a:ext cx="4372865" cy="184621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4435237" y="2362200"/>
            <a:ext cx="5334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3032695" y="5486400"/>
            <a:ext cx="3409788"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FLUKE 117 Voltmeter</a:t>
            </a:r>
          </a:p>
        </p:txBody>
      </p:sp>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40038"/>
            <a:ext cx="3505200" cy="4191000"/>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13676" y="896596"/>
            <a:ext cx="76200" cy="419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1272"/>
                                        </p:tgtEl>
                                        <p:attrNameLst>
                                          <p:attrName>style.visibility</p:attrName>
                                        </p:attrNameLst>
                                      </p:cBhvr>
                                      <p:to>
                                        <p:strVal val="visible"/>
                                      </p:to>
                                    </p:set>
                                    <p:animEffect transition="in" filter="fade">
                                      <p:cBhvr>
                                        <p:cTn id="11" dur="2000"/>
                                        <p:tgtEl>
                                          <p:spTgt spid="1127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repeatCount="500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subTnLst>
                                    <p:set>
                                      <p:cBhvr override="childStyle">
                                        <p:cTn dur="1" fill="hold" display="0" masterRel="sameClick" afterEffect="1">
                                          <p:stCondLst>
                                            <p:cond evt="end" delay="0">
                                              <p:tn val="43"/>
                                            </p:cond>
                                          </p:stCondLst>
                                        </p:cTn>
                                        <p:tgtEl>
                                          <p:spTgt spid="19"/>
                                        </p:tgtEl>
                                        <p:attrNameLst>
                                          <p:attrName>style.visibility</p:attrName>
                                        </p:attrNameLst>
                                      </p:cBhvr>
                                      <p:to>
                                        <p:strVal val="hidden"/>
                                      </p:to>
                                    </p:set>
                                  </p:subTnLst>
                                </p:cTn>
                              </p:par>
                            </p:childTnLst>
                          </p:cTn>
                        </p:par>
                        <p:par>
                          <p:cTn id="46" fill="hold">
                            <p:stCondLst>
                              <p:cond delay="2500"/>
                            </p:stCondLst>
                            <p:childTnLst>
                              <p:par>
                                <p:cTn id="47" presetID="10" presetClass="entr" presetSubtype="0" fill="hold" nodeType="afterEffect">
                                  <p:stCondLst>
                                    <p:cond delay="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93" y="685800"/>
            <a:ext cx="5230813" cy="21033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858" y="2971800"/>
            <a:ext cx="4564480" cy="237603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945" y="3522910"/>
            <a:ext cx="5244307" cy="1406235"/>
          </a:xfrm>
          <a:prstGeom prst="rect">
            <a:avLst/>
          </a:prstGeom>
          <a:solidFill>
            <a:schemeClr val="tx1"/>
          </a:solidFill>
          <a:ln w="38100">
            <a:solidFill>
              <a:schemeClr val="tx1"/>
            </a:solidFill>
            <a:miter lim="800000"/>
            <a:headEnd/>
            <a:tailEnd/>
          </a:ln>
          <a:effectLst/>
          <a:extLst/>
        </p:spPr>
      </p:pic>
      <p:sp>
        <p:nvSpPr>
          <p:cNvPr id="9" name="Rectangle 8"/>
          <p:cNvSpPr/>
          <p:nvPr/>
        </p:nvSpPr>
        <p:spPr>
          <a:xfrm>
            <a:off x="4610098" y="3513295"/>
            <a:ext cx="876302" cy="2205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18807" y="3968792"/>
            <a:ext cx="876302" cy="2425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p:cNvSpPr txBox="1">
            <a:spLocks noChangeArrowheads="1"/>
          </p:cNvSpPr>
          <p:nvPr/>
        </p:nvSpPr>
        <p:spPr>
          <a:xfrm>
            <a:off x="3345147" y="5477189"/>
            <a:ext cx="2453705"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Extech 380942</a:t>
            </a:r>
          </a:p>
        </p:txBody>
      </p:sp>
    </p:spTree>
    <p:extLst>
      <p:ext uri="{BB962C8B-B14F-4D97-AF65-F5344CB8AC3E}">
        <p14:creationId xmlns:p14="http://schemas.microsoft.com/office/powerpoint/2010/main" val="42501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2291"/>
                                        </p:tgtEl>
                                        <p:attrNameLst>
                                          <p:attrName>style.visibility</p:attrName>
                                        </p:attrNameLst>
                                      </p:cBhvr>
                                      <p:to>
                                        <p:strVal val="visible"/>
                                      </p:to>
                                    </p:set>
                                    <p:animEffect transition="in" filter="fade">
                                      <p:cBhvr>
                                        <p:cTn id="11" dur="2000"/>
                                        <p:tgtEl>
                                          <p:spTgt spid="1229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par>
                          <p:cTn id="24" fill="hold">
                            <p:stCondLst>
                              <p:cond delay="2000"/>
                            </p:stCondLst>
                            <p:childTnLst>
                              <p:par>
                                <p:cTn id="25" presetID="10" presetClass="exit" presetSubtype="0" fill="hold" nodeType="after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2500"/>
                            </p:stCondLst>
                            <p:childTnLst>
                              <p:par>
                                <p:cTn id="29" presetID="10" presetClass="entr" presetSubtype="0" fill="hold" grpId="0" nodeType="afterEffect">
                                  <p:stCondLst>
                                    <p:cond delay="1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4724400" y="1905000"/>
            <a:ext cx="2667000" cy="0"/>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3345147" y="5477189"/>
            <a:ext cx="2453705"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Armada Pro93</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2278555" cy="4563456"/>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3733800" y="1082040"/>
            <a:ext cx="4953000" cy="3886200"/>
            <a:chOff x="3733800" y="1082040"/>
            <a:chExt cx="4953000" cy="3886200"/>
          </a:xfrm>
        </p:grpSpPr>
        <p:grpSp>
          <p:nvGrpSpPr>
            <p:cNvPr id="2" name="Group 1"/>
            <p:cNvGrpSpPr/>
            <p:nvPr/>
          </p:nvGrpSpPr>
          <p:grpSpPr>
            <a:xfrm>
              <a:off x="3886200" y="1143000"/>
              <a:ext cx="4699823" cy="3717054"/>
              <a:chOff x="3707988" y="1735750"/>
              <a:chExt cx="4699823" cy="371705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89" y="1735750"/>
                <a:ext cx="4699822" cy="128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89" y="3006351"/>
                <a:ext cx="4654783" cy="174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88" y="4771040"/>
                <a:ext cx="4699823" cy="68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3733800" y="1082040"/>
              <a:ext cx="4953000" cy="38862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587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2500"/>
                            </p:stCondLst>
                            <p:childTnLst>
                              <p:par>
                                <p:cTn id="9" presetID="6" presetClass="entr" presetSubtype="32"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circle(out)">
                                      <p:cBhvr>
                                        <p:cTn id="11" dur="1000"/>
                                        <p:tgtEl>
                                          <p:spTgt spid="1030"/>
                                        </p:tgtEl>
                                      </p:cBhvr>
                                    </p:animEffect>
                                  </p:childTnLst>
                                </p:cTn>
                              </p:par>
                            </p:childTnLst>
                          </p:cTn>
                        </p:par>
                        <p:par>
                          <p:cTn id="12" fill="hold">
                            <p:stCondLst>
                              <p:cond delay="3500"/>
                            </p:stCondLst>
                            <p:childTnLst>
                              <p:par>
                                <p:cTn id="13" presetID="4" presetClass="entr" presetSubtype="32"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889921"/>
            <a:ext cx="3124200" cy="4199709"/>
            <a:chOff x="3124200" y="1234437"/>
            <a:chExt cx="3124200" cy="4343400"/>
          </a:xfrm>
          <a:noFill/>
        </p:grpSpPr>
        <p:sp>
          <p:nvSpPr>
            <p:cNvPr id="6" name="Rectangle 5"/>
            <p:cNvSpPr/>
            <p:nvPr/>
          </p:nvSpPr>
          <p:spPr>
            <a:xfrm>
              <a:off x="3124200" y="1234437"/>
              <a:ext cx="3124200" cy="434340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seinnards.jpg"/>
            <p:cNvPicPr>
              <a:picLocks noChangeAspect="1"/>
            </p:cNvPicPr>
            <p:nvPr/>
          </p:nvPicPr>
          <p:blipFill>
            <a:blip r:embed="rId2" cstate="screen">
              <a:clrChange>
                <a:clrFrom>
                  <a:srgbClr val="FFFFFF"/>
                </a:clrFrom>
                <a:clrTo>
                  <a:srgbClr val="FFFFFF">
                    <a:alpha val="0"/>
                  </a:srgbClr>
                </a:clrTo>
              </a:clrChange>
            </a:blip>
            <a:srcRect/>
            <a:stretch>
              <a:fillRect/>
            </a:stretch>
          </p:blipFill>
          <p:spPr>
            <a:xfrm>
              <a:off x="3429000" y="1519095"/>
              <a:ext cx="2538638" cy="3828517"/>
            </a:xfrm>
            <a:prstGeom prst="rect">
              <a:avLst/>
            </a:prstGeom>
            <a:grpFill/>
            <a:ln w="38100">
              <a:noFill/>
            </a:ln>
          </p:spPr>
        </p:pic>
      </p:grpSp>
      <p:grpSp>
        <p:nvGrpSpPr>
          <p:cNvPr id="34" name="Group 33"/>
          <p:cNvGrpSpPr/>
          <p:nvPr/>
        </p:nvGrpSpPr>
        <p:grpSpPr>
          <a:xfrm>
            <a:off x="4419600" y="1760768"/>
            <a:ext cx="3276600" cy="2590800"/>
            <a:chOff x="2667000" y="2286000"/>
            <a:chExt cx="3276600" cy="2590800"/>
          </a:xfrm>
          <a:noFill/>
        </p:grpSpPr>
        <p:sp>
          <p:nvSpPr>
            <p:cNvPr id="35" name="Rounded Rectangle 34"/>
            <p:cNvSpPr/>
            <p:nvPr/>
          </p:nvSpPr>
          <p:spPr>
            <a:xfrm>
              <a:off x="2667000" y="2286000"/>
              <a:ext cx="3276600" cy="2590800"/>
            </a:xfrm>
            <a:prstGeom prst="roundRect">
              <a:avLst>
                <a:gd name="adj" fmla="val 5953"/>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2971800" y="2404646"/>
              <a:ext cx="2667000" cy="338554"/>
            </a:xfrm>
            <a:prstGeom prst="rect">
              <a:avLst/>
            </a:prstGeom>
            <a:grpFill/>
          </p:spPr>
          <p:txBody>
            <a:bodyPr wrap="square" rtlCol="0">
              <a:spAutoFit/>
            </a:bodyPr>
            <a:lstStyle/>
            <a:p>
              <a:pPr algn="ctr"/>
              <a:r>
                <a:rPr lang="en-US" sz="1600" dirty="0">
                  <a:latin typeface="Franklin Gothic Demi" pitchFamily="34" charset="0"/>
                </a:rPr>
                <a:t>Hunter ICD-HP Features</a:t>
              </a:r>
            </a:p>
          </p:txBody>
        </p:sp>
        <p:cxnSp>
          <p:nvCxnSpPr>
            <p:cNvPr id="37" name="Straight Connector 36"/>
            <p:cNvCxnSpPr/>
            <p:nvPr/>
          </p:nvCxnSpPr>
          <p:spPr>
            <a:xfrm>
              <a:off x="2971800" y="2819400"/>
              <a:ext cx="2667000"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800600" y="2302877"/>
            <a:ext cx="3276600" cy="400110"/>
          </a:xfrm>
          <a:prstGeom prst="rect">
            <a:avLst/>
          </a:prstGeom>
          <a:noFill/>
        </p:spPr>
        <p:txBody>
          <a:bodyPr wrap="square" rtlCol="0">
            <a:spAutoFit/>
          </a:bodyPr>
          <a:lstStyle/>
          <a:p>
            <a:pPr marL="285750" indent="-285750">
              <a:buFont typeface="Wingdings" pitchFamily="2" charset="2"/>
              <a:buChar char="Ø"/>
            </a:pPr>
            <a:r>
              <a:rPr lang="en-US" sz="2000" dirty="0">
                <a:latin typeface="Franklin Gothic Demi" pitchFamily="34" charset="0"/>
              </a:rPr>
              <a:t>Decoder Programming</a:t>
            </a:r>
          </a:p>
        </p:txBody>
      </p:sp>
      <p:sp>
        <p:nvSpPr>
          <p:cNvPr id="39" name="TextBox 38"/>
          <p:cNvSpPr txBox="1"/>
          <p:nvPr/>
        </p:nvSpPr>
        <p:spPr>
          <a:xfrm>
            <a:off x="4839516" y="2651222"/>
            <a:ext cx="2856684" cy="400110"/>
          </a:xfrm>
          <a:prstGeom prst="rect">
            <a:avLst/>
          </a:prstGeom>
          <a:noFill/>
        </p:spPr>
        <p:txBody>
          <a:bodyPr wrap="square" rtlCol="0">
            <a:spAutoFit/>
          </a:bodyPr>
          <a:lstStyle/>
          <a:p>
            <a:pPr marL="285750" indent="-285750">
              <a:buFont typeface="Wingdings" pitchFamily="2" charset="2"/>
              <a:buChar char="Ø"/>
            </a:pPr>
            <a:r>
              <a:rPr lang="en-US" sz="2000" dirty="0">
                <a:latin typeface="Franklin Gothic Demi" pitchFamily="34" charset="0"/>
              </a:rPr>
              <a:t>Decoder Firmware</a:t>
            </a:r>
          </a:p>
        </p:txBody>
      </p:sp>
      <p:sp>
        <p:nvSpPr>
          <p:cNvPr id="40" name="TextBox 39"/>
          <p:cNvSpPr txBox="1"/>
          <p:nvPr/>
        </p:nvSpPr>
        <p:spPr>
          <a:xfrm>
            <a:off x="4848226" y="2998468"/>
            <a:ext cx="2133599" cy="400110"/>
          </a:xfrm>
          <a:prstGeom prst="rect">
            <a:avLst/>
          </a:prstGeom>
          <a:noFill/>
        </p:spPr>
        <p:txBody>
          <a:bodyPr wrap="square" rtlCol="0">
            <a:spAutoFit/>
          </a:bodyPr>
          <a:lstStyle/>
          <a:p>
            <a:pPr marL="285750" indent="-285750">
              <a:buFont typeface="Wingdings" pitchFamily="2" charset="2"/>
              <a:buChar char="Ø"/>
            </a:pPr>
            <a:r>
              <a:rPr lang="en-US" sz="2000" dirty="0">
                <a:latin typeface="Franklin Gothic Demi" pitchFamily="34" charset="0"/>
              </a:rPr>
              <a:t>Diagnostics</a:t>
            </a:r>
          </a:p>
        </p:txBody>
      </p:sp>
      <p:sp>
        <p:nvSpPr>
          <p:cNvPr id="41" name="TextBox 40"/>
          <p:cNvSpPr txBox="1"/>
          <p:nvPr/>
        </p:nvSpPr>
        <p:spPr>
          <a:xfrm>
            <a:off x="5285268" y="3293477"/>
            <a:ext cx="2694007" cy="923330"/>
          </a:xfrm>
          <a:prstGeom prst="rect">
            <a:avLst/>
          </a:prstGeom>
          <a:noFill/>
        </p:spPr>
        <p:txBody>
          <a:bodyPr wrap="none" rtlCol="0">
            <a:spAutoFit/>
          </a:bodyPr>
          <a:lstStyle/>
          <a:p>
            <a:pPr marL="285750" indent="-285750">
              <a:buFont typeface="Arial" pitchFamily="34" charset="0"/>
              <a:buChar char="•"/>
            </a:pPr>
            <a:r>
              <a:rPr lang="en-US" dirty="0">
                <a:latin typeface="Franklin Gothic Demi" pitchFamily="34" charset="0"/>
              </a:rPr>
              <a:t>Station Test</a:t>
            </a:r>
          </a:p>
          <a:p>
            <a:pPr marL="285750" indent="-285750">
              <a:buFont typeface="Arial" pitchFamily="34" charset="0"/>
              <a:buChar char="•"/>
            </a:pPr>
            <a:r>
              <a:rPr lang="en-US" dirty="0" err="1">
                <a:latin typeface="Franklin Gothic Demi" pitchFamily="34" charset="0"/>
              </a:rPr>
              <a:t>Clik</a:t>
            </a:r>
            <a:r>
              <a:rPr lang="en-US" dirty="0">
                <a:latin typeface="Franklin Gothic Demi" pitchFamily="34" charset="0"/>
              </a:rPr>
              <a:t>/Flow Sensor Test</a:t>
            </a:r>
          </a:p>
          <a:p>
            <a:pPr marL="285750" indent="-285750">
              <a:buFont typeface="Arial" pitchFamily="34" charset="0"/>
              <a:buChar char="•"/>
            </a:pPr>
            <a:r>
              <a:rPr lang="en-US" dirty="0">
                <a:latin typeface="Franklin Gothic Demi" pitchFamily="34" charset="0"/>
              </a:rPr>
              <a:t>Volt / Amp Meter</a:t>
            </a:r>
          </a:p>
        </p:txBody>
      </p:sp>
      <p:sp>
        <p:nvSpPr>
          <p:cNvPr id="19" name="Rectangle 2"/>
          <p:cNvSpPr txBox="1">
            <a:spLocks noChangeArrowheads="1"/>
          </p:cNvSpPr>
          <p:nvPr/>
        </p:nvSpPr>
        <p:spPr>
          <a:xfrm>
            <a:off x="3345147" y="5477189"/>
            <a:ext cx="2453705"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Hunter ICD-HP</a:t>
            </a:r>
          </a:p>
        </p:txBody>
      </p:sp>
    </p:spTree>
    <p:extLst>
      <p:ext uri="{BB962C8B-B14F-4D97-AF65-F5344CB8AC3E}">
        <p14:creationId xmlns:p14="http://schemas.microsoft.com/office/powerpoint/2010/main" val="17778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ox(out)">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1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1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1">
                                            <p:txEl>
                                              <p:pRg st="0" end="0"/>
                                            </p:txEl>
                                          </p:spTgt>
                                        </p:tgtEl>
                                        <p:attrNameLst>
                                          <p:attrName>style.visibility</p:attrName>
                                        </p:attrNameLst>
                                      </p:cBhvr>
                                      <p:to>
                                        <p:strVal val="visible"/>
                                      </p:to>
                                    </p:set>
                                    <p:animEffect transition="in" filter="wipe(left)">
                                      <p:cBhvr>
                                        <p:cTn id="36" dur="1000"/>
                                        <p:tgtEl>
                                          <p:spTgt spid="4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1">
                                            <p:txEl>
                                              <p:pRg st="1" end="1"/>
                                            </p:txEl>
                                          </p:spTgt>
                                        </p:tgtEl>
                                        <p:attrNameLst>
                                          <p:attrName>style.visibility</p:attrName>
                                        </p:attrNameLst>
                                      </p:cBhvr>
                                      <p:to>
                                        <p:strVal val="visible"/>
                                      </p:to>
                                    </p:set>
                                    <p:animEffect transition="in" filter="wipe(left)">
                                      <p:cBhvr>
                                        <p:cTn id="41" dur="1000"/>
                                        <p:tgtEl>
                                          <p:spTgt spid="4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41">
                                            <p:txEl>
                                              <p:pRg st="2" end="2"/>
                                            </p:txEl>
                                          </p:spTgt>
                                        </p:tgtEl>
                                        <p:attrNameLst>
                                          <p:attrName>style.visibility</p:attrName>
                                        </p:attrNameLst>
                                      </p:cBhvr>
                                      <p:to>
                                        <p:strVal val="visible"/>
                                      </p:to>
                                    </p:set>
                                    <p:animEffect transition="in" filter="wipe(left)">
                                      <p:cBhvr>
                                        <p:cTn id="46" dur="10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build="p"/>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5042" y="904171"/>
            <a:ext cx="4495800" cy="4582229"/>
            <a:chOff x="685800" y="894961"/>
            <a:chExt cx="3429000" cy="3555460"/>
          </a:xfrm>
        </p:grpSpPr>
        <p:sp>
          <p:nvSpPr>
            <p:cNvPr id="28" name="Rectangle 27"/>
            <p:cNvSpPr/>
            <p:nvPr/>
          </p:nvSpPr>
          <p:spPr>
            <a:xfrm>
              <a:off x="685800" y="894961"/>
              <a:ext cx="3429000" cy="35554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17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290" y="1257759"/>
              <a:ext cx="2958020" cy="28298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2"/>
          <p:cNvSpPr txBox="1">
            <a:spLocks noChangeArrowheads="1"/>
          </p:cNvSpPr>
          <p:nvPr/>
        </p:nvSpPr>
        <p:spPr>
          <a:xfrm>
            <a:off x="2695382" y="5486400"/>
            <a:ext cx="4084412"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24Vac, 60Hz power source</a:t>
            </a:r>
          </a:p>
        </p:txBody>
      </p:sp>
      <p:pic>
        <p:nvPicPr>
          <p:cNvPr id="6" name="Picture 220">
            <a:extLst>
              <a:ext uri="{FF2B5EF4-FFF2-40B4-BE49-F238E27FC236}">
                <a16:creationId xmlns:a16="http://schemas.microsoft.com/office/drawing/2014/main" id="{4BA63748-7E54-41E3-AB0D-A262C7A5F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70" y="1139473"/>
            <a:ext cx="2987675" cy="411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955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09800" y="904965"/>
            <a:ext cx="4572000" cy="4572223"/>
            <a:chOff x="5334000" y="2231123"/>
            <a:chExt cx="3276600" cy="3555460"/>
          </a:xfrm>
          <a:solidFill>
            <a:schemeClr val="bg1"/>
          </a:solidFill>
        </p:grpSpPr>
        <p:sp>
          <p:nvSpPr>
            <p:cNvPr id="2" name="Rectangle 1"/>
            <p:cNvSpPr/>
            <p:nvPr/>
          </p:nvSpPr>
          <p:spPr>
            <a:xfrm>
              <a:off x="5334000" y="2231123"/>
              <a:ext cx="3276600" cy="355546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5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625728" y="2703140"/>
              <a:ext cx="2749865" cy="257132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2"/>
          <p:cNvSpPr txBox="1">
            <a:spLocks noChangeArrowheads="1"/>
          </p:cNvSpPr>
          <p:nvPr/>
        </p:nvSpPr>
        <p:spPr>
          <a:xfrm>
            <a:off x="2943061" y="5488075"/>
            <a:ext cx="3589053"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Test Decoder/solenoid</a:t>
            </a:r>
          </a:p>
        </p:txBody>
      </p:sp>
    </p:spTree>
    <p:extLst>
      <p:ext uri="{BB962C8B-B14F-4D97-AF65-F5344CB8AC3E}">
        <p14:creationId xmlns:p14="http://schemas.microsoft.com/office/powerpoint/2010/main" val="82766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43" y="914400"/>
            <a:ext cx="4942703" cy="3810000"/>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
          <p:cNvSpPr txBox="1">
            <a:spLocks noChangeArrowheads="1"/>
          </p:cNvSpPr>
          <p:nvPr/>
        </p:nvSpPr>
        <p:spPr>
          <a:xfrm>
            <a:off x="3332041" y="5486400"/>
            <a:ext cx="2453705" cy="533400"/>
          </a:xfrm>
          <a:prstGeom prst="rect">
            <a:avLst/>
          </a:prstGeom>
        </p:spPr>
        <p:txBody>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2800" b="1" dirty="0">
                <a:latin typeface="+mn-lt"/>
                <a:cs typeface="Arial" pitchFamily="34" charset="0"/>
              </a:rPr>
              <a:t>Pro300 Tracker</a:t>
            </a:r>
          </a:p>
        </p:txBody>
      </p:sp>
    </p:spTree>
    <p:extLst>
      <p:ext uri="{BB962C8B-B14F-4D97-AF65-F5344CB8AC3E}">
        <p14:creationId xmlns:p14="http://schemas.microsoft.com/office/powerpoint/2010/main" val="387418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8217"/>
                                        </p:tgtEl>
                                        <p:attrNameLst>
                                          <p:attrName>style.visibility</p:attrName>
                                        </p:attrNameLst>
                                      </p:cBhvr>
                                      <p:to>
                                        <p:strVal val="visible"/>
                                      </p:to>
                                    </p:set>
                                    <p:animEffect transition="in" filter="fade">
                                      <p:cBhvr>
                                        <p:cTn id="11" dur="2000"/>
                                        <p:tgtEl>
                                          <p:spTgt spid="8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hunter1">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unter1" id="{18DE6531-4F4B-4C70-84D5-654A02329925}" vid="{D064783D-BA0F-4570-B75E-10242149D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hunter1</Template>
  <TotalTime>7</TotalTime>
  <Words>128</Words>
  <Application>Microsoft Office PowerPoint</Application>
  <PresentationFormat>On-screen Show (4:3)</PresentationFormat>
  <Paragraphs>34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Demi</vt:lpstr>
      <vt:lpstr>Wingdings</vt:lpstr>
      <vt:lpstr>hunter1</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dc:title>
  <dc:creator>Dave Danley</dc:creator>
  <cp:lastModifiedBy>Dave Danley</cp:lastModifiedBy>
  <cp:revision>1</cp:revision>
  <dcterms:created xsi:type="dcterms:W3CDTF">2018-01-04T19:28:35Z</dcterms:created>
  <dcterms:modified xsi:type="dcterms:W3CDTF">2018-01-04T19:36:22Z</dcterms:modified>
</cp:coreProperties>
</file>